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76" r:id="rId2"/>
    <p:sldId id="277" r:id="rId3"/>
    <p:sldId id="338" r:id="rId4"/>
    <p:sldId id="332" r:id="rId5"/>
    <p:sldId id="302" r:id="rId6"/>
    <p:sldId id="303" r:id="rId7"/>
    <p:sldId id="328" r:id="rId8"/>
    <p:sldId id="306" r:id="rId9"/>
    <p:sldId id="278" r:id="rId10"/>
    <p:sldId id="305" r:id="rId11"/>
    <p:sldId id="318" r:id="rId12"/>
    <p:sldId id="307" r:id="rId13"/>
    <p:sldId id="314" r:id="rId14"/>
    <p:sldId id="325" r:id="rId15"/>
    <p:sldId id="327" r:id="rId16"/>
    <p:sldId id="319" r:id="rId17"/>
    <p:sldId id="279" r:id="rId18"/>
    <p:sldId id="309" r:id="rId19"/>
    <p:sldId id="281" r:id="rId20"/>
    <p:sldId id="324" r:id="rId21"/>
    <p:sldId id="311" r:id="rId22"/>
    <p:sldId id="280" r:id="rId23"/>
    <p:sldId id="290" r:id="rId24"/>
    <p:sldId id="333" r:id="rId25"/>
    <p:sldId id="308" r:id="rId26"/>
    <p:sldId id="310" r:id="rId27"/>
    <p:sldId id="334" r:id="rId28"/>
    <p:sldId id="293" r:id="rId29"/>
    <p:sldId id="284" r:id="rId30"/>
    <p:sldId id="287" r:id="rId31"/>
    <p:sldId id="288" r:id="rId32"/>
    <p:sldId id="286" r:id="rId33"/>
    <p:sldId id="335" r:id="rId34"/>
    <p:sldId id="336" r:id="rId35"/>
    <p:sldId id="331" r:id="rId36"/>
    <p:sldId id="326" r:id="rId37"/>
    <p:sldId id="315" r:id="rId38"/>
    <p:sldId id="337" r:id="rId39"/>
    <p:sldId id="321" r:id="rId40"/>
    <p:sldId id="330" r:id="rId41"/>
    <p:sldId id="300" r:id="rId42"/>
    <p:sldId id="312" r:id="rId43"/>
    <p:sldId id="299" r:id="rId44"/>
    <p:sldId id="329" r:id="rId45"/>
    <p:sldId id="295" r:id="rId46"/>
  </p:sldIdLst>
  <p:sldSz cx="1216183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C84"/>
    <a:srgbClr val="FF6600"/>
    <a:srgbClr val="7AA7D0"/>
    <a:srgbClr val="0D78C9"/>
    <a:srgbClr val="176DAD"/>
    <a:srgbClr val="993200"/>
    <a:srgbClr val="4D4E44"/>
    <a:srgbClr val="176338"/>
    <a:srgbClr val="0F5D3F"/>
    <a:srgbClr val="ABC8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3" autoAdjust="0"/>
    <p:restoredTop sz="96925" autoAdjust="0"/>
  </p:normalViewPr>
  <p:slideViewPr>
    <p:cSldViewPr>
      <p:cViewPr>
        <p:scale>
          <a:sx n="82" d="100"/>
          <a:sy n="82" d="100"/>
        </p:scale>
        <p:origin x="-72" y="230"/>
      </p:cViewPr>
      <p:guideLst>
        <p:guide orient="horz" pos="2160"/>
        <p:guide pos="38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-292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3/2/2015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3/2/2015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685800"/>
            <a:ext cx="60801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D87C66-6009-4913-B1A6-9BE3DE09FEF1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56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85800"/>
            <a:ext cx="6075363" cy="3427413"/>
          </a:xfrm>
          <a:ln/>
        </p:spPr>
      </p:sp>
      <p:sp>
        <p:nvSpPr>
          <p:cNvPr id="356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1813"/>
            <a:ext cx="5032375" cy="4116387"/>
          </a:xfrm>
          <a:noFill/>
          <a:ln/>
        </p:spPr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on behalf of the organizing committee of the 17th International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Conference in Software Product Line Engineering (SPLC), it is my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pleasure to invite you as a keynote speaker. The conference will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take place in Florence, Italy, September 15 - 19, 2014.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The conference brings together about 200-300 researchers and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practitioners working on methods, techniques, and tools for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efficient and effective development of product lines --- software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and systems that exists in many different variants and configurations.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We hope that in your talk you could share your experience and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insights on introducing model-based engineering using agile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approaches at Volvo. Agile development offers a fresh perspective in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the context of traditional of software and systems product lines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such as cars, which the SPLC audience will likely appreciate and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find interesting.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Your keynote would be an exiting and highly motivating experience to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the attendees and especially the students and young researchers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&gt;&gt;&gt; attending the conference. We would be highly honored by your presence.</a:t>
            </a:r>
          </a:p>
          <a:p>
            <a:pPr eaLnBrk="1" hangingPunct="1"/>
            <a:endParaRPr lang="en-US" sz="700" i="1" dirty="0" smtClean="0">
              <a:solidFill>
                <a:srgbClr val="154F8F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57" y="1287"/>
            <a:ext cx="12178888" cy="685671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/>
          </p:nvPr>
        </p:nvSpPr>
        <p:spPr>
          <a:xfrm>
            <a:off x="912138" y="914400"/>
            <a:ext cx="10337562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912138" y="3203576"/>
            <a:ext cx="10337562" cy="987425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0201751" y="6527629"/>
            <a:ext cx="24323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2014 The MathWorks, Inc.</a:t>
            </a:r>
            <a:endParaRPr 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0" y="4376652"/>
            <a:ext cx="12161838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05171" y="141136"/>
            <a:ext cx="1616656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2" y="457200"/>
            <a:ext cx="10742957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92" y="1600200"/>
            <a:ext cx="10742957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0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2" y="457200"/>
            <a:ext cx="10742957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8092" y="457200"/>
            <a:ext cx="9425424" cy="990600"/>
          </a:xfrm>
        </p:spPr>
        <p:txBody>
          <a:bodyPr anchor="t" anchorCtr="0"/>
          <a:lstStyle>
            <a:lvl1pPr algn="l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8092" y="2819400"/>
            <a:ext cx="5067433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0"/>
            </a:lvl2pPr>
            <a:lvl3pPr>
              <a:buNone/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 smtClean="0"/>
              <a:t>Click to add b</a:t>
            </a:r>
            <a:r>
              <a:rPr lang="en-US" sz="1800" dirty="0" smtClean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08092" y="1600200"/>
            <a:ext cx="5067433" cy="838200"/>
          </a:xfrm>
        </p:spPr>
        <p:txBody>
          <a:bodyPr anchor="t"/>
          <a:lstStyle>
            <a:lvl1pPr marL="0" indent="0" algn="l">
              <a:buNone/>
              <a:defRPr sz="2000" b="1" baseline="0"/>
            </a:lvl1pPr>
          </a:lstStyle>
          <a:p>
            <a:pPr lvl="0"/>
            <a:r>
              <a:rPr lang="en-US" dirty="0" smtClean="0"/>
              <a:t>Click to add headline</a:t>
            </a:r>
            <a:r>
              <a:rPr lang="en-US" sz="2000" b="1" dirty="0" smtClean="0">
                <a:solidFill>
                  <a:prstClr val="black"/>
                </a:solidFill>
              </a:rPr>
              <a:t> providing value of feature</a:t>
            </a:r>
            <a:endParaRPr lang="en-US" dirty="0" smtClean="0"/>
          </a:p>
        </p:txBody>
      </p:sp>
      <p:sp>
        <p:nvSpPr>
          <p:cNvPr id="14" name="Text Placeholder 2"/>
          <p:cNvSpPr>
            <a:spLocks noGrp="1"/>
          </p:cNvSpPr>
          <p:nvPr>
            <p:ph type="body" sz="half" idx="12" hasCustomPrompt="1"/>
          </p:nvPr>
        </p:nvSpPr>
        <p:spPr>
          <a:xfrm>
            <a:off x="608092" y="6172200"/>
            <a:ext cx="5460159" cy="533400"/>
          </a:xfrm>
        </p:spPr>
        <p:txBody>
          <a:bodyPr anchor="b" anchorCtr="0"/>
          <a:lstStyle>
            <a:lvl1pPr marL="230188" indent="-228600">
              <a:buClrTx/>
              <a:buSzPct val="125000"/>
              <a:buFont typeface="Courier New" pitchFamily="49" charset="0"/>
              <a:buChar char="»"/>
              <a:defRPr sz="1600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 smtClean="0"/>
              <a:t>Click to add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702" y="1914526"/>
            <a:ext cx="10337562" cy="1362075"/>
          </a:xfrm>
        </p:spPr>
        <p:txBody>
          <a:bodyPr anchor="t"/>
          <a:lstStyle>
            <a:lvl1pPr algn="ctr">
              <a:defRPr sz="3200" b="1" cap="none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Section Header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92" y="457200"/>
            <a:ext cx="10742957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92" y="1600200"/>
            <a:ext cx="5168781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2268" y="1600200"/>
            <a:ext cx="5168781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5"/>
          <p:cNvSpPr txBox="1">
            <a:spLocks noChangeArrowheads="1"/>
          </p:cNvSpPr>
          <p:nvPr userDrawn="1"/>
        </p:nvSpPr>
        <p:spPr bwMode="auto">
          <a:xfrm>
            <a:off x="605981" y="1600200"/>
            <a:ext cx="1073890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 3</a:t>
            </a:r>
          </a:p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r>
              <a:rPr lang="en-US" sz="2400" baseline="0" dirty="0" smtClean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1313" lvl="0" indent="-341313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720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16"/>
          <p:cNvSpPr txBox="1">
            <a:spLocks noChangeArrowheads="1"/>
          </p:cNvSpPr>
          <p:nvPr userDrawn="1"/>
        </p:nvSpPr>
        <p:spPr bwMode="auto">
          <a:xfrm>
            <a:off x="605981" y="464695"/>
            <a:ext cx="1073890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1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1" baseline="0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1" dirty="0" smtClean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092" y="457200"/>
            <a:ext cx="921724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092" y="1600200"/>
            <a:ext cx="10742957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53746" y="6484951"/>
            <a:ext cx="608092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0" b="1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8841" y="6426153"/>
            <a:ext cx="618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SPLC 2014, </a:t>
            </a:r>
            <a:r>
              <a:rPr lang="sv-SE" sz="1200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Towards</a:t>
            </a:r>
            <a:r>
              <a:rPr lang="sv-SE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Scaled</a:t>
            </a:r>
            <a:r>
              <a:rPr lang="sv-SE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Agile</a:t>
            </a:r>
            <a:r>
              <a:rPr lang="sv-SE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1200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Mechatronics</a:t>
            </a:r>
            <a:r>
              <a:rPr lang="sv-SE" sz="1200" baseline="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sv-SE" sz="1200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Jonn Lantz, jonn.lantz@volvocars.com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 descr="\\GBW9061117.gothenburg.vcc.ford.com\JLANTZ5$\Data\My Pictures\vcc_logo2014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7729" y="188640"/>
            <a:ext cx="6953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tiff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71.emf"/><Relationship Id="rId9" Type="http://schemas.openxmlformats.org/officeDocument/2006/relationships/image" Target="../media/image70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0.tiff"/><Relationship Id="rId4" Type="http://schemas.openxmlformats.org/officeDocument/2006/relationships/image" Target="../media/image73.emf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jpe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jpg"/><Relationship Id="rId12" Type="http://schemas.openxmlformats.org/officeDocument/2006/relationships/image" Target="../media/image39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38.jpeg"/><Relationship Id="rId18" Type="http://schemas.openxmlformats.org/officeDocument/2006/relationships/image" Target="../media/image49.jpeg"/><Relationship Id="rId3" Type="http://schemas.openxmlformats.org/officeDocument/2006/relationships/image" Target="../media/image42.png"/><Relationship Id="rId7" Type="http://schemas.openxmlformats.org/officeDocument/2006/relationships/image" Target="../media/image35.jpeg"/><Relationship Id="rId12" Type="http://schemas.openxmlformats.org/officeDocument/2006/relationships/image" Target="../media/image10.png"/><Relationship Id="rId17" Type="http://schemas.openxmlformats.org/officeDocument/2006/relationships/image" Target="../media/image48.jpeg"/><Relationship Id="rId2" Type="http://schemas.openxmlformats.org/officeDocument/2006/relationships/image" Target="../media/image41.jpeg"/><Relationship Id="rId16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image" Target="../media/image7.jpeg"/><Relationship Id="rId10" Type="http://schemas.openxmlformats.org/officeDocument/2006/relationships/image" Target="../media/image44.png"/><Relationship Id="rId19" Type="http://schemas.openxmlformats.org/officeDocument/2006/relationships/image" Target="../media/image5.png"/><Relationship Id="rId4" Type="http://schemas.openxmlformats.org/officeDocument/2006/relationships/image" Target="../media/image30.jpeg"/><Relationship Id="rId9" Type="http://schemas.openxmlformats.org/officeDocument/2006/relationships/image" Target="../media/image39.jpe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16"/>
          <p:cNvSpPr>
            <a:spLocks noChangeArrowheads="1"/>
          </p:cNvSpPr>
          <p:nvPr/>
        </p:nvSpPr>
        <p:spPr bwMode="auto">
          <a:xfrm>
            <a:off x="2516523" y="5043944"/>
            <a:ext cx="7128792" cy="181405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ctr"/>
            <a:r>
              <a:rPr lang="en-US" b="1" i="1" dirty="0" err="1" smtClean="0">
                <a:solidFill>
                  <a:srgbClr val="125687"/>
                </a:solidFill>
              </a:rPr>
              <a:t>Jonn</a:t>
            </a:r>
            <a:r>
              <a:rPr lang="en-US" b="1" i="1" dirty="0" smtClean="0">
                <a:solidFill>
                  <a:srgbClr val="125687"/>
                </a:solidFill>
              </a:rPr>
              <a:t> Lantz</a:t>
            </a:r>
          </a:p>
          <a:p>
            <a:pPr algn="ctr">
              <a:spcBef>
                <a:spcPts val="180"/>
              </a:spcBef>
            </a:pPr>
            <a:r>
              <a:rPr lang="en-US" sz="1600" dirty="0" smtClean="0"/>
              <a:t>Technical Specialist, Electric Propulsion Systems @ Volvo Car Group</a:t>
            </a:r>
          </a:p>
          <a:p>
            <a:pPr algn="ctr">
              <a:spcBef>
                <a:spcPts val="180"/>
              </a:spcBef>
            </a:pPr>
            <a:r>
              <a:rPr lang="en-US" sz="1600" dirty="0" smtClean="0"/>
              <a:t>Jonn.Lantz@volvocars.com</a:t>
            </a:r>
          </a:p>
          <a:p>
            <a:pPr algn="ctr">
              <a:spcBef>
                <a:spcPts val="180"/>
              </a:spcBef>
            </a:pPr>
            <a:endParaRPr lang="en-US" sz="16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8379475" y="3478484"/>
            <a:ext cx="3382693" cy="34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457200"/>
            <a:ext cx="12161838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3200" dirty="0"/>
              <a:t>Using models to </a:t>
            </a:r>
            <a:r>
              <a:rPr lang="en-US" sz="3200" dirty="0" smtClean="0"/>
              <a:t>Scale </a:t>
            </a:r>
            <a:r>
              <a:rPr lang="en-US" sz="3200" dirty="0"/>
              <a:t>a</a:t>
            </a:r>
            <a:r>
              <a:rPr lang="en-US" sz="3200" dirty="0" smtClean="0"/>
              <a:t>gile mechatronics</a:t>
            </a:r>
          </a:p>
          <a:p>
            <a:pPr algn="ctr"/>
            <a:r>
              <a:rPr lang="en-US" sz="3200" dirty="0">
                <a:solidFill>
                  <a:srgbClr val="FF6600"/>
                </a:solidFill>
              </a:rPr>
              <a:t>C</a:t>
            </a:r>
            <a:r>
              <a:rPr lang="en-US" sz="3200" dirty="0" smtClean="0">
                <a:solidFill>
                  <a:srgbClr val="FF6600"/>
                </a:solidFill>
              </a:rPr>
              <a:t>ase </a:t>
            </a:r>
            <a:r>
              <a:rPr lang="en-US" sz="3200" dirty="0">
                <a:solidFill>
                  <a:srgbClr val="FF6600"/>
                </a:solidFill>
              </a:rPr>
              <a:t>studies at Volvo Car </a:t>
            </a:r>
            <a:r>
              <a:rPr lang="en-US" sz="3200" dirty="0" smtClean="0">
                <a:solidFill>
                  <a:srgbClr val="FF6600"/>
                </a:solidFill>
              </a:rPr>
              <a:t>Group</a:t>
            </a:r>
            <a:endParaRPr lang="en-US" sz="2000" i="1" dirty="0">
              <a:solidFill>
                <a:srgbClr val="FF6600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6623" y="1628800"/>
            <a:ext cx="5328592" cy="3209644"/>
          </a:xfrm>
          <a:prstGeom prst="rect">
            <a:avLst/>
          </a:prstGeom>
          <a:ln w="19050" cap="sq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548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In-house as solution?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1988840"/>
            <a:ext cx="6264914" cy="388843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Invest in in-house development!</a:t>
            </a:r>
          </a:p>
          <a:p>
            <a:endParaRPr lang="en-US" sz="1600" dirty="0" smtClean="0"/>
          </a:p>
          <a:p>
            <a:r>
              <a:rPr lang="en-US" sz="1600" dirty="0" smtClean="0"/>
              <a:t>Key </a:t>
            </a:r>
            <a:r>
              <a:rPr lang="en-US" sz="1600" b="1" dirty="0" smtClean="0"/>
              <a:t>software</a:t>
            </a:r>
            <a:r>
              <a:rPr lang="en-US" sz="1600" dirty="0" smtClean="0"/>
              <a:t> and </a:t>
            </a:r>
            <a:r>
              <a:rPr lang="en-US" sz="1600" b="1" dirty="0" smtClean="0"/>
              <a:t>hardware</a:t>
            </a:r>
            <a:r>
              <a:rPr lang="en-US" sz="1600" dirty="0" smtClean="0"/>
              <a:t> are easier to loop and optimize in-house. We gain </a:t>
            </a:r>
            <a:r>
              <a:rPr lang="en-US" sz="1600" b="1" dirty="0" smtClean="0"/>
              <a:t>speed</a:t>
            </a:r>
            <a:r>
              <a:rPr lang="en-US" sz="1600" dirty="0" smtClean="0"/>
              <a:t> and save money</a:t>
            </a:r>
          </a:p>
          <a:p>
            <a:endParaRPr lang="en-US" sz="1600" dirty="0" smtClean="0"/>
          </a:p>
          <a:p>
            <a:r>
              <a:rPr lang="en-US" sz="1600" dirty="0" smtClean="0"/>
              <a:t>In-house enables [prepared] scaling and control over variants. </a:t>
            </a:r>
          </a:p>
          <a:p>
            <a:endParaRPr lang="en-US" sz="1600" dirty="0" smtClean="0"/>
          </a:p>
          <a:p>
            <a:r>
              <a:rPr lang="en-US" sz="1600" dirty="0" smtClean="0"/>
              <a:t>The drawback is increased fixed cost. We cannot design the complete car in-house… </a:t>
            </a:r>
            <a:r>
              <a:rPr lang="en-US" sz="1600" b="1" dirty="0" smtClean="0"/>
              <a:t>Prioritization</a:t>
            </a:r>
            <a:r>
              <a:rPr lang="en-US" sz="1600" dirty="0" smtClean="0"/>
              <a:t> becomes important.</a:t>
            </a:r>
          </a:p>
          <a:p>
            <a:endParaRPr lang="en-US" sz="1600" dirty="0" smtClean="0"/>
          </a:p>
          <a:p>
            <a:r>
              <a:rPr lang="en-US" sz="1600" dirty="0" smtClean="0"/>
              <a:t>It takes </a:t>
            </a:r>
            <a:r>
              <a:rPr lang="en-US" sz="1600" b="1" dirty="0" smtClean="0"/>
              <a:t>time</a:t>
            </a:r>
            <a:r>
              <a:rPr lang="en-US" sz="1600" dirty="0" smtClean="0"/>
              <a:t> to establish the essential (agile) methods. Both competence and mind set has to change. </a:t>
            </a:r>
          </a:p>
          <a:p>
            <a:endParaRPr lang="en-US" sz="1600" dirty="0" smtClean="0"/>
          </a:p>
          <a:p>
            <a:r>
              <a:rPr lang="en-US" sz="1600" dirty="0" smtClean="0"/>
              <a:t>Ideally we should combine in-house solution with “of the shelf” components… </a:t>
            </a:r>
            <a:r>
              <a:rPr lang="en-US" sz="1600" i="1" dirty="0" smtClean="0"/>
              <a:t>But, reality is unfortunately more complex.</a:t>
            </a:r>
            <a:endParaRPr lang="en-US" sz="1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864" y="2569366"/>
            <a:ext cx="410102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2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6703" y="3080671"/>
            <a:ext cx="2146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#2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Modeling</a:t>
            </a:r>
            <a:endParaRPr lang="en-US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Straight Arrow Connector 2"/>
          <p:cNvCxnSpPr>
            <a:endCxn id="4" idx="3"/>
          </p:cNvCxnSpPr>
          <p:nvPr/>
        </p:nvCxnSpPr>
        <p:spPr>
          <a:xfrm>
            <a:off x="1990663" y="3377522"/>
            <a:ext cx="51825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 rot="5197326">
            <a:off x="2541763" y="3087050"/>
            <a:ext cx="481976" cy="54861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>
            <a:off x="3056583" y="3345196"/>
            <a:ext cx="3742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84401" y="3204628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latin typeface="Arial" pitchFamily="34" charset="0"/>
                <a:cs typeface="Arial" pitchFamily="34" charset="0"/>
              </a:rPr>
              <a:t>.5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2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Using Models to have domain experts as </a:t>
            </a:r>
            <a:br>
              <a:rPr lang="en-US" sz="3200" dirty="0" smtClean="0"/>
            </a:br>
            <a:r>
              <a:rPr lang="en-US" sz="3200" dirty="0" smtClean="0"/>
              <a:t>programmers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1988840"/>
            <a:ext cx="6264914" cy="388843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MDE driver #1: Software modeling (low level, not UML) is a good way to introduce control software development!</a:t>
            </a:r>
          </a:p>
          <a:p>
            <a:endParaRPr lang="en-US" sz="1600" dirty="0" smtClean="0"/>
          </a:p>
          <a:p>
            <a:r>
              <a:rPr lang="en-US" sz="1600" dirty="0" smtClean="0"/>
              <a:t>Domain experts (mechanics, electronics, power electronics…) are usually not software experts.</a:t>
            </a:r>
          </a:p>
          <a:p>
            <a:endParaRPr lang="en-US" sz="1600" dirty="0" smtClean="0"/>
          </a:p>
          <a:p>
            <a:r>
              <a:rPr lang="en-US" sz="1600" dirty="0" smtClean="0">
                <a:cs typeface="Times New Roman" pitchFamily="18" charset="0"/>
              </a:rPr>
              <a:t>Domain Specific </a:t>
            </a:r>
            <a:r>
              <a:rPr lang="en-US" sz="1600" i="1" dirty="0" smtClean="0">
                <a:cs typeface="Times New Roman" pitchFamily="18" charset="0"/>
              </a:rPr>
              <a:t>[programming] </a:t>
            </a:r>
            <a:r>
              <a:rPr lang="en-US" sz="1600" dirty="0" smtClean="0">
                <a:cs typeface="Times New Roman" pitchFamily="18" charset="0"/>
              </a:rPr>
              <a:t>Languages (</a:t>
            </a:r>
            <a:r>
              <a:rPr lang="en-US" sz="1600" b="1" dirty="0" smtClean="0">
                <a:cs typeface="Times New Roman" pitchFamily="18" charset="0"/>
              </a:rPr>
              <a:t>DSLs</a:t>
            </a:r>
            <a:r>
              <a:rPr lang="en-US" sz="1600" dirty="0" smtClean="0">
                <a:cs typeface="Times New Roman" pitchFamily="18" charset="0"/>
              </a:rPr>
              <a:t>), like Simulink, will allow </a:t>
            </a:r>
            <a:r>
              <a:rPr lang="en-US" sz="1600" b="1" dirty="0" smtClean="0">
                <a:cs typeface="Times New Roman" pitchFamily="18" charset="0"/>
              </a:rPr>
              <a:t>domain experts </a:t>
            </a:r>
            <a:r>
              <a:rPr lang="en-US" sz="1600" dirty="0" smtClean="0">
                <a:cs typeface="Times New Roman" pitchFamily="18" charset="0"/>
              </a:rPr>
              <a:t>to </a:t>
            </a:r>
            <a:r>
              <a:rPr lang="en-US" sz="1600" b="1" dirty="0" smtClean="0">
                <a:cs typeface="Times New Roman" pitchFamily="18" charset="0"/>
              </a:rPr>
              <a:t>develop code</a:t>
            </a:r>
            <a:r>
              <a:rPr lang="en-US" sz="1600" dirty="0" smtClean="0">
                <a:cs typeface="Times New Roman" pitchFamily="18" charset="0"/>
              </a:rPr>
              <a:t>. </a:t>
            </a:r>
          </a:p>
          <a:p>
            <a:endParaRPr lang="en-US" sz="1600" dirty="0" smtClean="0"/>
          </a:p>
          <a:p>
            <a:r>
              <a:rPr lang="en-US" sz="1600" dirty="0" smtClean="0"/>
              <a:t>Simulink (used at VCC) provides an abstraction suitable for not too complicated control systems. Most people used to control algorithms can understand a Simulink model…</a:t>
            </a:r>
          </a:p>
          <a:p>
            <a:endParaRPr lang="sv-SE" sz="1600" dirty="0" smtClean="0"/>
          </a:p>
          <a:p>
            <a:endParaRPr lang="sv-SE" sz="1600" dirty="0"/>
          </a:p>
          <a:p>
            <a:endParaRPr lang="sv-SE" sz="1600" dirty="0"/>
          </a:p>
          <a:p>
            <a:endParaRPr lang="sv-SE" sz="1600" dirty="0" smtClean="0"/>
          </a:p>
          <a:p>
            <a:r>
              <a:rPr lang="sv-SE" sz="1600" i="1" dirty="0" smtClean="0"/>
              <a:t>H. </a:t>
            </a:r>
            <a:r>
              <a:rPr lang="sv-SE" sz="1600" i="1" dirty="0" err="1" smtClean="0"/>
              <a:t>Burden</a:t>
            </a:r>
            <a:r>
              <a:rPr lang="sv-SE" sz="1600" i="1" dirty="0" smtClean="0"/>
              <a:t> et. al. 2013</a:t>
            </a:r>
            <a:endParaRPr lang="en-US" sz="16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033" y="4005064"/>
            <a:ext cx="4079923" cy="1872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68" y="1320762"/>
            <a:ext cx="3710645" cy="261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884" y="4691270"/>
            <a:ext cx="1250915" cy="321906"/>
          </a:xfrm>
          <a:prstGeom prst="rect">
            <a:avLst/>
          </a:prstGeom>
        </p:spPr>
      </p:pic>
      <p:sp>
        <p:nvSpPr>
          <p:cNvPr id="33" name="Cloud 32"/>
          <p:cNvSpPr/>
          <p:nvPr/>
        </p:nvSpPr>
        <p:spPr>
          <a:xfrm>
            <a:off x="10147052" y="2000551"/>
            <a:ext cx="504056" cy="314455"/>
          </a:xfrm>
          <a:prstGeom prst="cloud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sv-SE" sz="3200" dirty="0" smtClean="0"/>
              <a:t>The </a:t>
            </a:r>
            <a:r>
              <a:rPr lang="sv-SE" sz="3200" dirty="0" err="1" smtClean="0"/>
              <a:t>modeling</a:t>
            </a:r>
            <a:r>
              <a:rPr lang="sv-SE" sz="3200" dirty="0" smtClean="0"/>
              <a:t> </a:t>
            </a:r>
            <a:r>
              <a:rPr lang="sv-SE" sz="3200" dirty="0" err="1" smtClean="0"/>
              <a:t>abstraction</a:t>
            </a:r>
            <a:r>
              <a:rPr lang="sv-SE" sz="3200" dirty="0" smtClean="0"/>
              <a:t> </a:t>
            </a:r>
            <a:r>
              <a:rPr lang="sv-SE" sz="3200" dirty="0" err="1" smtClean="0"/>
              <a:t>level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1844824"/>
            <a:ext cx="7345034" cy="3744416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There are pitfalls in modelling! </a:t>
            </a:r>
          </a:p>
          <a:p>
            <a:endParaRPr lang="en-US" sz="1600" dirty="0" smtClean="0"/>
          </a:p>
          <a:p>
            <a:r>
              <a:rPr lang="en-US" sz="1600" dirty="0" smtClean="0"/>
              <a:t>Simulink succeeds (at VCC) since the </a:t>
            </a:r>
            <a:r>
              <a:rPr lang="en-US" sz="1600" b="1" dirty="0" smtClean="0"/>
              <a:t>level is low</a:t>
            </a:r>
            <a:r>
              <a:rPr lang="en-US" sz="1600" dirty="0" smtClean="0"/>
              <a:t>, close to c, as long as the models are kept </a:t>
            </a:r>
            <a:r>
              <a:rPr lang="en-US" sz="1600" b="1" dirty="0" smtClean="0"/>
              <a:t>small</a:t>
            </a:r>
            <a:r>
              <a:rPr lang="en-US" sz="1600" dirty="0" smtClean="0"/>
              <a:t>.  And, since the models can be executed, with ”almost on target”-properties.</a:t>
            </a:r>
          </a:p>
          <a:p>
            <a:endParaRPr lang="en-US" sz="1600" dirty="0" smtClean="0"/>
          </a:p>
          <a:p>
            <a:r>
              <a:rPr lang="en-US" sz="1600" dirty="0" smtClean="0"/>
              <a:t>UML has </a:t>
            </a:r>
            <a:r>
              <a:rPr lang="en-US" sz="1600" b="1" dirty="0" smtClean="0"/>
              <a:t>failed</a:t>
            </a:r>
            <a:r>
              <a:rPr lang="en-US" sz="1600" dirty="0" smtClean="0"/>
              <a:t>* in similar setups since</a:t>
            </a:r>
            <a:r>
              <a:rPr lang="en-US" sz="1600" i="1" dirty="0" smtClean="0"/>
              <a:t> The Model </a:t>
            </a:r>
            <a:r>
              <a:rPr lang="en-US" sz="1600" dirty="0" smtClean="0"/>
              <a:t>becomes too complicated and difficult to maintain. A model which is not executable will inevitably </a:t>
            </a:r>
            <a:r>
              <a:rPr lang="en-US" sz="1600" b="1" dirty="0" smtClean="0"/>
              <a:t>grow</a:t>
            </a:r>
            <a:r>
              <a:rPr lang="en-US" sz="1600" dirty="0" smtClean="0"/>
              <a:t> over time. Code generation from a too complicated (meta) model becomes unmanageable.</a:t>
            </a:r>
          </a:p>
          <a:p>
            <a:endParaRPr lang="en-US" sz="1600" dirty="0" smtClean="0"/>
          </a:p>
          <a:p>
            <a:r>
              <a:rPr lang="en-US" sz="1600" dirty="0" smtClean="0"/>
              <a:t>Graphical languages (popular) works for small models – or you end up in </a:t>
            </a:r>
            <a:r>
              <a:rPr lang="en-US" sz="1600" b="1" dirty="0" smtClean="0"/>
              <a:t>spaghetti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It is very important that the models can be executed with realistic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Models must be kept small</a:t>
            </a:r>
          </a:p>
          <a:p>
            <a:endParaRPr lang="en-US" sz="1600" dirty="0" smtClean="0"/>
          </a:p>
          <a:p>
            <a:r>
              <a:rPr lang="en-US" sz="1600" i="1" dirty="0" smtClean="0"/>
              <a:t>*See e.g. R. </a:t>
            </a:r>
            <a:r>
              <a:rPr lang="en-US" sz="1600" i="1" dirty="0" err="1" smtClean="0"/>
              <a:t>Heldal</a:t>
            </a:r>
            <a:r>
              <a:rPr lang="en-US" sz="1600" i="1" dirty="0" smtClean="0"/>
              <a:t> et. al. 2014 (please ask for more exact ref…)</a:t>
            </a:r>
          </a:p>
          <a:p>
            <a:endParaRPr lang="en-US" sz="1600" dirty="0" smtClean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850908" y="2242999"/>
            <a:ext cx="0" cy="273630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8097143" y="1909380"/>
            <a:ext cx="2193925" cy="52322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Abstraction</a:t>
            </a:r>
            <a:r>
              <a:rPr lang="sv-SE" sz="1400" kern="0" dirty="0" smtClean="0">
                <a:solidFill>
                  <a:srgbClr val="000000"/>
                </a:solidFill>
              </a:rPr>
              <a:t>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level</a:t>
            </a:r>
            <a:endParaRPr lang="sv-SE" sz="1400" kern="0" dirty="0">
              <a:solidFill>
                <a:srgbClr val="000000"/>
              </a:solidFill>
            </a:endParaRPr>
          </a:p>
        </p:txBody>
      </p:sp>
      <p:sp>
        <p:nvSpPr>
          <p:cNvPr id="31" name="Cloud 30"/>
          <p:cNvSpPr/>
          <p:nvPr/>
        </p:nvSpPr>
        <p:spPr>
          <a:xfrm>
            <a:off x="9426972" y="1810950"/>
            <a:ext cx="648072" cy="432049"/>
          </a:xfrm>
          <a:prstGeom prst="cloud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8961239" y="2315006"/>
            <a:ext cx="2193925" cy="2462213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UML, Sys-ML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sz="1400" kern="0" dirty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sz="14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sz="1400" kern="0" dirty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sz="14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sz="14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sz="1400" kern="0" dirty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sz="14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Simulink</a:t>
            </a:r>
            <a:endParaRPr lang="sv-SE" sz="14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sv-SE" sz="1400" kern="0" dirty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C, C++</a:t>
            </a:r>
            <a:endParaRPr lang="sv-SE" sz="1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sv-SE" sz="3200" dirty="0" smtClean="0"/>
              <a:t>The </a:t>
            </a:r>
            <a:r>
              <a:rPr lang="sv-SE" sz="3200" dirty="0" err="1" smtClean="0"/>
              <a:t>devil</a:t>
            </a:r>
            <a:r>
              <a:rPr lang="sv-SE" sz="3200" dirty="0" smtClean="0"/>
              <a:t> is in the </a:t>
            </a:r>
            <a:r>
              <a:rPr lang="sv-SE" sz="3200" dirty="0" err="1" smtClean="0"/>
              <a:t>detail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1988840"/>
            <a:ext cx="6048890" cy="36004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Lower level modelling languages have an advantage: the box can be fully understood.</a:t>
            </a:r>
          </a:p>
          <a:p>
            <a:endParaRPr lang="en-US" sz="1600" dirty="0" smtClean="0"/>
          </a:p>
          <a:p>
            <a:r>
              <a:rPr lang="en-US" sz="1600" dirty="0" smtClean="0"/>
              <a:t>Development is very much about </a:t>
            </a:r>
            <a:r>
              <a:rPr lang="en-US" sz="1600" b="1" dirty="0" smtClean="0"/>
              <a:t>understanding</a:t>
            </a:r>
            <a:r>
              <a:rPr lang="en-US" sz="1600" dirty="0" smtClean="0"/>
              <a:t> the system – therefore low level languages succeed. </a:t>
            </a:r>
          </a:p>
          <a:p>
            <a:endParaRPr lang="en-US" sz="1600" dirty="0" smtClean="0"/>
          </a:p>
          <a:p>
            <a:r>
              <a:rPr lang="en-US" sz="1600" dirty="0" smtClean="0"/>
              <a:t>The box provides abstraction (</a:t>
            </a:r>
            <a:r>
              <a:rPr lang="en-US" sz="1600" i="1" dirty="0" smtClean="0"/>
              <a:t>of the generated code</a:t>
            </a:r>
            <a:r>
              <a:rPr lang="en-US" sz="1600" dirty="0" smtClean="0"/>
              <a:t>), but it is still easy to understand the function and code it produces. We can also configure the box, without complicating it too much.</a:t>
            </a:r>
          </a:p>
          <a:p>
            <a:endParaRPr lang="en-US" sz="1600" dirty="0" smtClean="0"/>
          </a:p>
          <a:p>
            <a:r>
              <a:rPr lang="en-US" sz="1600" dirty="0" smtClean="0"/>
              <a:t>This put tough constraints on the abstraction level. It usually cannot be as high as we would like…</a:t>
            </a:r>
          </a:p>
          <a:p>
            <a:endParaRPr lang="en-US" sz="1600" dirty="0" smtClean="0"/>
          </a:p>
          <a:p>
            <a:r>
              <a:rPr lang="en-US" sz="1600" dirty="0" smtClean="0"/>
              <a:t> </a:t>
            </a:r>
            <a:endParaRPr lang="en-US" sz="1600" dirty="0"/>
          </a:p>
        </p:txBody>
      </p:sp>
      <p:cxnSp>
        <p:nvCxnSpPr>
          <p:cNvPr id="14" name="Straight Arrow Connector 13"/>
          <p:cNvCxnSpPr>
            <a:endCxn id="15" idx="3"/>
          </p:cNvCxnSpPr>
          <p:nvPr/>
        </p:nvCxnSpPr>
        <p:spPr>
          <a:xfrm>
            <a:off x="7569933" y="2621775"/>
            <a:ext cx="51825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/>
          <p:cNvSpPr/>
          <p:nvPr/>
        </p:nvSpPr>
        <p:spPr>
          <a:xfrm rot="5197326">
            <a:off x="8121033" y="2331303"/>
            <a:ext cx="481976" cy="54861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>
            <a:off x="8635853" y="2589449"/>
            <a:ext cx="37424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63671" y="2448881"/>
            <a:ext cx="35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latin typeface="Arial" pitchFamily="34" charset="0"/>
                <a:cs typeface="Arial" pitchFamily="34" charset="0"/>
              </a:rPr>
              <a:t>.5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17023" y="3646765"/>
            <a:ext cx="497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/* Product: '&lt;S21&gt;/</a:t>
            </a:r>
            <a:r>
              <a:rPr lang="en-US" sz="1200" dirty="0" smtClean="0"/>
              <a:t>Product11' </a:t>
            </a:r>
            <a:r>
              <a:rPr lang="en-US" sz="1200" dirty="0"/>
              <a:t>*/</a:t>
            </a:r>
          </a:p>
          <a:p>
            <a:r>
              <a:rPr lang="en-US" sz="1200" dirty="0"/>
              <a:t>rtb_TmpSignalConversionAtEngNSafe_EngNSafeOutport2.EngN * </a:t>
            </a:r>
            <a:r>
              <a:rPr lang="en-US" sz="1200" dirty="0" smtClean="0"/>
              <a:t>.5F;</a:t>
            </a:r>
            <a:endParaRPr lang="en-US" sz="1200" dirty="0"/>
          </a:p>
          <a:p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237656" y="2996952"/>
            <a:ext cx="1" cy="6498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8385175" y="1319593"/>
            <a:ext cx="3234237" cy="1101295"/>
            <a:chOff x="8385175" y="1319593"/>
            <a:chExt cx="3234237" cy="1101295"/>
          </a:xfrm>
        </p:grpSpPr>
        <p:sp>
          <p:nvSpPr>
            <p:cNvPr id="10" name="TextBox 9"/>
            <p:cNvSpPr txBox="1"/>
            <p:nvPr/>
          </p:nvSpPr>
          <p:spPr>
            <a:xfrm>
              <a:off x="8457183" y="1927865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box</a:t>
              </a:r>
              <a:endParaRPr lang="en-US" sz="12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8385175" y="2199347"/>
              <a:ext cx="149009" cy="221541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496715" y="1372706"/>
              <a:ext cx="21226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000" b="1" dirty="0" err="1"/>
                <a:t>Know</a:t>
              </a:r>
              <a:r>
                <a:rPr lang="sv-SE" sz="2000" b="1" dirty="0"/>
                <a:t> </a:t>
              </a:r>
              <a:r>
                <a:rPr lang="sv-SE" sz="2000" b="1" dirty="0" err="1"/>
                <a:t>your</a:t>
              </a:r>
              <a:r>
                <a:rPr lang="sv-SE" sz="2000" b="1" dirty="0"/>
                <a:t> box</a:t>
              </a:r>
              <a:r>
                <a:rPr lang="sv-SE" sz="2000" b="1" dirty="0" smtClean="0"/>
                <a:t>!</a:t>
              </a:r>
              <a:endParaRPr lang="en-US" sz="20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239" y="1319593"/>
              <a:ext cx="545976" cy="485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82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Model driven engineering (MDE)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2204864"/>
            <a:ext cx="4680738" cy="379576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>
                <a:solidFill>
                  <a:srgbClr val="FF0000"/>
                </a:solidFill>
              </a:rPr>
              <a:t>MDE driver </a:t>
            </a:r>
            <a:r>
              <a:rPr lang="en-US" b="1" dirty="0" smtClean="0">
                <a:solidFill>
                  <a:srgbClr val="FF0000"/>
                </a:solidFill>
              </a:rPr>
              <a:t>#2: </a:t>
            </a:r>
            <a:r>
              <a:rPr lang="en-US" b="1" dirty="0">
                <a:solidFill>
                  <a:srgbClr val="FF0000"/>
                </a:solidFill>
              </a:rPr>
              <a:t>Test </a:t>
            </a:r>
            <a:r>
              <a:rPr lang="en-US" b="1" dirty="0" smtClean="0">
                <a:solidFill>
                  <a:srgbClr val="FF0000"/>
                </a:solidFill>
              </a:rPr>
              <a:t>your (sub) system before it exists!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en-US" sz="1600" b="1" dirty="0" smtClean="0"/>
              <a:t>Virtual integration </a:t>
            </a:r>
            <a:r>
              <a:rPr lang="en-US" sz="1600" dirty="0" smtClean="0"/>
              <a:t>is the art of creating test environments for control software, before the actual components (products, or product lines) are available.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en-US" sz="1600" b="1" dirty="0" smtClean="0"/>
              <a:t>Virtual integration in mechatronics </a:t>
            </a:r>
            <a:r>
              <a:rPr lang="en-US" sz="1600" dirty="0" smtClean="0"/>
              <a:t>requires </a:t>
            </a:r>
            <a:r>
              <a:rPr lang="en-US" sz="1600" b="1" dirty="0" smtClean="0"/>
              <a:t>Plant models </a:t>
            </a:r>
            <a:r>
              <a:rPr lang="en-US" sz="1600" dirty="0" smtClean="0"/>
              <a:t>(device models) and</a:t>
            </a:r>
            <a:r>
              <a:rPr lang="en-US" sz="1600" b="1" dirty="0" smtClean="0"/>
              <a:t> Environment models</a:t>
            </a:r>
            <a:r>
              <a:rPr lang="en-US" sz="1600" dirty="0" smtClean="0"/>
              <a:t> (e.g. a road). 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</p:txBody>
      </p:sp>
      <p:pic>
        <p:nvPicPr>
          <p:cNvPr id="48" name="Picture 2" descr="electric_mo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152" y="4841702"/>
            <a:ext cx="864577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images-1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44" y="4220990"/>
            <a:ext cx="82501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cxnSpLocks noChangeShapeType="1"/>
            <a:stCxn id="49" idx="3"/>
            <a:endCxn id="48" idx="0"/>
          </p:cNvCxnSpPr>
          <p:nvPr/>
        </p:nvCxnSpPr>
        <p:spPr bwMode="auto">
          <a:xfrm>
            <a:off x="7773956" y="4606751"/>
            <a:ext cx="360485" cy="2349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Elbow Connector 50"/>
          <p:cNvCxnSpPr>
            <a:cxnSpLocks noChangeShapeType="1"/>
            <a:stCxn id="48" idx="1"/>
            <a:endCxn id="49" idx="2"/>
          </p:cNvCxnSpPr>
          <p:nvPr/>
        </p:nvCxnSpPr>
        <p:spPr bwMode="auto">
          <a:xfrm rot="10800000">
            <a:off x="7360718" y="4992515"/>
            <a:ext cx="341434" cy="115887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H="1">
            <a:off x="6009632" y="4509914"/>
            <a:ext cx="867508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 flipH="1">
            <a:off x="6009632" y="4652789"/>
            <a:ext cx="867508" cy="0"/>
          </a:xfrm>
          <a:prstGeom prst="lin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Rectangle 3"/>
          <p:cNvSpPr txBox="1">
            <a:spLocks noChangeArrowheads="1"/>
          </p:cNvSpPr>
          <p:nvPr/>
        </p:nvSpPr>
        <p:spPr bwMode="auto">
          <a:xfrm>
            <a:off x="7668448" y="4041601"/>
            <a:ext cx="999392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Controller (ECU)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8026001" y="5302076"/>
            <a:ext cx="1225062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Device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cxnSp>
        <p:nvCxnSpPr>
          <p:cNvPr id="56" name="Straight Connector 55"/>
          <p:cNvCxnSpPr>
            <a:stCxn id="48" idx="3"/>
            <a:endCxn id="68" idx="3"/>
          </p:cNvCxnSpPr>
          <p:nvPr/>
        </p:nvCxnSpPr>
        <p:spPr bwMode="auto">
          <a:xfrm flipV="1">
            <a:off x="8566728" y="5106815"/>
            <a:ext cx="1332035" cy="158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77844" descr="images-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56" y="3141489"/>
            <a:ext cx="86457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5" descr="images-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05" y="3141489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6152927" y="2851597"/>
            <a:ext cx="1081454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Developers</a:t>
            </a:r>
          </a:p>
          <a:p>
            <a:pPr marL="0" indent="0"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6944548" y="3862215"/>
            <a:ext cx="216877" cy="358775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2" name="Picture 77850" descr="aa0538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25" y="5302077"/>
            <a:ext cx="391257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77851" descr="bu0037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436" y="5302077"/>
            <a:ext cx="36341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6655649" y="6381576"/>
            <a:ext cx="108145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Supplier(s)</a:t>
            </a:r>
          </a:p>
          <a:p>
            <a:pPr marL="0" indent="0"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6874209" y="5086177"/>
            <a:ext cx="215411" cy="358775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 bwMode="auto">
          <a:xfrm flipV="1">
            <a:off x="6946013" y="5373515"/>
            <a:ext cx="719504" cy="287337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Rectangle 3"/>
          <p:cNvSpPr txBox="1">
            <a:spLocks noChangeArrowheads="1"/>
          </p:cNvSpPr>
          <p:nvPr/>
        </p:nvSpPr>
        <p:spPr bwMode="auto">
          <a:xfrm>
            <a:off x="4784258" y="4581054"/>
            <a:ext cx="1368669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400" dirty="0"/>
              <a:t>Power supply, Network,…</a:t>
            </a:r>
          </a:p>
          <a:p>
            <a:pPr>
              <a:spcBef>
                <a:spcPct val="20000"/>
              </a:spcBef>
              <a:defRPr/>
            </a:pPr>
            <a:endParaRPr lang="en-US" sz="1400" dirty="0"/>
          </a:p>
        </p:txBody>
      </p:sp>
      <p:pic>
        <p:nvPicPr>
          <p:cNvPr id="68" name="Picture 12" descr="volvo-c30-electric-winter-tests-0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48" y="4601989"/>
            <a:ext cx="93491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ular Callout 71"/>
          <p:cNvSpPr/>
          <p:nvPr/>
        </p:nvSpPr>
        <p:spPr>
          <a:xfrm>
            <a:off x="7593087" y="2708920"/>
            <a:ext cx="1800200" cy="1080120"/>
          </a:xfrm>
          <a:prstGeom prst="wedgeRoundRectCallout">
            <a:avLst>
              <a:gd name="adj1" fmla="val -57374"/>
              <a:gd name="adj2" fmla="val 9271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 smtClean="0">
                <a:latin typeface="Arial" pitchFamily="34" charset="0"/>
                <a:cs typeface="Arial" pitchFamily="34" charset="0"/>
              </a:rPr>
              <a:t>Software </a:t>
            </a:r>
            <a:r>
              <a:rPr lang="sv-SE" b="1" dirty="0" err="1" smtClean="0">
                <a:latin typeface="Arial" pitchFamily="34" charset="0"/>
                <a:cs typeface="Arial" pitchFamily="34" charset="0"/>
              </a:rPr>
              <a:t>models</a:t>
            </a:r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ounded Rectangular Callout 78"/>
          <p:cNvSpPr/>
          <p:nvPr/>
        </p:nvSpPr>
        <p:spPr>
          <a:xfrm>
            <a:off x="9537303" y="2925042"/>
            <a:ext cx="1800200" cy="1080120"/>
          </a:xfrm>
          <a:prstGeom prst="wedgeRoundRectCallout">
            <a:avLst>
              <a:gd name="adj1" fmla="val -115367"/>
              <a:gd name="adj2" fmla="val 12834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Plant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Models</a:t>
            </a:r>
          </a:p>
        </p:txBody>
      </p:sp>
      <p:sp>
        <p:nvSpPr>
          <p:cNvPr id="89" name="Rounded Rectangular Callout 88"/>
          <p:cNvSpPr/>
          <p:nvPr/>
        </p:nvSpPr>
        <p:spPr>
          <a:xfrm>
            <a:off x="10190633" y="4221088"/>
            <a:ext cx="1722934" cy="792088"/>
          </a:xfrm>
          <a:prstGeom prst="wedgeRoundRectCallout">
            <a:avLst>
              <a:gd name="adj1" fmla="val -70587"/>
              <a:gd name="adj2" fmla="val 9467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Environment models</a:t>
            </a:r>
          </a:p>
        </p:txBody>
      </p:sp>
      <p:sp>
        <p:nvSpPr>
          <p:cNvPr id="90" name="Rectangle 3"/>
          <p:cNvSpPr txBox="1">
            <a:spLocks noChangeArrowheads="1"/>
          </p:cNvSpPr>
          <p:nvPr/>
        </p:nvSpPr>
        <p:spPr bwMode="auto">
          <a:xfrm>
            <a:off x="8056830" y="5677107"/>
            <a:ext cx="331236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400" b="1" dirty="0" smtClean="0">
                <a:solidFill>
                  <a:srgbClr val="FF0000"/>
                </a:solidFill>
              </a:rPr>
              <a:t>Note: </a:t>
            </a:r>
            <a:r>
              <a:rPr lang="en-US" sz="1400" dirty="0" smtClean="0">
                <a:solidFill>
                  <a:srgbClr val="FF0000"/>
                </a:solidFill>
              </a:rPr>
              <a:t>Plant models are primarily useful where closed loops (controller-device/</a:t>
            </a:r>
            <a:r>
              <a:rPr lang="en-US" sz="1400" dirty="0" err="1" smtClean="0">
                <a:solidFill>
                  <a:srgbClr val="FF0000"/>
                </a:solidFill>
              </a:rPr>
              <a:t>env</a:t>
            </a:r>
            <a:r>
              <a:rPr lang="en-US" sz="1400" dirty="0" smtClean="0">
                <a:solidFill>
                  <a:srgbClr val="FF0000"/>
                </a:solidFill>
              </a:rPr>
              <a:t>.) exists</a:t>
            </a:r>
            <a:endParaRPr lang="en-US" sz="1400" dirty="0">
              <a:solidFill>
                <a:srgbClr val="FF0000"/>
              </a:solidFill>
            </a:endParaRPr>
          </a:p>
          <a:p>
            <a:pPr>
              <a:spcBef>
                <a:spcPct val="20000"/>
              </a:spcBef>
              <a:defRPr/>
            </a:pP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4735" y="3080671"/>
            <a:ext cx="6623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#3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Agile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Continuous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Integration. Speed.</a:t>
            </a:r>
            <a:endParaRPr lang="en-US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Unknow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79" y="2686054"/>
            <a:ext cx="1854100" cy="131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2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6514331" y="5075892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Time</a:t>
            </a:r>
            <a:r>
              <a:rPr lang="sv-SE" dirty="0"/>
              <a:t>/</a:t>
            </a:r>
            <a:r>
              <a:rPr lang="sv-SE" dirty="0" err="1" smtClean="0"/>
              <a:t>readiness</a:t>
            </a:r>
            <a:endParaRPr lang="en-US" dirty="0"/>
          </a:p>
        </p:txBody>
      </p:sp>
      <p:sp>
        <p:nvSpPr>
          <p:cNvPr id="6" name="Notched Right Arrow 5"/>
          <p:cNvSpPr/>
          <p:nvPr/>
        </p:nvSpPr>
        <p:spPr>
          <a:xfrm>
            <a:off x="6995564" y="3638118"/>
            <a:ext cx="926240" cy="353791"/>
          </a:xfrm>
          <a:prstGeom prst="notchedRightArrow">
            <a:avLst/>
          </a:prstGeom>
          <a:solidFill>
            <a:srgbClr val="898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099146" y="3248227"/>
            <a:ext cx="591012" cy="1187620"/>
            <a:chOff x="3870216" y="915566"/>
            <a:chExt cx="272451" cy="432048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870216" y="915566"/>
              <a:ext cx="5410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926649" y="915566"/>
              <a:ext cx="2498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67210" y="915566"/>
              <a:ext cx="5410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023643" y="915566"/>
              <a:ext cx="2498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061250" y="915566"/>
              <a:ext cx="5410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117683" y="915566"/>
              <a:ext cx="2498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miley Face 14"/>
          <p:cNvSpPr/>
          <p:nvPr/>
        </p:nvSpPr>
        <p:spPr>
          <a:xfrm>
            <a:off x="7133927" y="3470064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/>
          <p:cNvSpPr/>
          <p:nvPr/>
        </p:nvSpPr>
        <p:spPr>
          <a:xfrm>
            <a:off x="7293761" y="3757207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7371863" y="3463401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512967" y="226758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 smtClean="0"/>
              <a:t>Agile</a:t>
            </a:r>
            <a:r>
              <a:rPr lang="sv-SE" b="1" dirty="0" smtClean="0"/>
              <a:t> </a:t>
            </a:r>
            <a:r>
              <a:rPr lang="sv-SE" b="1" dirty="0"/>
              <a:t>(</a:t>
            </a:r>
            <a:r>
              <a:rPr lang="sv-SE" b="1" dirty="0" smtClean="0"/>
              <a:t>test driven) process</a:t>
            </a:r>
            <a:endParaRPr lang="en-US" b="1" dirty="0"/>
          </a:p>
        </p:txBody>
      </p:sp>
      <p:sp>
        <p:nvSpPr>
          <p:cNvPr id="21" name="Smiley Face 20"/>
          <p:cNvSpPr/>
          <p:nvPr/>
        </p:nvSpPr>
        <p:spPr>
          <a:xfrm>
            <a:off x="8705476" y="3248227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1" idx="3"/>
          </p:cNvCxnSpPr>
          <p:nvPr/>
        </p:nvCxnSpPr>
        <p:spPr>
          <a:xfrm flipH="1">
            <a:off x="8370840" y="3537854"/>
            <a:ext cx="368949" cy="608366"/>
          </a:xfrm>
          <a:prstGeom prst="line">
            <a:avLst/>
          </a:prstGeom>
          <a:ln w="12700">
            <a:solidFill>
              <a:srgbClr val="4D4D4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miley Face 22"/>
          <p:cNvSpPr/>
          <p:nvPr/>
        </p:nvSpPr>
        <p:spPr>
          <a:xfrm>
            <a:off x="8370840" y="3711694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7473571" y="2707179"/>
            <a:ext cx="1487668" cy="2289997"/>
            <a:chOff x="4860032" y="675038"/>
            <a:chExt cx="685801" cy="844790"/>
          </a:xfrm>
        </p:grpSpPr>
        <p:sp>
          <p:nvSpPr>
            <p:cNvPr id="35" name="TextBox 34"/>
            <p:cNvSpPr txBox="1"/>
            <p:nvPr/>
          </p:nvSpPr>
          <p:spPr>
            <a:xfrm>
              <a:off x="4991990" y="1363074"/>
              <a:ext cx="553843" cy="156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knowledge</a:t>
              </a:r>
              <a:endParaRPr lang="en-US" i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981518" y="675038"/>
              <a:ext cx="521860" cy="136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Decisions!</a:t>
              </a:r>
              <a:endParaRPr lang="en-US" i="1" dirty="0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4873666" y="1347614"/>
              <a:ext cx="130382" cy="565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4860032" y="771550"/>
              <a:ext cx="130382" cy="56543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Arrow Connector 49"/>
          <p:cNvCxnSpPr/>
          <p:nvPr/>
        </p:nvCxnSpPr>
        <p:spPr>
          <a:xfrm>
            <a:off x="6398464" y="5083444"/>
            <a:ext cx="3210847" cy="0"/>
          </a:xfrm>
          <a:prstGeom prst="straightConnector1">
            <a:avLst/>
          </a:prstGeom>
          <a:ln w="19050">
            <a:solidFill>
              <a:srgbClr val="4D4D4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284776" y="2704641"/>
            <a:ext cx="0" cy="2144527"/>
          </a:xfrm>
          <a:prstGeom prst="straightConnector1">
            <a:avLst/>
          </a:prstGeom>
          <a:ln w="19050">
            <a:solidFill>
              <a:srgbClr val="4D4D4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6200000">
            <a:off x="5601037" y="285598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system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5386559" y="419283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component</a:t>
            </a:r>
            <a:endParaRPr lang="en-US" dirty="0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Agile development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1"/>
            <a:ext cx="9145235" cy="82907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ay to learn early</a:t>
            </a:r>
          </a:p>
          <a:p>
            <a:pPr>
              <a:spcBef>
                <a:spcPts val="180"/>
              </a:spcBef>
            </a:pPr>
            <a:r>
              <a:rPr lang="en-US" sz="1600" dirty="0"/>
              <a:t>G</a:t>
            </a:r>
            <a:r>
              <a:rPr lang="en-US" sz="1600" dirty="0" smtClean="0"/>
              <a:t>ain knowledge early in projects to avoid workload peaks near deadlines!</a:t>
            </a:r>
            <a:endParaRPr lang="en-US" sz="1500" dirty="0">
              <a:cs typeface="Times New Roman" pitchFamily="18" charset="0"/>
            </a:endParaRPr>
          </a:p>
        </p:txBody>
      </p:sp>
      <p:cxnSp>
        <p:nvCxnSpPr>
          <p:cNvPr id="7" name="Straight Arrow Connector 6"/>
          <p:cNvCxnSpPr>
            <a:endCxn id="11" idx="1"/>
          </p:cNvCxnSpPr>
          <p:nvPr/>
        </p:nvCxnSpPr>
        <p:spPr>
          <a:xfrm>
            <a:off x="2424639" y="3264023"/>
            <a:ext cx="711240" cy="882196"/>
          </a:xfrm>
          <a:prstGeom prst="straightConnector1">
            <a:avLst/>
          </a:prstGeom>
          <a:ln w="12700">
            <a:solidFill>
              <a:srgbClr val="4D4D4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1" idx="7"/>
            <a:endCxn id="13" idx="3"/>
          </p:cNvCxnSpPr>
          <p:nvPr/>
        </p:nvCxnSpPr>
        <p:spPr>
          <a:xfrm flipV="1">
            <a:off x="3301558" y="3537854"/>
            <a:ext cx="459133" cy="608366"/>
          </a:xfrm>
          <a:prstGeom prst="straightConnector1">
            <a:avLst/>
          </a:prstGeom>
          <a:ln w="12700">
            <a:solidFill>
              <a:srgbClr val="4D4D4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miley Face 8"/>
          <p:cNvSpPr/>
          <p:nvPr/>
        </p:nvSpPr>
        <p:spPr>
          <a:xfrm>
            <a:off x="2440778" y="3264023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2747090" y="3675351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3101566" y="4096527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3391742" y="3711694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3726378" y="3248227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472407" y="2132856"/>
            <a:ext cx="200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smtClean="0"/>
              <a:t>V-</a:t>
            </a:r>
            <a:r>
              <a:rPr lang="sv-SE" b="1" dirty="0" err="1" smtClean="0"/>
              <a:t>model</a:t>
            </a:r>
            <a:endParaRPr lang="sv-SE" b="1" dirty="0" smtClean="0"/>
          </a:p>
          <a:p>
            <a:r>
              <a:rPr lang="sv-SE" b="1" dirty="0" smtClean="0"/>
              <a:t>”</a:t>
            </a:r>
            <a:r>
              <a:rPr lang="sv-SE" b="1" dirty="0" err="1" smtClean="0"/>
              <a:t>waterfall</a:t>
            </a:r>
            <a:r>
              <a:rPr lang="sv-SE" b="1" dirty="0" smtClean="0"/>
              <a:t>” process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616421" y="3645024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Succ</a:t>
            </a:r>
            <a:r>
              <a:rPr lang="sv-SE" dirty="0" smtClean="0"/>
              <a:t>. </a:t>
            </a:r>
          </a:p>
          <a:p>
            <a:r>
              <a:rPr lang="sv-SE" dirty="0" err="1" smtClean="0"/>
              <a:t>handovers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378940" y="2707179"/>
            <a:ext cx="0" cy="2144527"/>
          </a:xfrm>
          <a:prstGeom prst="straightConnector1">
            <a:avLst/>
          </a:prstGeom>
          <a:ln w="19050">
            <a:solidFill>
              <a:srgbClr val="4D4D4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472407" y="5083444"/>
            <a:ext cx="3210847" cy="0"/>
          </a:xfrm>
          <a:prstGeom prst="straightConnector1">
            <a:avLst/>
          </a:prstGeom>
          <a:ln w="19050">
            <a:solidFill>
              <a:srgbClr val="4D4D4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88274" y="5075892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Time</a:t>
            </a:r>
            <a:r>
              <a:rPr lang="sv-SE" dirty="0"/>
              <a:t>/</a:t>
            </a:r>
            <a:r>
              <a:rPr lang="sv-SE" dirty="0" err="1" smtClean="0"/>
              <a:t>readiness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695201" y="285852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system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326685" y="4463017"/>
            <a:ext cx="1314074" cy="424918"/>
            <a:chOff x="3326685" y="4463017"/>
            <a:chExt cx="1314074" cy="424918"/>
          </a:xfrm>
        </p:grpSpPr>
        <p:sp>
          <p:nvSpPr>
            <p:cNvPr id="40" name="TextBox 39"/>
            <p:cNvSpPr txBox="1"/>
            <p:nvPr/>
          </p:nvSpPr>
          <p:spPr>
            <a:xfrm>
              <a:off x="3439340" y="4463017"/>
              <a:ext cx="1201419" cy="424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k</a:t>
              </a:r>
              <a:r>
                <a:rPr lang="en-US" i="1" dirty="0" smtClean="0"/>
                <a:t>nowledge</a:t>
              </a:r>
              <a:endParaRPr lang="en-US" i="1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3326685" y="4463017"/>
              <a:ext cx="153895" cy="178792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552526" y="2734825"/>
            <a:ext cx="1234124" cy="474204"/>
            <a:chOff x="2552526" y="2734825"/>
            <a:chExt cx="1234124" cy="474204"/>
          </a:xfrm>
        </p:grpSpPr>
        <p:sp>
          <p:nvSpPr>
            <p:cNvPr id="41" name="TextBox 40"/>
            <p:cNvSpPr txBox="1"/>
            <p:nvPr/>
          </p:nvSpPr>
          <p:spPr>
            <a:xfrm>
              <a:off x="2700668" y="2734825"/>
              <a:ext cx="1085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decision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2552526" y="2996443"/>
              <a:ext cx="167439" cy="212586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 rot="16200000">
            <a:off x="480723" y="41953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component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4040049" y="2864051"/>
            <a:ext cx="1247310" cy="424918"/>
            <a:chOff x="3406052" y="4463017"/>
            <a:chExt cx="1247310" cy="424918"/>
          </a:xfrm>
        </p:grpSpPr>
        <p:sp>
          <p:nvSpPr>
            <p:cNvPr id="56" name="TextBox 55"/>
            <p:cNvSpPr txBox="1"/>
            <p:nvPr/>
          </p:nvSpPr>
          <p:spPr>
            <a:xfrm>
              <a:off x="3439340" y="4463017"/>
              <a:ext cx="1214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is verified</a:t>
              </a:r>
              <a:endParaRPr lang="en-US" i="1" dirty="0"/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V="1">
              <a:off x="3406052" y="4807995"/>
              <a:ext cx="240670" cy="7994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5962019" y="5504657"/>
            <a:ext cx="4797019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sv-SE" b="1" dirty="0" smtClean="0"/>
              <a:t>NOTE: Test and test automation is the </a:t>
            </a:r>
            <a:r>
              <a:rPr lang="sv-SE" b="1" dirty="0" err="1" smtClean="0"/>
              <a:t>key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03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Agile development</a:t>
            </a:r>
            <a:endParaRPr lang="en-US" sz="2000" i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608092" y="1700808"/>
            <a:ext cx="10155626" cy="3752545"/>
            <a:chOff x="4203289" y="2933522"/>
            <a:chExt cx="4545175" cy="1744467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7546" y="2933522"/>
              <a:ext cx="2320918" cy="174068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6"/>
            <a:stretch/>
          </p:blipFill>
          <p:spPr>
            <a:xfrm>
              <a:off x="4203289" y="2937301"/>
              <a:ext cx="2200358" cy="1740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89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8529191" y="4077072"/>
            <a:ext cx="2664296" cy="2088232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024C84"/>
                </a:solidFill>
                <a:latin typeface="Arial" pitchFamily="34" charset="0"/>
                <a:cs typeface="Arial" pitchFamily="34" charset="0"/>
              </a:rPr>
              <a:t>Simulink</a:t>
            </a:r>
          </a:p>
          <a:p>
            <a:endParaRPr lang="en-US" sz="1400" b="1" dirty="0">
              <a:solidFill>
                <a:srgbClr val="024C84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b="1" dirty="0" smtClean="0">
              <a:solidFill>
                <a:srgbClr val="024C84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b="1" dirty="0">
              <a:solidFill>
                <a:srgbClr val="024C84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b="1" dirty="0" smtClean="0">
              <a:solidFill>
                <a:srgbClr val="024C84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b="1" dirty="0">
              <a:solidFill>
                <a:srgbClr val="024C84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b="1" dirty="0" smtClean="0">
              <a:solidFill>
                <a:srgbClr val="024C84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b="1" dirty="0">
              <a:solidFill>
                <a:srgbClr val="024C84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b="1" dirty="0" smtClean="0">
              <a:solidFill>
                <a:srgbClr val="024C8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280719" y="3212976"/>
            <a:ext cx="2952328" cy="100811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904455" y="3933056"/>
            <a:ext cx="2232248" cy="230425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Learn early by making plant models!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15549" y="1196752"/>
            <a:ext cx="10289906" cy="162348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GB" b="1" dirty="0" smtClean="0">
                <a:solidFill>
                  <a:srgbClr val="FF0000"/>
                </a:solidFill>
              </a:rPr>
              <a:t>Model Driven Development </a:t>
            </a:r>
            <a:r>
              <a:rPr lang="en-US" b="1" dirty="0" smtClean="0">
                <a:solidFill>
                  <a:srgbClr val="FF0000"/>
                </a:solidFill>
              </a:rPr>
              <a:t>–</a:t>
            </a:r>
            <a:r>
              <a:rPr lang="en-GB" b="1" dirty="0" smtClean="0">
                <a:solidFill>
                  <a:srgbClr val="FF0000"/>
                </a:solidFill>
              </a:rPr>
              <a:t> Create virtual verification environments! </a:t>
            </a:r>
          </a:p>
          <a:p>
            <a:pPr>
              <a:spcBef>
                <a:spcPts val="180"/>
              </a:spcBef>
            </a:pPr>
            <a:r>
              <a:rPr lang="en-GB" sz="1600" dirty="0" smtClean="0"/>
              <a:t>Although the mechanics, ECU-platform and other mechatronics are not yet delivered, </a:t>
            </a:r>
            <a:r>
              <a:rPr lang="en-GB" sz="1600" b="1" dirty="0" smtClean="0"/>
              <a:t>plant models</a:t>
            </a:r>
          </a:p>
          <a:p>
            <a:pPr>
              <a:spcBef>
                <a:spcPts val="180"/>
              </a:spcBef>
            </a:pPr>
            <a:r>
              <a:rPr lang="en-GB" sz="1600" dirty="0" smtClean="0"/>
              <a:t>can be designed – using the best knowledge </a:t>
            </a:r>
            <a:r>
              <a:rPr lang="en-US" sz="1600" dirty="0" smtClean="0"/>
              <a:t>–</a:t>
            </a:r>
            <a:r>
              <a:rPr lang="en-GB" sz="1600" dirty="0" smtClean="0"/>
              <a:t> and used for </a:t>
            </a:r>
            <a:r>
              <a:rPr lang="en-GB" sz="1600" b="1" dirty="0" smtClean="0"/>
              <a:t>early continuous virtual integration</a:t>
            </a:r>
            <a:r>
              <a:rPr lang="en-GB" sz="1600" dirty="0" smtClean="0"/>
              <a:t>.</a:t>
            </a:r>
          </a:p>
          <a:p>
            <a:pPr>
              <a:spcBef>
                <a:spcPts val="180"/>
              </a:spcBef>
            </a:pPr>
            <a:endParaRPr lang="en-GB" sz="1600" dirty="0" smtClean="0"/>
          </a:p>
          <a:p>
            <a:pPr>
              <a:spcBef>
                <a:spcPts val="180"/>
              </a:spcBef>
            </a:pPr>
            <a:r>
              <a:rPr lang="en-GB" sz="1600" dirty="0" smtClean="0"/>
              <a:t>Some assumptions will be proven faulty, but we learn much faster (compared to not use MDE)</a:t>
            </a:r>
          </a:p>
          <a:p>
            <a:pPr>
              <a:spcBef>
                <a:spcPts val="180"/>
              </a:spcBef>
            </a:pPr>
            <a:r>
              <a:rPr lang="en-GB" sz="1600" i="1" dirty="0" smtClean="0"/>
              <a:t>(Ulf </a:t>
            </a:r>
            <a:r>
              <a:rPr lang="en-GB" sz="1600" i="1" dirty="0" err="1" smtClean="0"/>
              <a:t>Eliasson</a:t>
            </a:r>
            <a:r>
              <a:rPr lang="en-GB" sz="1600" i="1" dirty="0" smtClean="0"/>
              <a:t> et. al, presented soon at MODELS 2014)</a:t>
            </a:r>
          </a:p>
          <a:p>
            <a:pPr>
              <a:spcBef>
                <a:spcPts val="180"/>
              </a:spcBef>
            </a:pPr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761479" y="3798192"/>
            <a:ext cx="1453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 smtClean="0"/>
              <a:t>Knowledge</a:t>
            </a:r>
            <a:endParaRPr lang="sv-SE" sz="2000" dirty="0" smtClean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760439" y="3284983"/>
            <a:ext cx="0" cy="302433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760439" y="6309320"/>
            <a:ext cx="5472608" cy="838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56983" y="6309320"/>
            <a:ext cx="6691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 smtClean="0"/>
              <a:t>time</a:t>
            </a:r>
            <a:endParaRPr lang="sv-SE" sz="2000" dirty="0" smtClean="0"/>
          </a:p>
        </p:txBody>
      </p:sp>
      <p:sp>
        <p:nvSpPr>
          <p:cNvPr id="11" name="Freeform 10"/>
          <p:cNvSpPr/>
          <p:nvPr/>
        </p:nvSpPr>
        <p:spPr>
          <a:xfrm>
            <a:off x="1765300" y="3289300"/>
            <a:ext cx="5384800" cy="3022600"/>
          </a:xfrm>
          <a:custGeom>
            <a:avLst/>
            <a:gdLst>
              <a:gd name="connsiteX0" fmla="*/ 0 w 5384800"/>
              <a:gd name="connsiteY0" fmla="*/ 3022600 h 3022600"/>
              <a:gd name="connsiteX1" fmla="*/ 787400 w 5384800"/>
              <a:gd name="connsiteY1" fmla="*/ 1435100 h 3022600"/>
              <a:gd name="connsiteX2" fmla="*/ 1511300 w 5384800"/>
              <a:gd name="connsiteY2" fmla="*/ 787400 h 3022600"/>
              <a:gd name="connsiteX3" fmla="*/ 3340100 w 5384800"/>
              <a:gd name="connsiteY3" fmla="*/ 546100 h 3022600"/>
              <a:gd name="connsiteX4" fmla="*/ 5181600 w 5384800"/>
              <a:gd name="connsiteY4" fmla="*/ 4318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533400 w 5384800"/>
              <a:gd name="connsiteY1" fmla="*/ 1854200 h 3022600"/>
              <a:gd name="connsiteX2" fmla="*/ 1511300 w 5384800"/>
              <a:gd name="connsiteY2" fmla="*/ 787400 h 3022600"/>
              <a:gd name="connsiteX3" fmla="*/ 3340100 w 5384800"/>
              <a:gd name="connsiteY3" fmla="*/ 546100 h 3022600"/>
              <a:gd name="connsiteX4" fmla="*/ 5181600 w 5384800"/>
              <a:gd name="connsiteY4" fmla="*/ 4318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533400 w 5384800"/>
              <a:gd name="connsiteY1" fmla="*/ 1854200 h 3022600"/>
              <a:gd name="connsiteX2" fmla="*/ 1574800 w 5384800"/>
              <a:gd name="connsiteY2" fmla="*/ 1016000 h 3022600"/>
              <a:gd name="connsiteX3" fmla="*/ 3340100 w 5384800"/>
              <a:gd name="connsiteY3" fmla="*/ 546100 h 3022600"/>
              <a:gd name="connsiteX4" fmla="*/ 5181600 w 5384800"/>
              <a:gd name="connsiteY4" fmla="*/ 4318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812800 w 5384800"/>
              <a:gd name="connsiteY1" fmla="*/ 1866900 h 3022600"/>
              <a:gd name="connsiteX2" fmla="*/ 1574800 w 5384800"/>
              <a:gd name="connsiteY2" fmla="*/ 1016000 h 3022600"/>
              <a:gd name="connsiteX3" fmla="*/ 3340100 w 5384800"/>
              <a:gd name="connsiteY3" fmla="*/ 546100 h 3022600"/>
              <a:gd name="connsiteX4" fmla="*/ 5181600 w 5384800"/>
              <a:gd name="connsiteY4" fmla="*/ 4318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812800 w 5384800"/>
              <a:gd name="connsiteY1" fmla="*/ 1866900 h 3022600"/>
              <a:gd name="connsiteX2" fmla="*/ 1790700 w 5384800"/>
              <a:gd name="connsiteY2" fmla="*/ 1003300 h 3022600"/>
              <a:gd name="connsiteX3" fmla="*/ 3340100 w 5384800"/>
              <a:gd name="connsiteY3" fmla="*/ 546100 h 3022600"/>
              <a:gd name="connsiteX4" fmla="*/ 5181600 w 5384800"/>
              <a:gd name="connsiteY4" fmla="*/ 4318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812800 w 5384800"/>
              <a:gd name="connsiteY1" fmla="*/ 1866900 h 3022600"/>
              <a:gd name="connsiteX2" fmla="*/ 1790700 w 5384800"/>
              <a:gd name="connsiteY2" fmla="*/ 1003300 h 3022600"/>
              <a:gd name="connsiteX3" fmla="*/ 3340100 w 5384800"/>
              <a:gd name="connsiteY3" fmla="*/ 711200 h 3022600"/>
              <a:gd name="connsiteX4" fmla="*/ 5181600 w 5384800"/>
              <a:gd name="connsiteY4" fmla="*/ 4318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812800 w 5384800"/>
              <a:gd name="connsiteY1" fmla="*/ 1866900 h 3022600"/>
              <a:gd name="connsiteX2" fmla="*/ 1790700 w 5384800"/>
              <a:gd name="connsiteY2" fmla="*/ 1003300 h 3022600"/>
              <a:gd name="connsiteX3" fmla="*/ 3340100 w 5384800"/>
              <a:gd name="connsiteY3" fmla="*/ 711200 h 3022600"/>
              <a:gd name="connsiteX4" fmla="*/ 5080000 w 5384800"/>
              <a:gd name="connsiteY4" fmla="*/ 5461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812800 w 5384800"/>
              <a:gd name="connsiteY1" fmla="*/ 1866900 h 3022600"/>
              <a:gd name="connsiteX2" fmla="*/ 1790700 w 5384800"/>
              <a:gd name="connsiteY2" fmla="*/ 1003300 h 3022600"/>
              <a:gd name="connsiteX3" fmla="*/ 3340100 w 5384800"/>
              <a:gd name="connsiteY3" fmla="*/ 711200 h 3022600"/>
              <a:gd name="connsiteX4" fmla="*/ 5080000 w 5384800"/>
              <a:gd name="connsiteY4" fmla="*/ 5461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812800 w 5384800"/>
              <a:gd name="connsiteY1" fmla="*/ 1866900 h 3022600"/>
              <a:gd name="connsiteX2" fmla="*/ 1790700 w 5384800"/>
              <a:gd name="connsiteY2" fmla="*/ 1003300 h 3022600"/>
              <a:gd name="connsiteX3" fmla="*/ 3340100 w 5384800"/>
              <a:gd name="connsiteY3" fmla="*/ 711200 h 3022600"/>
              <a:gd name="connsiteX4" fmla="*/ 5080000 w 5384800"/>
              <a:gd name="connsiteY4" fmla="*/ 5461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812800 w 5384800"/>
              <a:gd name="connsiteY1" fmla="*/ 1866900 h 3022600"/>
              <a:gd name="connsiteX2" fmla="*/ 1790700 w 5384800"/>
              <a:gd name="connsiteY2" fmla="*/ 1003300 h 3022600"/>
              <a:gd name="connsiteX3" fmla="*/ 3340100 w 5384800"/>
              <a:gd name="connsiteY3" fmla="*/ 711200 h 3022600"/>
              <a:gd name="connsiteX4" fmla="*/ 5080000 w 5384800"/>
              <a:gd name="connsiteY4" fmla="*/ 5461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  <a:gd name="connsiteX0" fmla="*/ 0 w 5384800"/>
              <a:gd name="connsiteY0" fmla="*/ 3022600 h 3022600"/>
              <a:gd name="connsiteX1" fmla="*/ 812800 w 5384800"/>
              <a:gd name="connsiteY1" fmla="*/ 1866900 h 3022600"/>
              <a:gd name="connsiteX2" fmla="*/ 1790700 w 5384800"/>
              <a:gd name="connsiteY2" fmla="*/ 1003300 h 3022600"/>
              <a:gd name="connsiteX3" fmla="*/ 3340100 w 5384800"/>
              <a:gd name="connsiteY3" fmla="*/ 711200 h 3022600"/>
              <a:gd name="connsiteX4" fmla="*/ 5080000 w 5384800"/>
              <a:gd name="connsiteY4" fmla="*/ 546100 h 3022600"/>
              <a:gd name="connsiteX5" fmla="*/ 5384800 w 5384800"/>
              <a:gd name="connsiteY5" fmla="*/ 0 h 3022600"/>
              <a:gd name="connsiteX6" fmla="*/ 5384800 w 5384800"/>
              <a:gd name="connsiteY6" fmla="*/ 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4800" h="3022600">
                <a:moveTo>
                  <a:pt x="0" y="3022600"/>
                </a:moveTo>
                <a:cubicBezTo>
                  <a:pt x="270933" y="2637367"/>
                  <a:pt x="514350" y="2203450"/>
                  <a:pt x="812800" y="1866900"/>
                </a:cubicBezTo>
                <a:cubicBezTo>
                  <a:pt x="1111250" y="1530350"/>
                  <a:pt x="1369483" y="1195917"/>
                  <a:pt x="1790700" y="1003300"/>
                </a:cubicBezTo>
                <a:cubicBezTo>
                  <a:pt x="2211917" y="810683"/>
                  <a:pt x="2791883" y="787400"/>
                  <a:pt x="3340100" y="711200"/>
                </a:cubicBezTo>
                <a:cubicBezTo>
                  <a:pt x="3888317" y="635000"/>
                  <a:pt x="4978400" y="728133"/>
                  <a:pt x="5080000" y="546100"/>
                </a:cubicBezTo>
                <a:lnTo>
                  <a:pt x="5384800" y="0"/>
                </a:lnTo>
                <a:lnTo>
                  <a:pt x="5384800" y="0"/>
                </a:lnTo>
              </a:path>
            </a:pathLst>
          </a:cu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377063" y="3284986"/>
            <a:ext cx="0" cy="648070"/>
          </a:xfrm>
          <a:prstGeom prst="straightConnector1">
            <a:avLst/>
          </a:prstGeom>
          <a:ln w="28575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49071" y="292494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still a </a:t>
            </a:r>
            <a:r>
              <a:rPr lang="sv-SE" sz="1400" dirty="0" err="1" smtClean="0"/>
              <a:t>knowledge</a:t>
            </a:r>
            <a:r>
              <a:rPr lang="sv-SE" sz="1400" dirty="0" smtClean="0"/>
              <a:t> gap, </a:t>
            </a:r>
          </a:p>
          <a:p>
            <a:r>
              <a:rPr lang="sv-SE" sz="1400" dirty="0" err="1" smtClean="0"/>
              <a:t>but</a:t>
            </a:r>
            <a:r>
              <a:rPr lang="sv-SE" sz="1400" dirty="0" smtClean="0"/>
              <a:t> </a:t>
            </a:r>
            <a:r>
              <a:rPr lang="sv-SE" sz="1400" dirty="0" err="1" smtClean="0"/>
              <a:t>much</a:t>
            </a:r>
            <a:r>
              <a:rPr lang="sv-SE" sz="1400" dirty="0" smtClean="0"/>
              <a:t> </a:t>
            </a:r>
            <a:r>
              <a:rPr lang="sv-SE" sz="1400" dirty="0" err="1" smtClean="0"/>
              <a:t>smaller</a:t>
            </a:r>
            <a:r>
              <a:rPr lang="sv-SE" sz="1400" dirty="0" smtClean="0"/>
              <a:t>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0559" y="5085184"/>
            <a:ext cx="115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 smtClean="0"/>
              <a:t>modeling</a:t>
            </a:r>
            <a:r>
              <a:rPr lang="sv-SE" sz="1400" dirty="0" smtClean="0"/>
              <a:t>, </a:t>
            </a:r>
          </a:p>
          <a:p>
            <a:r>
              <a:rPr lang="sv-SE" sz="1400" dirty="0" err="1" smtClean="0"/>
              <a:t>delivers</a:t>
            </a:r>
            <a:r>
              <a:rPr lang="sv-SE" sz="1400" dirty="0" smtClean="0"/>
              <a:t> </a:t>
            </a:r>
          </a:p>
          <a:p>
            <a:r>
              <a:rPr lang="sv-SE" sz="1400" dirty="0" err="1" smtClean="0"/>
              <a:t>knowledge</a:t>
            </a:r>
            <a:endParaRPr lang="sv-SE" sz="1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4640759" y="3356992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 smtClean="0"/>
              <a:t>development</a:t>
            </a:r>
            <a:r>
              <a:rPr lang="sv-SE" sz="1400" dirty="0" smtClean="0"/>
              <a:t> </a:t>
            </a:r>
            <a:r>
              <a:rPr lang="sv-SE" sz="1400" dirty="0" err="1" smtClean="0"/>
              <a:t>based</a:t>
            </a:r>
            <a:r>
              <a:rPr lang="sv-SE" sz="1400" dirty="0" smtClean="0"/>
              <a:t> on </a:t>
            </a:r>
            <a:r>
              <a:rPr lang="sv-SE" sz="1400" dirty="0" err="1" smtClean="0"/>
              <a:t>assumptions</a:t>
            </a:r>
            <a:endParaRPr lang="sv-SE" sz="14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1765300" y="3314700"/>
            <a:ext cx="5397500" cy="2984500"/>
          </a:xfrm>
          <a:custGeom>
            <a:avLst/>
            <a:gdLst>
              <a:gd name="connsiteX0" fmla="*/ 0 w 5397500"/>
              <a:gd name="connsiteY0" fmla="*/ 2984500 h 2984500"/>
              <a:gd name="connsiteX1" fmla="*/ 4775200 w 5397500"/>
              <a:gd name="connsiteY1" fmla="*/ 2628900 h 2984500"/>
              <a:gd name="connsiteX2" fmla="*/ 5397500 w 5397500"/>
              <a:gd name="connsiteY2" fmla="*/ 0 h 2984500"/>
              <a:gd name="connsiteX0" fmla="*/ 0 w 5397500"/>
              <a:gd name="connsiteY0" fmla="*/ 2984500 h 2984500"/>
              <a:gd name="connsiteX1" fmla="*/ 4775200 w 5397500"/>
              <a:gd name="connsiteY1" fmla="*/ 2628900 h 2984500"/>
              <a:gd name="connsiteX2" fmla="*/ 5397500 w 5397500"/>
              <a:gd name="connsiteY2" fmla="*/ 0 h 2984500"/>
              <a:gd name="connsiteX0" fmla="*/ 0 w 5397500"/>
              <a:gd name="connsiteY0" fmla="*/ 2984500 h 2984500"/>
              <a:gd name="connsiteX1" fmla="*/ 4508500 w 5397500"/>
              <a:gd name="connsiteY1" fmla="*/ 2616200 h 2984500"/>
              <a:gd name="connsiteX2" fmla="*/ 5397500 w 5397500"/>
              <a:gd name="connsiteY2" fmla="*/ 0 h 2984500"/>
              <a:gd name="connsiteX0" fmla="*/ 0 w 5397500"/>
              <a:gd name="connsiteY0" fmla="*/ 2984500 h 2984500"/>
              <a:gd name="connsiteX1" fmla="*/ 4508500 w 5397500"/>
              <a:gd name="connsiteY1" fmla="*/ 2616200 h 2984500"/>
              <a:gd name="connsiteX2" fmla="*/ 5397500 w 5397500"/>
              <a:gd name="connsiteY2" fmla="*/ 0 h 2984500"/>
              <a:gd name="connsiteX0" fmla="*/ 0 w 5397500"/>
              <a:gd name="connsiteY0" fmla="*/ 2984500 h 2984500"/>
              <a:gd name="connsiteX1" fmla="*/ 4508500 w 5397500"/>
              <a:gd name="connsiteY1" fmla="*/ 2616200 h 2984500"/>
              <a:gd name="connsiteX2" fmla="*/ 5397500 w 5397500"/>
              <a:gd name="connsiteY2" fmla="*/ 0 h 2984500"/>
              <a:gd name="connsiteX0" fmla="*/ 0 w 5397500"/>
              <a:gd name="connsiteY0" fmla="*/ 2984500 h 2984500"/>
              <a:gd name="connsiteX1" fmla="*/ 4508500 w 5397500"/>
              <a:gd name="connsiteY1" fmla="*/ 2616200 h 2984500"/>
              <a:gd name="connsiteX2" fmla="*/ 4762500 w 5397500"/>
              <a:gd name="connsiteY2" fmla="*/ 2247900 h 2984500"/>
              <a:gd name="connsiteX3" fmla="*/ 5397500 w 5397500"/>
              <a:gd name="connsiteY3" fmla="*/ 0 h 2984500"/>
              <a:gd name="connsiteX0" fmla="*/ 0 w 5397500"/>
              <a:gd name="connsiteY0" fmla="*/ 2984500 h 2984500"/>
              <a:gd name="connsiteX1" fmla="*/ 4762500 w 5397500"/>
              <a:gd name="connsiteY1" fmla="*/ 2247900 h 2984500"/>
              <a:gd name="connsiteX2" fmla="*/ 5397500 w 5397500"/>
              <a:gd name="connsiteY2" fmla="*/ 0 h 2984500"/>
              <a:gd name="connsiteX0" fmla="*/ 0 w 5397500"/>
              <a:gd name="connsiteY0" fmla="*/ 2984500 h 2984500"/>
              <a:gd name="connsiteX1" fmla="*/ 4762500 w 5397500"/>
              <a:gd name="connsiteY1" fmla="*/ 2247900 h 2984500"/>
              <a:gd name="connsiteX2" fmla="*/ 5397500 w 5397500"/>
              <a:gd name="connsiteY2" fmla="*/ 0 h 2984500"/>
              <a:gd name="connsiteX0" fmla="*/ 0 w 5397500"/>
              <a:gd name="connsiteY0" fmla="*/ 2984500 h 2984500"/>
              <a:gd name="connsiteX1" fmla="*/ 4762500 w 5397500"/>
              <a:gd name="connsiteY1" fmla="*/ 2247900 h 2984500"/>
              <a:gd name="connsiteX2" fmla="*/ 5397500 w 5397500"/>
              <a:gd name="connsiteY2" fmla="*/ 0 h 298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7500" h="2984500">
                <a:moveTo>
                  <a:pt x="0" y="2984500"/>
                </a:moveTo>
                <a:cubicBezTo>
                  <a:pt x="992188" y="2831042"/>
                  <a:pt x="4373033" y="2976033"/>
                  <a:pt x="4762500" y="2247900"/>
                </a:cubicBezTo>
                <a:cubicBezTo>
                  <a:pt x="5151967" y="1519767"/>
                  <a:pt x="5255683" y="431800"/>
                  <a:pt x="5397500" y="0"/>
                </a:cubicBezTo>
              </a:path>
            </a:pathLst>
          </a:custGeom>
          <a:ln w="38100" cmpd="sng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12967" y="3933056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 smtClean="0"/>
              <a:t>first</a:t>
            </a:r>
            <a:r>
              <a:rPr lang="sv-SE" sz="1400" dirty="0" smtClean="0"/>
              <a:t> integration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177263" y="4509120"/>
            <a:ext cx="1152128" cy="432048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subsystem control </a:t>
            </a:r>
            <a:r>
              <a:rPr lang="en-US" sz="1400" b="1" dirty="0" err="1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sw</a:t>
            </a:r>
            <a:endParaRPr lang="en-US" sz="1400" b="1" dirty="0" smtClean="0">
              <a:solidFill>
                <a:srgbClr val="125687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" descr="electric_mo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798" y="5157192"/>
            <a:ext cx="864577" cy="53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0185375" y="5589240"/>
            <a:ext cx="1008112" cy="432048"/>
          </a:xfrm>
          <a:prstGeom prst="rect">
            <a:avLst/>
          </a:prstGeom>
          <a:noFill/>
          <a:ln w="635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plant model</a:t>
            </a:r>
          </a:p>
        </p:txBody>
      </p:sp>
      <p:cxnSp>
        <p:nvCxnSpPr>
          <p:cNvPr id="27" name="Elbow Connector 26"/>
          <p:cNvCxnSpPr>
            <a:stCxn id="24" idx="3"/>
            <a:endCxn id="25" idx="3"/>
          </p:cNvCxnSpPr>
          <p:nvPr/>
        </p:nvCxnSpPr>
        <p:spPr>
          <a:xfrm flipH="1">
            <a:off x="10185375" y="4725144"/>
            <a:ext cx="144016" cy="697955"/>
          </a:xfrm>
          <a:prstGeom prst="bentConnector3">
            <a:avLst>
              <a:gd name="adj1" fmla="val -158732"/>
            </a:avLst>
          </a:prstGeom>
          <a:ln w="28575" cmpd="sng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5" idx="1"/>
            <a:endCxn id="24" idx="1"/>
          </p:cNvCxnSpPr>
          <p:nvPr/>
        </p:nvCxnSpPr>
        <p:spPr>
          <a:xfrm rot="10800000">
            <a:off x="9177264" y="4725145"/>
            <a:ext cx="143535" cy="697955"/>
          </a:xfrm>
          <a:prstGeom prst="bentConnector3">
            <a:avLst>
              <a:gd name="adj1" fmla="val 259264"/>
            </a:avLst>
          </a:prstGeom>
          <a:ln w="28575" cmpd="sng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4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479" y="1844824"/>
            <a:ext cx="1278957" cy="93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6675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About Volvo Car Group </a:t>
            </a:r>
            <a:endParaRPr lang="en-US" sz="2000" dirty="0"/>
          </a:p>
        </p:txBody>
      </p:sp>
      <p:sp>
        <p:nvSpPr>
          <p:cNvPr id="22" name="Oval 21"/>
          <p:cNvSpPr/>
          <p:nvPr/>
        </p:nvSpPr>
        <p:spPr bwMode="auto">
          <a:xfrm>
            <a:off x="1413877" y="2036421"/>
            <a:ext cx="2592388" cy="2171700"/>
          </a:xfrm>
          <a:prstGeom prst="ellipse">
            <a:avLst/>
          </a:prstGeom>
          <a:solidFill>
            <a:schemeClr val="accent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060B00"/>
              </a:solidFill>
            </a:endParaRPr>
          </a:p>
          <a:p>
            <a:pPr algn="ctr">
              <a:defRPr/>
            </a:pPr>
            <a:endParaRPr lang="en-US" dirty="0">
              <a:solidFill>
                <a:srgbClr val="060B00"/>
              </a:solidFill>
            </a:endParaRPr>
          </a:p>
          <a:p>
            <a:pPr algn="ctr">
              <a:defRPr/>
            </a:pPr>
            <a:r>
              <a:rPr lang="en-US" dirty="0" smtClean="0">
                <a:solidFill>
                  <a:srgbClr val="060B00"/>
                </a:solidFill>
              </a:rPr>
              <a:t>Software</a:t>
            </a:r>
            <a:endParaRPr lang="en-US" dirty="0">
              <a:solidFill>
                <a:srgbClr val="060B00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92287" y="1071514"/>
            <a:ext cx="2592387" cy="21717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Mechanics</a:t>
            </a:r>
            <a:endParaRPr lang="en-US" dirty="0"/>
          </a:p>
          <a:p>
            <a:pPr algn="ctr">
              <a:defRPr/>
            </a:pP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2336503" y="1124744"/>
            <a:ext cx="3024336" cy="1997527"/>
          </a:xfrm>
          <a:prstGeom prst="ellipse">
            <a:avLst/>
          </a:prstGeom>
          <a:solidFill>
            <a:srgbClr val="00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/>
              <a:t>Power</a:t>
            </a:r>
          </a:p>
          <a:p>
            <a:pPr algn="ctr">
              <a:defRPr/>
            </a:pPr>
            <a:r>
              <a:rPr lang="sv-SE" dirty="0" smtClean="0"/>
              <a:t>Electronics</a:t>
            </a:r>
            <a:endParaRPr lang="en-US" dirty="0"/>
          </a:p>
          <a:p>
            <a:pPr algn="ctr">
              <a:defRPr/>
            </a:pPr>
            <a:endParaRPr lang="en-US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608310" y="4797152"/>
            <a:ext cx="573953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>
            <a:lvl1pPr marL="1588" indent="-15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360363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4D4D4D"/>
                </a:solidFill>
                <a:latin typeface="+mn-lt"/>
                <a:ea typeface="MS PGothic" pitchFamily="34" charset="-128"/>
              </a:defRPr>
            </a:lvl2pPr>
            <a:lvl3pPr marL="719138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4D4D4D"/>
                </a:solidFill>
                <a:latin typeface="+mn-lt"/>
                <a:ea typeface="MS PGothic" pitchFamily="34" charset="-128"/>
              </a:defRPr>
            </a:lvl3pPr>
            <a:lvl4pPr marL="1077913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4D4D4D"/>
                </a:solidFill>
                <a:latin typeface="+mn-lt"/>
                <a:ea typeface="MS PGothic" pitchFamily="34" charset="-128"/>
              </a:defRPr>
            </a:lvl4pPr>
            <a:lvl5pPr marL="1430338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4D4D4D"/>
                </a:solidFill>
                <a:latin typeface="+mn-lt"/>
                <a:ea typeface="MS PGothic" pitchFamily="34" charset="-128"/>
              </a:defRPr>
            </a:lvl5pPr>
            <a:lvl6pPr marL="1887538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4D4D4D"/>
                </a:solidFill>
                <a:latin typeface="+mn-lt"/>
              </a:defRPr>
            </a:lvl6pPr>
            <a:lvl7pPr marL="2344738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4D4D4D"/>
                </a:solidFill>
                <a:latin typeface="+mn-lt"/>
              </a:defRPr>
            </a:lvl7pPr>
            <a:lvl8pPr marL="2801938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4D4D4D"/>
                </a:solidFill>
                <a:latin typeface="+mn-lt"/>
              </a:defRPr>
            </a:lvl8pPr>
            <a:lvl9pPr marL="3259138" indent="-1730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4D4D4D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sz="16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Volvo Car Group – Green, safe, premium cars!</a:t>
            </a:r>
          </a:p>
          <a:p>
            <a:pPr marL="0" indent="0">
              <a:buFontTx/>
              <a:buNone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Climate change; new legislations (often regional) …</a:t>
            </a:r>
          </a:p>
          <a:p>
            <a:pPr marL="0" indent="0">
              <a:buFontTx/>
              <a:buNone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Exponential increase of software in cars…</a:t>
            </a:r>
          </a:p>
          <a:p>
            <a:pPr marL="0" indent="0">
              <a:buNone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Modern cars are </a:t>
            </a:r>
            <a:r>
              <a:rPr lang="en-US" sz="1600" b="1" dirty="0" smtClean="0">
                <a:solidFill>
                  <a:schemeClr val="tx1"/>
                </a:solidFill>
              </a:rPr>
              <a:t>product lines of complex distributed software in moving, safety critical, (high voltage) volume mechatronics</a:t>
            </a:r>
          </a:p>
          <a:p>
            <a:pPr marL="0" indent="0">
              <a:buFontTx/>
              <a:buNone/>
              <a:defRPr/>
            </a:pP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792887" y="449377"/>
            <a:ext cx="6120680" cy="6075965"/>
            <a:chOff x="5792887" y="449377"/>
            <a:chExt cx="6120680" cy="6075965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 bwMode="auto">
            <a:xfrm>
              <a:off x="6224935" y="2276872"/>
              <a:ext cx="2447925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spcBef>
                  <a:spcPct val="20000"/>
                </a:spcBef>
              </a:pPr>
              <a:r>
                <a:rPr lang="en-US" sz="1600" dirty="0" smtClean="0">
                  <a:solidFill>
                    <a:srgbClr val="4D4D4D"/>
                  </a:solidFill>
                  <a:ea typeface="MS PGothic" pitchFamily="34" charset="-128"/>
                </a:rPr>
                <a:t>Quantum </a:t>
              </a:r>
            </a:p>
            <a:p>
              <a:pPr>
                <a:spcBef>
                  <a:spcPct val="20000"/>
                </a:spcBef>
              </a:pPr>
              <a:r>
                <a:rPr lang="en-US" sz="1600" dirty="0" smtClean="0">
                  <a:solidFill>
                    <a:srgbClr val="4D4D4D"/>
                  </a:solidFill>
                  <a:ea typeface="MS PGothic" pitchFamily="34" charset="-128"/>
                </a:rPr>
                <a:t>Physicist </a:t>
              </a:r>
            </a:p>
            <a:p>
              <a:pPr>
                <a:spcBef>
                  <a:spcPct val="20000"/>
                </a:spcBef>
              </a:pPr>
              <a:r>
                <a:rPr lang="sv-SE" sz="1600" dirty="0">
                  <a:solidFill>
                    <a:srgbClr val="4D4D4D"/>
                  </a:solidFill>
                  <a:ea typeface="MS PGothic" pitchFamily="34" charset="-128"/>
                </a:rPr>
                <a:t>-</a:t>
              </a:r>
              <a:r>
                <a:rPr lang="sv-SE" sz="1600" dirty="0" smtClean="0">
                  <a:solidFill>
                    <a:srgbClr val="4D4D4D"/>
                  </a:solidFill>
                  <a:ea typeface="MS PGothic" pitchFamily="34" charset="-128"/>
                </a:rPr>
                <a:t>2005</a:t>
              </a:r>
              <a:endParaRPr lang="en-US" sz="1600" dirty="0">
                <a:solidFill>
                  <a:srgbClr val="4D4D4D"/>
                </a:solidFill>
                <a:ea typeface="MS PGothic" pitchFamily="34" charset="-128"/>
              </a:endParaRPr>
            </a:p>
            <a:p>
              <a:pPr>
                <a:spcBef>
                  <a:spcPct val="20000"/>
                </a:spcBef>
              </a:pPr>
              <a:endParaRPr lang="en-US" sz="1600" dirty="0">
                <a:solidFill>
                  <a:srgbClr val="4D4D4D"/>
                </a:solidFill>
                <a:ea typeface="MS PGothic" pitchFamily="34" charset="-128"/>
              </a:endParaRPr>
            </a:p>
          </p:txBody>
        </p:sp>
        <p:pic>
          <p:nvPicPr>
            <p:cNvPr id="26" name="Picture 27"/>
            <p:cNvPicPr>
              <a:picLocks noChangeAspect="1"/>
            </p:cNvPicPr>
            <p:nvPr/>
          </p:nvPicPr>
          <p:blipFill>
            <a:blip r:embed="rId3"/>
            <a:srcRect l="11168" t="7336" r="16502" b="40417"/>
            <a:stretch>
              <a:fillRect/>
            </a:stretch>
          </p:blipFill>
          <p:spPr bwMode="auto">
            <a:xfrm>
              <a:off x="9084964" y="908720"/>
              <a:ext cx="2828603" cy="2364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1" name="Group 30"/>
            <p:cNvGrpSpPr/>
            <p:nvPr/>
          </p:nvGrpSpPr>
          <p:grpSpPr>
            <a:xfrm>
              <a:off x="5792887" y="449377"/>
              <a:ext cx="5760641" cy="6075965"/>
              <a:chOff x="320279" y="593393"/>
              <a:chExt cx="5760641" cy="6075965"/>
            </a:xfrm>
          </p:grpSpPr>
          <p:grpSp>
            <p:nvGrpSpPr>
              <p:cNvPr id="7" name="Group 30"/>
              <p:cNvGrpSpPr>
                <a:grpSpLocks/>
              </p:cNvGrpSpPr>
              <p:nvPr/>
            </p:nvGrpSpPr>
            <p:grpSpPr bwMode="auto">
              <a:xfrm>
                <a:off x="320279" y="1844823"/>
                <a:ext cx="5760641" cy="4824535"/>
                <a:chOff x="32371" y="1377245"/>
                <a:chExt cx="5760642" cy="4825124"/>
              </a:xfrm>
            </p:grpSpPr>
            <p:sp>
              <p:nvSpPr>
                <p:cNvPr id="8" name="Content Placeholder 2"/>
                <p:cNvSpPr txBox="1">
                  <a:spLocks/>
                </p:cNvSpPr>
                <p:nvPr/>
              </p:nvSpPr>
              <p:spPr bwMode="auto">
                <a:xfrm>
                  <a:off x="4784900" y="3753878"/>
                  <a:ext cx="936104" cy="64807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 sz="1600" dirty="0" smtClean="0">
                      <a:solidFill>
                        <a:srgbClr val="4D4D4D"/>
                      </a:solidFill>
                      <a:ea typeface="MS PGothic" pitchFamily="34" charset="-128"/>
                    </a:rPr>
                    <a:t>Teacher </a:t>
                  </a:r>
                </a:p>
                <a:p>
                  <a:pPr>
                    <a:spcBef>
                      <a:spcPct val="20000"/>
                    </a:spcBef>
                  </a:pPr>
                  <a:r>
                    <a:rPr lang="sv-SE" sz="1600" dirty="0">
                      <a:solidFill>
                        <a:srgbClr val="4D4D4D"/>
                      </a:solidFill>
                      <a:ea typeface="MS PGothic" pitchFamily="34" charset="-128"/>
                    </a:rPr>
                    <a:t>-</a:t>
                  </a:r>
                  <a:r>
                    <a:rPr lang="sv-SE" sz="1600" dirty="0" smtClean="0">
                      <a:solidFill>
                        <a:srgbClr val="4D4D4D"/>
                      </a:solidFill>
                      <a:ea typeface="MS PGothic" pitchFamily="34" charset="-128"/>
                    </a:rPr>
                    <a:t>2007</a:t>
                  </a:r>
                  <a:endParaRPr lang="en-US" sz="1600" dirty="0">
                    <a:solidFill>
                      <a:srgbClr val="4D4D4D"/>
                    </a:solidFill>
                    <a:ea typeface="MS PGothic" pitchFamily="34" charset="-128"/>
                  </a:endParaRPr>
                </a:p>
                <a:p>
                  <a:pPr>
                    <a:spcBef>
                      <a:spcPct val="20000"/>
                    </a:spcBef>
                  </a:pPr>
                  <a:endParaRPr lang="en-US" sz="1600" dirty="0">
                    <a:solidFill>
                      <a:srgbClr val="4D4D4D"/>
                    </a:solidFill>
                    <a:ea typeface="MS PGothic" pitchFamily="34" charset="-128"/>
                  </a:endParaRPr>
                </a:p>
              </p:txBody>
            </p:sp>
            <p:grpSp>
              <p:nvGrpSpPr>
                <p:cNvPr id="9" name="Group 29"/>
                <p:cNvGrpSpPr>
                  <a:grpSpLocks/>
                </p:cNvGrpSpPr>
                <p:nvPr/>
              </p:nvGrpSpPr>
              <p:grpSpPr bwMode="auto">
                <a:xfrm>
                  <a:off x="32371" y="1377245"/>
                  <a:ext cx="5760642" cy="4825124"/>
                  <a:chOff x="32371" y="1377245"/>
                  <a:chExt cx="5760642" cy="4825124"/>
                </a:xfrm>
              </p:grpSpPr>
              <p:pic>
                <p:nvPicPr>
                  <p:cNvPr id="10" name="Picture 18" descr="stateMachineTopLevel"/>
                  <p:cNvPicPr>
                    <a:picLocks noChangeAspect="1" noChangeArrowheads="1"/>
                  </p:cNvPicPr>
                  <p:nvPr/>
                </p:nvPicPr>
                <p:blipFill>
                  <a:blip r:embed="rId4"/>
                  <a:srcRect/>
                  <a:stretch>
                    <a:fillRect/>
                  </a:stretch>
                </p:blipFill>
                <p:spPr bwMode="auto">
                  <a:xfrm>
                    <a:off x="1403648" y="5085184"/>
                    <a:ext cx="1649310" cy="650160"/>
                  </a:xfrm>
                  <a:prstGeom prst="rect">
                    <a:avLst/>
                  </a:prstGeom>
                  <a:noFill/>
                  <a:ln w="2857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1" name="Circular Arrow 10"/>
                  <p:cNvSpPr/>
                  <p:nvPr/>
                </p:nvSpPr>
                <p:spPr>
                  <a:xfrm>
                    <a:off x="2191569" y="2420595"/>
                    <a:ext cx="1873250" cy="1944924"/>
                  </a:xfrm>
                  <a:prstGeom prst="circularArrow">
                    <a:avLst>
                      <a:gd name="adj1" fmla="val 6854"/>
                      <a:gd name="adj2" fmla="val 1382916"/>
                      <a:gd name="adj3" fmla="val 20201933"/>
                      <a:gd name="adj4" fmla="val 16274353"/>
                      <a:gd name="adj5" fmla="val 12500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2" name="Picture 9"/>
                  <p:cNvPicPr>
                    <a:picLocks noChangeAspect="1"/>
                  </p:cNvPicPr>
                  <p:nvPr/>
                </p:nvPicPr>
                <p:blipFill>
                  <a:blip r:embed="rId5"/>
                  <a:srcRect/>
                  <a:stretch>
                    <a:fillRect/>
                  </a:stretch>
                </p:blipFill>
                <p:spPr bwMode="auto">
                  <a:xfrm>
                    <a:off x="1472531" y="1377245"/>
                    <a:ext cx="1581051" cy="220514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3" name="Picture 11"/>
                  <p:cNvPicPr>
                    <a:picLocks noChangeAspect="1"/>
                  </p:cNvPicPr>
                  <p:nvPr/>
                </p:nvPicPr>
                <p:blipFill>
                  <a:blip r:embed="rId6"/>
                  <a:srcRect/>
                  <a:stretch>
                    <a:fillRect/>
                  </a:stretch>
                </p:blipFill>
                <p:spPr bwMode="auto">
                  <a:xfrm>
                    <a:off x="3556724" y="3501008"/>
                    <a:ext cx="1155133" cy="101074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4" name="Circular Arrow 13"/>
                  <p:cNvSpPr/>
                  <p:nvPr/>
                </p:nvSpPr>
                <p:spPr>
                  <a:xfrm rot="5400000">
                    <a:off x="2229036" y="3681342"/>
                    <a:ext cx="1871891" cy="1944687"/>
                  </a:xfrm>
                  <a:prstGeom prst="circularArrow">
                    <a:avLst>
                      <a:gd name="adj1" fmla="val 6854"/>
                      <a:gd name="adj2" fmla="val 1382916"/>
                      <a:gd name="adj3" fmla="val 20201933"/>
                      <a:gd name="adj4" fmla="val 16274353"/>
                      <a:gd name="adj5" fmla="val 12500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5" name="Picture 16"/>
                  <p:cNvPicPr>
                    <a:picLocks noChangeAspect="1"/>
                  </p:cNvPicPr>
                  <p:nvPr/>
                </p:nvPicPr>
                <p:blipFill>
                  <a:blip r:embed="rId7"/>
                  <a:srcRect/>
                  <a:stretch>
                    <a:fillRect/>
                  </a:stretch>
                </p:blipFill>
                <p:spPr bwMode="auto">
                  <a:xfrm>
                    <a:off x="32371" y="3129260"/>
                    <a:ext cx="1109906" cy="16678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16" name="Circular Arrow 15"/>
                  <p:cNvSpPr/>
                  <p:nvPr/>
                </p:nvSpPr>
                <p:spPr>
                  <a:xfrm rot="10800000">
                    <a:off x="464420" y="3644706"/>
                    <a:ext cx="1871663" cy="1944925"/>
                  </a:xfrm>
                  <a:prstGeom prst="circularArrow">
                    <a:avLst>
                      <a:gd name="adj1" fmla="val 6854"/>
                      <a:gd name="adj2" fmla="val 1382916"/>
                      <a:gd name="adj3" fmla="val 20201933"/>
                      <a:gd name="adj4" fmla="val 16274353"/>
                      <a:gd name="adj5" fmla="val 12500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" name="Content Placeholder 2"/>
                  <p:cNvSpPr txBox="1">
                    <a:spLocks/>
                  </p:cNvSpPr>
                  <p:nvPr/>
                </p:nvSpPr>
                <p:spPr bwMode="auto">
                  <a:xfrm>
                    <a:off x="2984701" y="5554297"/>
                    <a:ext cx="2808312" cy="64807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sz="1600" dirty="0" err="1" smtClean="0">
                        <a:solidFill>
                          <a:srgbClr val="4D4D4D"/>
                        </a:solidFill>
                        <a:ea typeface="MS PGothic" pitchFamily="34" charset="-128"/>
                      </a:rPr>
                      <a:t>Sw</a:t>
                    </a:r>
                    <a:r>
                      <a:rPr lang="en-US" sz="1600" dirty="0" smtClean="0">
                        <a:solidFill>
                          <a:srgbClr val="4D4D4D"/>
                        </a:solidFill>
                        <a:ea typeface="MS PGothic" pitchFamily="34" charset="-128"/>
                      </a:rPr>
                      <a:t> developer &amp; change driver</a:t>
                    </a:r>
                  </a:p>
                  <a:p>
                    <a:pPr>
                      <a:spcBef>
                        <a:spcPct val="20000"/>
                      </a:spcBef>
                    </a:pPr>
                    <a:r>
                      <a:rPr lang="sv-SE" sz="1600" dirty="0">
                        <a:solidFill>
                          <a:srgbClr val="4D4D4D"/>
                        </a:solidFill>
                        <a:ea typeface="MS PGothic" pitchFamily="34" charset="-128"/>
                      </a:rPr>
                      <a:t>a</a:t>
                    </a:r>
                    <a:r>
                      <a:rPr lang="sv-SE" sz="1600" dirty="0" smtClean="0">
                        <a:solidFill>
                          <a:srgbClr val="4D4D4D"/>
                        </a:solidFill>
                        <a:ea typeface="MS PGothic" pitchFamily="34" charset="-128"/>
                      </a:rPr>
                      <a:t>t Volvo </a:t>
                    </a:r>
                    <a:r>
                      <a:rPr lang="sv-SE" sz="1600" dirty="0">
                        <a:solidFill>
                          <a:srgbClr val="4D4D4D"/>
                        </a:solidFill>
                        <a:ea typeface="MS PGothic" pitchFamily="34" charset="-128"/>
                      </a:rPr>
                      <a:t>C</a:t>
                    </a:r>
                    <a:r>
                      <a:rPr lang="sv-SE" sz="1600" dirty="0" smtClean="0">
                        <a:solidFill>
                          <a:srgbClr val="4D4D4D"/>
                        </a:solidFill>
                        <a:ea typeface="MS PGothic" pitchFamily="34" charset="-128"/>
                      </a:rPr>
                      <a:t>ars -2013</a:t>
                    </a:r>
                    <a:endParaRPr lang="en-US" sz="1600" dirty="0">
                      <a:solidFill>
                        <a:srgbClr val="4D4D4D"/>
                      </a:solidFill>
                      <a:ea typeface="MS PGothic" pitchFamily="34" charset="-128"/>
                    </a:endParaRPr>
                  </a:p>
                </p:txBody>
              </p:sp>
              <p:sp>
                <p:nvSpPr>
                  <p:cNvPr id="18" name="Content Placeholder 2"/>
                  <p:cNvSpPr txBox="1">
                    <a:spLocks/>
                  </p:cNvSpPr>
                  <p:nvPr/>
                </p:nvSpPr>
                <p:spPr bwMode="auto">
                  <a:xfrm>
                    <a:off x="1256507" y="3753799"/>
                    <a:ext cx="2232248" cy="136831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pPr>
                      <a:spcBef>
                        <a:spcPct val="20000"/>
                      </a:spcBef>
                    </a:pPr>
                    <a:r>
                      <a:rPr lang="en-US" sz="1600" dirty="0" smtClean="0">
                        <a:solidFill>
                          <a:srgbClr val="4D4D4D"/>
                        </a:solidFill>
                        <a:ea typeface="MS PGothic" pitchFamily="34" charset="-128"/>
                      </a:rPr>
                      <a:t>Technical Expert</a:t>
                    </a:r>
                  </a:p>
                  <a:p>
                    <a:pPr>
                      <a:spcBef>
                        <a:spcPct val="20000"/>
                      </a:spcBef>
                    </a:pPr>
                    <a:r>
                      <a:rPr lang="sv-SE" sz="1600" dirty="0" err="1">
                        <a:solidFill>
                          <a:srgbClr val="4D4D4D"/>
                        </a:solidFill>
                        <a:ea typeface="MS PGothic" pitchFamily="34" charset="-128"/>
                      </a:rPr>
                      <a:t>Continuous</a:t>
                    </a:r>
                    <a:r>
                      <a:rPr lang="sv-SE" sz="1600" dirty="0">
                        <a:solidFill>
                          <a:srgbClr val="4D4D4D"/>
                        </a:solidFill>
                        <a:ea typeface="MS PGothic" pitchFamily="34" charset="-128"/>
                      </a:rPr>
                      <a:t> Integration</a:t>
                    </a:r>
                    <a:endParaRPr lang="en-US" sz="1600" dirty="0">
                      <a:solidFill>
                        <a:srgbClr val="4D4D4D"/>
                      </a:solidFill>
                      <a:ea typeface="MS PGothic" pitchFamily="34" charset="-128"/>
                    </a:endParaRPr>
                  </a:p>
                  <a:p>
                    <a:pPr>
                      <a:spcBef>
                        <a:spcPct val="20000"/>
                      </a:spcBef>
                    </a:pPr>
                    <a:r>
                      <a:rPr lang="sv-SE" sz="1600" dirty="0" smtClean="0">
                        <a:solidFill>
                          <a:srgbClr val="4D4D4D"/>
                        </a:solidFill>
                        <a:ea typeface="MS PGothic" pitchFamily="34" charset="-128"/>
                      </a:rPr>
                      <a:t>Research </a:t>
                    </a:r>
                    <a:r>
                      <a:rPr lang="sv-SE" sz="1600" dirty="0" err="1" smtClean="0">
                        <a:solidFill>
                          <a:srgbClr val="4D4D4D"/>
                        </a:solidFill>
                        <a:ea typeface="MS PGothic" pitchFamily="34" charset="-128"/>
                      </a:rPr>
                      <a:t>collaboration</a:t>
                    </a:r>
                    <a:endParaRPr lang="sv-SE" sz="1600" dirty="0" smtClean="0">
                      <a:solidFill>
                        <a:srgbClr val="4D4D4D"/>
                      </a:solidFill>
                      <a:ea typeface="MS PGothic" pitchFamily="34" charset="-128"/>
                    </a:endParaRPr>
                  </a:p>
                </p:txBody>
              </p:sp>
            </p:grpSp>
          </p:grpSp>
          <p:sp>
            <p:nvSpPr>
              <p:cNvPr id="30" name="TextBox 29"/>
              <p:cNvSpPr txBox="1"/>
              <p:nvPr/>
            </p:nvSpPr>
            <p:spPr>
              <a:xfrm>
                <a:off x="680319" y="593393"/>
                <a:ext cx="272752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3200" b="1" dirty="0" err="1" smtClean="0">
                    <a:solidFill>
                      <a:srgbClr val="FF0000"/>
                    </a:solidFill>
                  </a:rPr>
                  <a:t>About</a:t>
                </a:r>
                <a:r>
                  <a:rPr lang="sv-SE" sz="32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sv-SE" sz="3200" b="1" dirty="0" err="1" smtClean="0">
                    <a:solidFill>
                      <a:srgbClr val="FF0000"/>
                    </a:solidFill>
                  </a:rPr>
                  <a:t>me</a:t>
                </a:r>
                <a:endParaRPr lang="sv-SE" sz="3200" b="1" dirty="0" smtClean="0">
                  <a:solidFill>
                    <a:srgbClr val="FF0000"/>
                  </a:solidFill>
                </a:endParaRPr>
              </a:p>
              <a:p>
                <a:r>
                  <a:rPr lang="sv-SE" sz="1600" dirty="0" err="1"/>
                  <a:t>T</a:t>
                </a:r>
                <a:r>
                  <a:rPr lang="sv-SE" sz="1600" dirty="0" err="1" smtClean="0"/>
                  <a:t>echnical</a:t>
                </a:r>
                <a:r>
                  <a:rPr lang="sv-SE" sz="1600" dirty="0" smtClean="0"/>
                  <a:t> Expert in CI, </a:t>
                </a:r>
                <a:br>
                  <a:rPr lang="sv-SE" sz="1600" dirty="0" smtClean="0"/>
                </a:br>
                <a:r>
                  <a:rPr lang="sv-SE" sz="1600" dirty="0" smtClean="0"/>
                  <a:t>Electric </a:t>
                </a:r>
                <a:r>
                  <a:rPr lang="sv-SE" sz="1600" dirty="0" err="1"/>
                  <a:t>Propulsion</a:t>
                </a:r>
                <a:r>
                  <a:rPr lang="sv-SE" sz="1600" dirty="0"/>
                  <a:t> </a:t>
                </a:r>
                <a:r>
                  <a:rPr lang="sv-SE" sz="1600" dirty="0" smtClean="0"/>
                  <a:t>Systems</a:t>
                </a:r>
              </a:p>
              <a:p>
                <a:r>
                  <a:rPr lang="sv-SE" sz="1600" dirty="0" smtClean="0"/>
                  <a:t>Volvo </a:t>
                </a:r>
                <a:r>
                  <a:rPr lang="sv-SE" sz="1600" dirty="0"/>
                  <a:t>Cars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536303" y="4212377"/>
            <a:ext cx="4347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trinity for sustainable </a:t>
            </a:r>
            <a:r>
              <a:rPr lang="en-US" sz="1600" dirty="0" smtClean="0"/>
              <a:t>automotive </a:t>
            </a:r>
            <a:r>
              <a:rPr lang="en-US" sz="1600" dirty="0"/>
              <a:t>business!?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483" y="2636912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Mechatronics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06234" y="2113692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</a:rPr>
              <a:t>Automotive</a:t>
            </a:r>
            <a:r>
              <a:rPr lang="en-US" sz="1400" dirty="0" smtClean="0">
                <a:solidFill>
                  <a:schemeClr val="bg1"/>
                </a:solidFill>
              </a:rPr>
              <a:t/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mechatronics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84575" y="2564904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Power 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64416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Model driven engineering; lessons learned</a:t>
            </a:r>
          </a:p>
          <a:p>
            <a:endParaRPr lang="en-US" sz="2000" i="1" dirty="0"/>
          </a:p>
        </p:txBody>
      </p:sp>
      <p:pic>
        <p:nvPicPr>
          <p:cNvPr id="29" name="Picture 2" descr="electric_mo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169" y="4235798"/>
            <a:ext cx="864577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images-1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961" y="3615086"/>
            <a:ext cx="82501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Elbow Connector 30"/>
          <p:cNvCxnSpPr>
            <a:cxnSpLocks noChangeShapeType="1"/>
            <a:stCxn id="30" idx="3"/>
            <a:endCxn id="29" idx="0"/>
          </p:cNvCxnSpPr>
          <p:nvPr/>
        </p:nvCxnSpPr>
        <p:spPr bwMode="auto">
          <a:xfrm>
            <a:off x="8576973" y="4000847"/>
            <a:ext cx="360485" cy="2349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Elbow Connector 31"/>
          <p:cNvCxnSpPr>
            <a:cxnSpLocks noChangeShapeType="1"/>
            <a:stCxn id="29" idx="1"/>
            <a:endCxn id="30" idx="2"/>
          </p:cNvCxnSpPr>
          <p:nvPr/>
        </p:nvCxnSpPr>
        <p:spPr bwMode="auto">
          <a:xfrm rot="10800000">
            <a:off x="8163735" y="4386611"/>
            <a:ext cx="341434" cy="115887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flipH="1">
            <a:off x="6812649" y="3904010"/>
            <a:ext cx="867508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 bwMode="auto">
          <a:xfrm flipH="1">
            <a:off x="6812649" y="4046885"/>
            <a:ext cx="867508" cy="0"/>
          </a:xfrm>
          <a:prstGeom prst="lin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8471465" y="3435697"/>
            <a:ext cx="999392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Controller (ECU)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8829018" y="4696172"/>
            <a:ext cx="1225062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Device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cxnSp>
        <p:nvCxnSpPr>
          <p:cNvPr id="37" name="Straight Connector 36"/>
          <p:cNvCxnSpPr>
            <a:stCxn id="29" idx="3"/>
            <a:endCxn id="49" idx="3"/>
          </p:cNvCxnSpPr>
          <p:nvPr/>
        </p:nvCxnSpPr>
        <p:spPr bwMode="auto">
          <a:xfrm flipV="1">
            <a:off x="9369745" y="4500911"/>
            <a:ext cx="1332035" cy="158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9" name="Picture 77844" descr="images-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73" y="2535585"/>
            <a:ext cx="86457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55" descr="images-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422" y="2535585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3"/>
          <p:cNvSpPr txBox="1">
            <a:spLocks noChangeArrowheads="1"/>
          </p:cNvSpPr>
          <p:nvPr/>
        </p:nvSpPr>
        <p:spPr bwMode="auto">
          <a:xfrm>
            <a:off x="8324926" y="2555900"/>
            <a:ext cx="1164159" cy="66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Domain experts as developers</a:t>
            </a:r>
          </a:p>
          <a:p>
            <a:pPr marL="0" indent="0"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>
            <a:off x="7747565" y="3256311"/>
            <a:ext cx="216877" cy="358775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43" name="Picture 77850" descr="aa0538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742" y="4696173"/>
            <a:ext cx="391257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77851" descr="bu0037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53" y="4696173"/>
            <a:ext cx="36341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3"/>
          <p:cNvSpPr txBox="1">
            <a:spLocks noChangeArrowheads="1"/>
          </p:cNvSpPr>
          <p:nvPr/>
        </p:nvSpPr>
        <p:spPr bwMode="auto">
          <a:xfrm>
            <a:off x="6956257" y="5775672"/>
            <a:ext cx="108145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Supplier(s)</a:t>
            </a:r>
          </a:p>
          <a:p>
            <a:pPr marL="0" indent="0"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flipH="1">
            <a:off x="7677226" y="4480273"/>
            <a:ext cx="215411" cy="358775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 bwMode="auto">
          <a:xfrm flipV="1">
            <a:off x="7749030" y="4767611"/>
            <a:ext cx="719504" cy="287337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8" name="Rectangle 3"/>
          <p:cNvSpPr txBox="1">
            <a:spLocks noChangeArrowheads="1"/>
          </p:cNvSpPr>
          <p:nvPr/>
        </p:nvSpPr>
        <p:spPr bwMode="auto">
          <a:xfrm>
            <a:off x="5515784" y="3688110"/>
            <a:ext cx="1368669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400" dirty="0"/>
              <a:t>Power supply, Network,…</a:t>
            </a:r>
          </a:p>
          <a:p>
            <a:pPr>
              <a:spcBef>
                <a:spcPct val="20000"/>
              </a:spcBef>
              <a:defRPr/>
            </a:pPr>
            <a:endParaRPr lang="en-US" sz="1400" dirty="0"/>
          </a:p>
        </p:txBody>
      </p:sp>
      <p:pic>
        <p:nvPicPr>
          <p:cNvPr id="49" name="Picture 12" descr="volvo-c30-electric-winter-tests-0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65" y="3996085"/>
            <a:ext cx="93491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4541997" y="3364432"/>
            <a:ext cx="6231034" cy="2962818"/>
            <a:chOff x="231144" y="2396720"/>
            <a:chExt cx="6750454" cy="2863900"/>
          </a:xfrm>
        </p:grpSpPr>
        <p:sp>
          <p:nvSpPr>
            <p:cNvPr id="51" name="Oval 50"/>
            <p:cNvSpPr/>
            <p:nvPr/>
          </p:nvSpPr>
          <p:spPr bwMode="auto">
            <a:xfrm rot="18442771">
              <a:off x="2109836" y="3278460"/>
              <a:ext cx="2863900" cy="1100420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5774" tIns="47887" rIns="95774" bIns="47887">
              <a:noAutofit/>
            </a:bodyPr>
            <a:lstStyle/>
            <a:p>
              <a:pPr defTabSz="957263">
                <a:defRPr/>
              </a:pPr>
              <a:endParaRPr lang="en-US" sz="2800">
                <a:solidFill>
                  <a:srgbClr val="2C1DF3"/>
                </a:solidFill>
                <a:latin typeface="Helvetica" charset="0"/>
              </a:endParaRPr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4095205" y="2778524"/>
              <a:ext cx="2886393" cy="1183266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5774" tIns="47887" rIns="95774" bIns="47887">
              <a:noAutofit/>
            </a:bodyPr>
            <a:lstStyle/>
            <a:p>
              <a:pPr defTabSz="957263">
                <a:defRPr/>
              </a:pPr>
              <a:endParaRPr lang="en-US" sz="2800">
                <a:solidFill>
                  <a:srgbClr val="2C1DF3"/>
                </a:solidFill>
                <a:latin typeface="Helvetica" charset="0"/>
              </a:endParaRPr>
            </a:p>
          </p:txBody>
        </p:sp>
        <p:sp>
          <p:nvSpPr>
            <p:cNvPr id="53" name="Oval 52"/>
            <p:cNvSpPr/>
            <p:nvPr/>
          </p:nvSpPr>
          <p:spPr bwMode="auto">
            <a:xfrm>
              <a:off x="848988" y="2569712"/>
              <a:ext cx="3090196" cy="741157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5774" tIns="47887" rIns="95774" bIns="47887">
              <a:spAutoFit/>
            </a:bodyPr>
            <a:lstStyle/>
            <a:p>
              <a:pPr defTabSz="957263">
                <a:defRPr/>
              </a:pPr>
              <a:endParaRPr lang="en-US" sz="2800">
                <a:solidFill>
                  <a:srgbClr val="2C1DF3"/>
                </a:solidFill>
                <a:latin typeface="Helvetica" charset="0"/>
              </a:endParaRPr>
            </a:p>
          </p:txBody>
        </p:sp>
        <p:sp>
          <p:nvSpPr>
            <p:cNvPr id="54" name="TextBox 2"/>
            <p:cNvSpPr txBox="1">
              <a:spLocks noChangeArrowheads="1"/>
            </p:cNvSpPr>
            <p:nvPr/>
          </p:nvSpPr>
          <p:spPr bwMode="auto">
            <a:xfrm>
              <a:off x="4875311" y="4100998"/>
              <a:ext cx="2053369" cy="565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600" dirty="0"/>
                <a:t>R</a:t>
              </a:r>
              <a:r>
                <a:rPr lang="sv-SE" sz="1600" dirty="0" err="1"/>
                <a:t>ealistic</a:t>
              </a:r>
              <a:r>
                <a:rPr lang="sv-SE" sz="1600" dirty="0"/>
                <a:t> </a:t>
              </a:r>
              <a:r>
                <a:rPr lang="sv-SE" sz="1600" dirty="0" err="1" smtClean="0"/>
                <a:t>functional</a:t>
              </a:r>
              <a:r>
                <a:rPr lang="sv-SE" sz="1600" dirty="0" smtClean="0"/>
                <a:t> </a:t>
              </a:r>
            </a:p>
            <a:p>
              <a:pPr eaLnBrk="1" hangingPunct="1"/>
              <a:r>
                <a:rPr lang="sv-SE" sz="1600" dirty="0" smtClean="0"/>
                <a:t>test </a:t>
              </a:r>
              <a:r>
                <a:rPr lang="sv-SE" sz="1600" dirty="0" err="1"/>
                <a:t>results</a:t>
              </a:r>
              <a:r>
                <a:rPr lang="sv-SE" sz="1600" dirty="0"/>
                <a:t>, </a:t>
              </a:r>
              <a:r>
                <a:rPr lang="sv-SE" sz="1600" dirty="0" err="1"/>
                <a:t>early</a:t>
              </a:r>
              <a:endParaRPr lang="en-US" sz="1600" dirty="0"/>
            </a:p>
          </p:txBody>
        </p:sp>
        <p:sp>
          <p:nvSpPr>
            <p:cNvPr id="55" name="TextBox 34"/>
            <p:cNvSpPr txBox="1">
              <a:spLocks noChangeArrowheads="1"/>
            </p:cNvSpPr>
            <p:nvPr/>
          </p:nvSpPr>
          <p:spPr bwMode="auto">
            <a:xfrm>
              <a:off x="231144" y="3335355"/>
              <a:ext cx="2225839" cy="584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sz="3200">
                  <a:solidFill>
                    <a:srgbClr val="2C1DF3"/>
                  </a:solidFill>
                  <a:latin typeface="Helvetica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en-US" sz="1600"/>
                <a:t>R</a:t>
              </a:r>
              <a:r>
                <a:rPr lang="sv-SE" sz="1600"/>
                <a:t>ealistic system test</a:t>
              </a:r>
              <a:br>
                <a:rPr lang="sv-SE" sz="1600"/>
              </a:br>
              <a:r>
                <a:rPr lang="sv-SE" sz="1600"/>
                <a:t>results, early</a:t>
              </a:r>
              <a:endParaRPr lang="en-US" sz="160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508334" y="3331467"/>
            <a:ext cx="3600400" cy="3029536"/>
            <a:chOff x="190109" y="2785020"/>
            <a:chExt cx="3600400" cy="3029536"/>
          </a:xfrm>
        </p:grpSpPr>
        <p:sp>
          <p:nvSpPr>
            <p:cNvPr id="60" name="Oval 59"/>
            <p:cNvSpPr/>
            <p:nvPr/>
          </p:nvSpPr>
          <p:spPr bwMode="auto">
            <a:xfrm rot="18442771">
              <a:off x="1801227" y="3758555"/>
              <a:ext cx="2962818" cy="1015747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5774" tIns="47887" rIns="95774" bIns="47887">
              <a:noAutofit/>
            </a:bodyPr>
            <a:lstStyle/>
            <a:p>
              <a:pPr defTabSz="957263">
                <a:defRPr/>
              </a:pPr>
              <a:endParaRPr lang="en-US" sz="2800">
                <a:solidFill>
                  <a:srgbClr val="2C1DF3"/>
                </a:solidFill>
                <a:latin typeface="Helvetica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90109" y="5445224"/>
              <a:ext cx="2249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2. Platform models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108734" y="2852936"/>
            <a:ext cx="3232014" cy="2130623"/>
            <a:chOff x="3779912" y="2306489"/>
            <a:chExt cx="3232014" cy="2130623"/>
          </a:xfrm>
        </p:grpSpPr>
        <p:sp>
          <p:nvSpPr>
            <p:cNvPr id="63" name="Oval 62"/>
            <p:cNvSpPr/>
            <p:nvPr/>
          </p:nvSpPr>
          <p:spPr bwMode="auto">
            <a:xfrm>
              <a:off x="3779912" y="3212976"/>
              <a:ext cx="2664297" cy="1224136"/>
            </a:xfrm>
            <a:prstGeom prst="ellipse">
              <a:avLst/>
            </a:prstGeom>
            <a:noFill/>
            <a:ln w="76200" cmpd="sng">
              <a:solidFill>
                <a:srgbClr val="FF66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5774" tIns="47887" rIns="95774" bIns="47887">
              <a:noAutofit/>
            </a:bodyPr>
            <a:lstStyle/>
            <a:p>
              <a:pPr defTabSz="957263">
                <a:defRPr/>
              </a:pPr>
              <a:endParaRPr lang="en-US" sz="2800">
                <a:solidFill>
                  <a:srgbClr val="2C1DF3"/>
                </a:solidFill>
                <a:latin typeface="Helvetica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52497" y="2306489"/>
              <a:ext cx="16594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6600"/>
                  </a:solidFill>
                </a:rPr>
                <a:t>3. Plant &amp; </a:t>
              </a:r>
            </a:p>
            <a:p>
              <a:r>
                <a:rPr lang="en-US" b="1" dirty="0" smtClean="0">
                  <a:solidFill>
                    <a:srgbClr val="FF6600"/>
                  </a:solidFill>
                </a:rPr>
                <a:t>Environment </a:t>
              </a:r>
              <a:br>
                <a:rPr lang="en-US" b="1" dirty="0" smtClean="0">
                  <a:solidFill>
                    <a:srgbClr val="FF6600"/>
                  </a:solidFill>
                </a:rPr>
              </a:br>
              <a:r>
                <a:rPr lang="en-US" b="1" dirty="0" smtClean="0">
                  <a:solidFill>
                    <a:srgbClr val="FF6600"/>
                  </a:solidFill>
                </a:rPr>
                <a:t>models</a:t>
              </a:r>
              <a:endParaRPr lang="en-US" b="1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667081" y="3131676"/>
            <a:ext cx="3269735" cy="1178479"/>
            <a:chOff x="338259" y="2585229"/>
            <a:chExt cx="3269735" cy="1178479"/>
          </a:xfrm>
        </p:grpSpPr>
        <p:sp>
          <p:nvSpPr>
            <p:cNvPr id="66" name="Oval 65"/>
            <p:cNvSpPr/>
            <p:nvPr/>
          </p:nvSpPr>
          <p:spPr bwMode="auto">
            <a:xfrm>
              <a:off x="755576" y="2996952"/>
              <a:ext cx="2852418" cy="766756"/>
            </a:xfrm>
            <a:prstGeom prst="ellipse">
              <a:avLst/>
            </a:prstGeom>
            <a:noFill/>
            <a:ln w="76200" cmpd="sng">
              <a:solidFill>
                <a:srgbClr val="00FF0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95774" tIns="47887" rIns="95774" bIns="47887">
              <a:spAutoFit/>
            </a:bodyPr>
            <a:lstStyle/>
            <a:p>
              <a:pPr defTabSz="957263">
                <a:defRPr/>
              </a:pPr>
              <a:endParaRPr lang="en-US" sz="2800">
                <a:solidFill>
                  <a:srgbClr val="2C1DF3"/>
                </a:solidFill>
                <a:latin typeface="Helvetic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8259" y="2585229"/>
              <a:ext cx="2133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FF00"/>
                  </a:solidFill>
                </a:rPr>
                <a:t>1. System models</a:t>
              </a:r>
              <a:endParaRPr lang="en-US" b="1" dirty="0">
                <a:solidFill>
                  <a:srgbClr val="00FF00"/>
                </a:solidFill>
              </a:endParaRPr>
            </a:p>
          </p:txBody>
        </p:sp>
      </p:grpSp>
      <p:sp>
        <p:nvSpPr>
          <p:cNvPr id="68" name="TextBox 2"/>
          <p:cNvSpPr txBox="1">
            <a:spLocks noChangeArrowheads="1"/>
          </p:cNvSpPr>
          <p:nvPr/>
        </p:nvSpPr>
        <p:spPr bwMode="auto">
          <a:xfrm>
            <a:off x="7460662" y="6012576"/>
            <a:ext cx="1588095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rgbClr val="2C1DF3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3200">
                <a:solidFill>
                  <a:srgbClr val="2C1DF3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3200">
                <a:solidFill>
                  <a:srgbClr val="2C1DF3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3200">
                <a:solidFill>
                  <a:srgbClr val="2C1DF3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3200">
                <a:solidFill>
                  <a:srgbClr val="2C1DF3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3200">
                <a:solidFill>
                  <a:srgbClr val="2C1DF3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3200">
                <a:solidFill>
                  <a:srgbClr val="2C1DF3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3200">
                <a:solidFill>
                  <a:srgbClr val="2C1DF3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3200">
                <a:solidFill>
                  <a:srgbClr val="2C1DF3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sv-SE" sz="1600" dirty="0" err="1" smtClean="0"/>
              <a:t>Platform</a:t>
            </a:r>
            <a:r>
              <a:rPr lang="sv-SE" sz="1600" dirty="0" smtClean="0"/>
              <a:t> </a:t>
            </a:r>
          </a:p>
          <a:p>
            <a:pPr eaLnBrk="1" hangingPunct="1"/>
            <a:r>
              <a:rPr lang="sv-SE" sz="1600" dirty="0" err="1" smtClean="0"/>
              <a:t>independence</a:t>
            </a:r>
            <a:r>
              <a:rPr lang="sv-SE" sz="1600" dirty="0" smtClean="0"/>
              <a:t>?</a:t>
            </a:r>
            <a:endParaRPr lang="en-US" sz="1600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0"/>
            <a:ext cx="9145235" cy="1808511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Approaching Scaled MDE</a:t>
            </a:r>
          </a:p>
          <a:p>
            <a:r>
              <a:rPr lang="en-US" sz="1600" dirty="0" smtClean="0"/>
              <a:t>Best result if we combine Domain expert </a:t>
            </a:r>
            <a:r>
              <a:rPr lang="en-US" sz="1600" dirty="0" err="1" smtClean="0"/>
              <a:t>sw</a:t>
            </a:r>
            <a:r>
              <a:rPr lang="en-US" sz="1600" dirty="0" smtClean="0"/>
              <a:t> development with efficient Virtual Verification</a:t>
            </a:r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en-US" sz="1600" b="1" dirty="0" smtClean="0"/>
              <a:t>Automated</a:t>
            </a:r>
            <a:r>
              <a:rPr lang="en-US" sz="1600" dirty="0" smtClean="0"/>
              <a:t> (fast and easy) </a:t>
            </a:r>
            <a:r>
              <a:rPr lang="en-US" sz="1600" b="1" dirty="0" smtClean="0"/>
              <a:t>integration</a:t>
            </a:r>
            <a:r>
              <a:rPr lang="en-US" sz="1600" dirty="0" smtClean="0"/>
              <a:t> (model based and real) is essential! </a:t>
            </a:r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en-US" sz="1600" dirty="0" smtClean="0"/>
              <a:t>Define </a:t>
            </a:r>
            <a:r>
              <a:rPr lang="en-US" sz="1600" b="1" dirty="0" smtClean="0"/>
              <a:t>modeling</a:t>
            </a:r>
            <a:r>
              <a:rPr lang="en-US" sz="1600" dirty="0" smtClean="0"/>
              <a:t> </a:t>
            </a:r>
            <a:r>
              <a:rPr lang="en-US" sz="1600" b="1" dirty="0" smtClean="0"/>
              <a:t>domains</a:t>
            </a:r>
            <a:r>
              <a:rPr lang="en-US" sz="1600" dirty="0" smtClean="0"/>
              <a:t>, build competence and knowledge</a:t>
            </a:r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en-US" sz="1600" dirty="0" smtClean="0"/>
              <a:t>Reach platform independent development (e.g. utilizing AUTOSAR)</a:t>
            </a:r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en-US" sz="1600" dirty="0" smtClean="0"/>
              <a:t>We usually underestimate the resources needed for testing</a:t>
            </a:r>
            <a:endParaRPr lang="en-US" sz="15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99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Tutorial: Testing in MDE &amp; mechatronics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0"/>
            <a:ext cx="7345035" cy="4645496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Modeling comes with new abbreviations:</a:t>
            </a:r>
            <a:br>
              <a:rPr lang="en-US" b="1" dirty="0" smtClean="0">
                <a:solidFill>
                  <a:srgbClr val="FF0000"/>
                </a:solidFill>
              </a:rPr>
            </a:br>
            <a:endParaRPr lang="en-US" b="1" dirty="0" smtClean="0">
              <a:solidFill>
                <a:srgbClr val="FF0000"/>
              </a:solidFill>
            </a:endParaRP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b="1" dirty="0" smtClean="0"/>
              <a:t>MIL</a:t>
            </a:r>
            <a:r>
              <a:rPr lang="en-US" sz="1600" dirty="0" smtClean="0"/>
              <a:t> = Model in the Loop (that is, test the model itself in a modeled environment). Verify the function (and validate your requirements).</a:t>
            </a:r>
            <a:br>
              <a:rPr lang="en-US" sz="1600" dirty="0" smtClean="0"/>
            </a:br>
            <a:r>
              <a:rPr lang="en-US" sz="1600" dirty="0" smtClean="0"/>
              <a:t>Note: At VCC </a:t>
            </a:r>
            <a:r>
              <a:rPr lang="en-US" sz="1600" b="1" dirty="0" smtClean="0"/>
              <a:t>Unit Test </a:t>
            </a:r>
            <a:r>
              <a:rPr lang="en-US" sz="1600" dirty="0" smtClean="0"/>
              <a:t>is conducted at this level. </a:t>
            </a:r>
            <a:br>
              <a:rPr lang="en-US" sz="1600" dirty="0" smtClean="0"/>
            </a:br>
            <a:endParaRPr lang="en-US" sz="1600" dirty="0" smtClean="0"/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b="1" dirty="0" smtClean="0">
                <a:cs typeface="Times New Roman" pitchFamily="18" charset="0"/>
              </a:rPr>
              <a:t>SIL</a:t>
            </a:r>
            <a:r>
              <a:rPr lang="en-US" sz="1600" dirty="0" smtClean="0">
                <a:cs typeface="Times New Roman" pitchFamily="18" charset="0"/>
              </a:rPr>
              <a:t> = Replace the Model above with its generated code. Verify the same behavior.</a:t>
            </a:r>
            <a:br>
              <a:rPr lang="en-US" sz="1600" dirty="0" smtClean="0">
                <a:cs typeface="Times New Roman" pitchFamily="18" charset="0"/>
              </a:rPr>
            </a:br>
            <a:endParaRPr lang="en-US" sz="1600" dirty="0" smtClean="0">
              <a:cs typeface="Times New Roman" pitchFamily="18" charset="0"/>
            </a:endParaRP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b="1" dirty="0" smtClean="0">
                <a:cs typeface="Times New Roman" pitchFamily="18" charset="0"/>
              </a:rPr>
              <a:t>HIL</a:t>
            </a:r>
            <a:r>
              <a:rPr lang="en-US" sz="1600" dirty="0" smtClean="0">
                <a:cs typeface="Times New Roman" pitchFamily="18" charset="0"/>
              </a:rPr>
              <a:t> = Integrate the generated code in the real ECU, but model everything outside the ECU. Verify that the platform does not interfere with the function.</a:t>
            </a:r>
          </a:p>
          <a:p>
            <a:pPr>
              <a:spcBef>
                <a:spcPts val="180"/>
              </a:spcBef>
            </a:pPr>
            <a:endParaRPr lang="en-US" sz="1600" dirty="0" smtClean="0">
              <a:cs typeface="Times New Roman" pitchFamily="18" charset="0"/>
            </a:endParaRPr>
          </a:p>
          <a:p>
            <a:pPr>
              <a:spcBef>
                <a:spcPts val="180"/>
              </a:spcBef>
            </a:pPr>
            <a:r>
              <a:rPr lang="en-US" sz="1600" dirty="0" smtClean="0">
                <a:cs typeface="Times New Roman" pitchFamily="18" charset="0"/>
              </a:rPr>
              <a:t>Note that </a:t>
            </a:r>
            <a:r>
              <a:rPr lang="en-US" sz="1600" b="1" dirty="0" smtClean="0">
                <a:cs typeface="Times New Roman" pitchFamily="18" charset="0"/>
              </a:rPr>
              <a:t>all three steps </a:t>
            </a:r>
            <a:r>
              <a:rPr lang="en-US" sz="1600" dirty="0" smtClean="0">
                <a:cs typeface="Times New Roman" pitchFamily="18" charset="0"/>
              </a:rPr>
              <a:t>above can be </a:t>
            </a:r>
            <a:r>
              <a:rPr lang="en-US" sz="1600" b="1" dirty="0" smtClean="0">
                <a:cs typeface="Times New Roman" pitchFamily="18" charset="0"/>
              </a:rPr>
              <a:t>automated</a:t>
            </a:r>
            <a:r>
              <a:rPr lang="en-US" sz="1600" dirty="0" smtClean="0">
                <a:cs typeface="Times New Roman" pitchFamily="18" charset="0"/>
              </a:rPr>
              <a:t>. Especially the two latter steps are suited for automated regression test – </a:t>
            </a:r>
            <a:r>
              <a:rPr lang="en-US" sz="1600" b="1" dirty="0">
                <a:cs typeface="Times New Roman" pitchFamily="18" charset="0"/>
              </a:rPr>
              <a:t>(</a:t>
            </a:r>
            <a:r>
              <a:rPr lang="en-US" sz="1600" b="1" dirty="0" smtClean="0">
                <a:cs typeface="Times New Roman" pitchFamily="18" charset="0"/>
              </a:rPr>
              <a:t>Virtual) Continuous Integration</a:t>
            </a:r>
            <a:r>
              <a:rPr lang="en-US" sz="1600" dirty="0" smtClean="0">
                <a:cs typeface="Times New Roman" pitchFamily="18" charset="0"/>
              </a:rPr>
              <a:t> –  locally (sub systems) or with other ECUs and other real devices (box car, system HIL).</a:t>
            </a:r>
          </a:p>
          <a:p>
            <a:pPr>
              <a:spcBef>
                <a:spcPts val="180"/>
              </a:spcBef>
            </a:pPr>
            <a:endParaRPr lang="sv-SE" sz="1600" dirty="0">
              <a:cs typeface="Times New Roman" pitchFamily="18" charset="0"/>
            </a:endParaRPr>
          </a:p>
          <a:p>
            <a:pPr>
              <a:spcBef>
                <a:spcPts val="180"/>
              </a:spcBef>
            </a:pPr>
            <a:r>
              <a:rPr lang="sv-SE" sz="1600" i="1" dirty="0" err="1" smtClean="0">
                <a:cs typeface="Times New Roman" pitchFamily="18" charset="0"/>
              </a:rPr>
              <a:t>Then</a:t>
            </a:r>
            <a:r>
              <a:rPr lang="sv-SE" sz="1600" i="1" dirty="0" smtClean="0">
                <a:cs typeface="Times New Roman" pitchFamily="18" charset="0"/>
              </a:rPr>
              <a:t> </a:t>
            </a:r>
            <a:r>
              <a:rPr lang="sv-SE" sz="1600" i="1" dirty="0" err="1" smtClean="0">
                <a:cs typeface="Times New Roman" pitchFamily="18" charset="0"/>
              </a:rPr>
              <a:t>we</a:t>
            </a:r>
            <a:r>
              <a:rPr lang="sv-SE" sz="1600" i="1" dirty="0" smtClean="0">
                <a:cs typeface="Times New Roman" pitchFamily="18" charset="0"/>
              </a:rPr>
              <a:t> </a:t>
            </a:r>
            <a:r>
              <a:rPr lang="sv-SE" sz="1600" i="1" dirty="0" err="1" smtClean="0">
                <a:cs typeface="Times New Roman" pitchFamily="18" charset="0"/>
              </a:rPr>
              <a:t>can</a:t>
            </a:r>
            <a:r>
              <a:rPr lang="sv-SE" sz="1600" i="1" dirty="0" smtClean="0">
                <a:cs typeface="Times New Roman" pitchFamily="18" charset="0"/>
              </a:rPr>
              <a:t> go </a:t>
            </a:r>
            <a:r>
              <a:rPr lang="sv-SE" sz="1600" i="1" dirty="0" err="1" smtClean="0">
                <a:cs typeface="Times New Roman" pitchFamily="18" charset="0"/>
              </a:rPr>
              <a:t>to</a:t>
            </a:r>
            <a:r>
              <a:rPr lang="sv-SE" sz="1600" i="1" dirty="0" smtClean="0">
                <a:cs typeface="Times New Roman" pitchFamily="18" charset="0"/>
              </a:rPr>
              <a:t> the </a:t>
            </a:r>
            <a:r>
              <a:rPr lang="sv-SE" sz="1600" i="1" dirty="0" err="1" smtClean="0">
                <a:cs typeface="Times New Roman" pitchFamily="18" charset="0"/>
              </a:rPr>
              <a:t>car</a:t>
            </a:r>
            <a:endParaRPr lang="en-US" sz="1500" i="1" dirty="0">
              <a:cs typeface="Times New Roman" pitchFamily="18" charset="0"/>
            </a:endParaRPr>
          </a:p>
        </p:txBody>
      </p:sp>
      <p:pic>
        <p:nvPicPr>
          <p:cNvPr id="58" name="Picture 57" descr="images-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143" y="3737595"/>
            <a:ext cx="82501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" descr="documen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2963" y="2876288"/>
            <a:ext cx="593371" cy="6967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cxnSp>
        <p:nvCxnSpPr>
          <p:cNvPr id="60" name="Straight Arrow Connector 59"/>
          <p:cNvCxnSpPr/>
          <p:nvPr/>
        </p:nvCxnSpPr>
        <p:spPr>
          <a:xfrm>
            <a:off x="7953127" y="2179464"/>
            <a:ext cx="360040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osceles Triangle 60"/>
          <p:cNvSpPr/>
          <p:nvPr/>
        </p:nvSpPr>
        <p:spPr>
          <a:xfrm rot="5197326">
            <a:off x="8350756" y="2038366"/>
            <a:ext cx="233194" cy="295144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601199" y="2183656"/>
            <a:ext cx="360040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3"/>
          <p:cNvSpPr txBox="1">
            <a:spLocks noChangeArrowheads="1"/>
          </p:cNvSpPr>
          <p:nvPr/>
        </p:nvSpPr>
        <p:spPr bwMode="auto">
          <a:xfrm>
            <a:off x="8289319" y="3038966"/>
            <a:ext cx="390580" cy="3960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2000" dirty="0" smtClean="0"/>
              <a:t>.c</a:t>
            </a:r>
            <a:endParaRPr lang="en-US" sz="2000" dirty="0"/>
          </a:p>
          <a:p>
            <a:pPr>
              <a:spcBef>
                <a:spcPct val="20000"/>
              </a:spcBef>
              <a:defRPr/>
            </a:pPr>
            <a:endParaRPr lang="en-US" sz="2000" dirty="0"/>
          </a:p>
        </p:txBody>
      </p:sp>
      <p:pic>
        <p:nvPicPr>
          <p:cNvPr id="64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443698">
            <a:off x="8090185" y="5507894"/>
            <a:ext cx="1022028" cy="74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489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4"/>
          <p:cNvSpPr/>
          <p:nvPr/>
        </p:nvSpPr>
        <p:spPr>
          <a:xfrm>
            <a:off x="3986901" y="4110090"/>
            <a:ext cx="4585035" cy="1255684"/>
          </a:xfrm>
          <a:custGeom>
            <a:avLst/>
            <a:gdLst>
              <a:gd name="connsiteX0" fmla="*/ 0 w 2292439"/>
              <a:gd name="connsiteY0" fmla="*/ 0 h 605307"/>
              <a:gd name="connsiteX1" fmla="*/ 431442 w 2292439"/>
              <a:gd name="connsiteY1" fmla="*/ 592428 h 605307"/>
              <a:gd name="connsiteX2" fmla="*/ 2125014 w 2292439"/>
              <a:gd name="connsiteY2" fmla="*/ 605307 h 605307"/>
              <a:gd name="connsiteX3" fmla="*/ 2292439 w 2292439"/>
              <a:gd name="connsiteY3" fmla="*/ 386366 h 605307"/>
              <a:gd name="connsiteX0" fmla="*/ 0 w 3197693"/>
              <a:gd name="connsiteY0" fmla="*/ 869325 h 1474632"/>
              <a:gd name="connsiteX1" fmla="*/ 431442 w 3197693"/>
              <a:gd name="connsiteY1" fmla="*/ 1461753 h 1474632"/>
              <a:gd name="connsiteX2" fmla="*/ 2125014 w 3197693"/>
              <a:gd name="connsiteY2" fmla="*/ 1474632 h 1474632"/>
              <a:gd name="connsiteX3" fmla="*/ 3197693 w 3197693"/>
              <a:gd name="connsiteY3" fmla="*/ 0 h 1474632"/>
              <a:gd name="connsiteX0" fmla="*/ 0 w 3197693"/>
              <a:gd name="connsiteY0" fmla="*/ 869325 h 1461753"/>
              <a:gd name="connsiteX1" fmla="*/ 431442 w 3197693"/>
              <a:gd name="connsiteY1" fmla="*/ 1461753 h 1461753"/>
              <a:gd name="connsiteX2" fmla="*/ 2190141 w 3197693"/>
              <a:gd name="connsiteY2" fmla="*/ 1352283 h 1461753"/>
              <a:gd name="connsiteX3" fmla="*/ 3197693 w 3197693"/>
              <a:gd name="connsiteY3" fmla="*/ 0 h 1461753"/>
              <a:gd name="connsiteX0" fmla="*/ 0 w 3197693"/>
              <a:gd name="connsiteY0" fmla="*/ 869325 h 1352283"/>
              <a:gd name="connsiteX1" fmla="*/ 333753 w 3197693"/>
              <a:gd name="connsiteY1" fmla="*/ 1345843 h 1352283"/>
              <a:gd name="connsiteX2" fmla="*/ 2190141 w 3197693"/>
              <a:gd name="connsiteY2" fmla="*/ 1352283 h 1352283"/>
              <a:gd name="connsiteX3" fmla="*/ 3197693 w 3197693"/>
              <a:gd name="connsiteY3" fmla="*/ 0 h 1352283"/>
              <a:gd name="connsiteX0" fmla="*/ 0 w 3197693"/>
              <a:gd name="connsiteY0" fmla="*/ 869325 h 1544789"/>
              <a:gd name="connsiteX1" fmla="*/ 487615 w 3197693"/>
              <a:gd name="connsiteY1" fmla="*/ 1544789 h 1544789"/>
              <a:gd name="connsiteX2" fmla="*/ 2190141 w 3197693"/>
              <a:gd name="connsiteY2" fmla="*/ 1352283 h 1544789"/>
              <a:gd name="connsiteX3" fmla="*/ 3197693 w 3197693"/>
              <a:gd name="connsiteY3" fmla="*/ 0 h 1544789"/>
              <a:gd name="connsiteX0" fmla="*/ 0 w 3197693"/>
              <a:gd name="connsiteY0" fmla="*/ 869325 h 1551229"/>
              <a:gd name="connsiteX1" fmla="*/ 487615 w 3197693"/>
              <a:gd name="connsiteY1" fmla="*/ 1544789 h 1551229"/>
              <a:gd name="connsiteX2" fmla="*/ 2594030 w 3197693"/>
              <a:gd name="connsiteY2" fmla="*/ 1551229 h 1551229"/>
              <a:gd name="connsiteX3" fmla="*/ 3197693 w 3197693"/>
              <a:gd name="connsiteY3" fmla="*/ 0 h 1551229"/>
              <a:gd name="connsiteX0" fmla="*/ 0 w 2806626"/>
              <a:gd name="connsiteY0" fmla="*/ 0 h 681904"/>
              <a:gd name="connsiteX1" fmla="*/ 487615 w 2806626"/>
              <a:gd name="connsiteY1" fmla="*/ 675464 h 681904"/>
              <a:gd name="connsiteX2" fmla="*/ 2594030 w 2806626"/>
              <a:gd name="connsiteY2" fmla="*/ 681904 h 681904"/>
              <a:gd name="connsiteX3" fmla="*/ 2806626 w 2806626"/>
              <a:gd name="connsiteY3" fmla="*/ 352773 h 681904"/>
              <a:gd name="connsiteX0" fmla="*/ 0 w 2806626"/>
              <a:gd name="connsiteY0" fmla="*/ 0 h 687588"/>
              <a:gd name="connsiteX1" fmla="*/ 487615 w 2806626"/>
              <a:gd name="connsiteY1" fmla="*/ 675464 h 687588"/>
              <a:gd name="connsiteX2" fmla="*/ 2568386 w 2806626"/>
              <a:gd name="connsiteY2" fmla="*/ 687588 h 687588"/>
              <a:gd name="connsiteX3" fmla="*/ 2806626 w 2806626"/>
              <a:gd name="connsiteY3" fmla="*/ 352773 h 687588"/>
              <a:gd name="connsiteX0" fmla="*/ 0 w 2806626"/>
              <a:gd name="connsiteY0" fmla="*/ 0 h 675464"/>
              <a:gd name="connsiteX1" fmla="*/ 487615 w 2806626"/>
              <a:gd name="connsiteY1" fmla="*/ 675464 h 675464"/>
              <a:gd name="connsiteX2" fmla="*/ 2568386 w 2806626"/>
              <a:gd name="connsiteY2" fmla="*/ 670535 h 675464"/>
              <a:gd name="connsiteX3" fmla="*/ 2806626 w 2806626"/>
              <a:gd name="connsiteY3" fmla="*/ 352773 h 675464"/>
              <a:gd name="connsiteX0" fmla="*/ 0 w 2806626"/>
              <a:gd name="connsiteY0" fmla="*/ 0 h 681904"/>
              <a:gd name="connsiteX1" fmla="*/ 487615 w 2806626"/>
              <a:gd name="connsiteY1" fmla="*/ 675464 h 681904"/>
              <a:gd name="connsiteX2" fmla="*/ 2568386 w 2806626"/>
              <a:gd name="connsiteY2" fmla="*/ 681904 h 681904"/>
              <a:gd name="connsiteX3" fmla="*/ 2806626 w 2806626"/>
              <a:gd name="connsiteY3" fmla="*/ 352773 h 681904"/>
              <a:gd name="connsiteX0" fmla="*/ 0 w 3079091"/>
              <a:gd name="connsiteY0" fmla="*/ 9593 h 691497"/>
              <a:gd name="connsiteX1" fmla="*/ 487615 w 3079091"/>
              <a:gd name="connsiteY1" fmla="*/ 685057 h 691497"/>
              <a:gd name="connsiteX2" fmla="*/ 2568386 w 3079091"/>
              <a:gd name="connsiteY2" fmla="*/ 691497 h 691497"/>
              <a:gd name="connsiteX3" fmla="*/ 3079091 w 3079091"/>
              <a:gd name="connsiteY3" fmla="*/ 0 h 691497"/>
              <a:gd name="connsiteX0" fmla="*/ 0 w 3079091"/>
              <a:gd name="connsiteY0" fmla="*/ 9593 h 691497"/>
              <a:gd name="connsiteX1" fmla="*/ 487615 w 3079091"/>
              <a:gd name="connsiteY1" fmla="*/ 685057 h 691497"/>
              <a:gd name="connsiteX2" fmla="*/ 2722783 w 3079091"/>
              <a:gd name="connsiteY2" fmla="*/ 691497 h 691497"/>
              <a:gd name="connsiteX3" fmla="*/ 3079091 w 3079091"/>
              <a:gd name="connsiteY3" fmla="*/ 0 h 691497"/>
              <a:gd name="connsiteX0" fmla="*/ 0 w 3278899"/>
              <a:gd name="connsiteY0" fmla="*/ 114277 h 796181"/>
              <a:gd name="connsiteX1" fmla="*/ 487615 w 3278899"/>
              <a:gd name="connsiteY1" fmla="*/ 789741 h 796181"/>
              <a:gd name="connsiteX2" fmla="*/ 2722783 w 3278899"/>
              <a:gd name="connsiteY2" fmla="*/ 796181 h 796181"/>
              <a:gd name="connsiteX3" fmla="*/ 3278899 w 3278899"/>
              <a:gd name="connsiteY3" fmla="*/ 0 h 79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8899" h="796181">
                <a:moveTo>
                  <a:pt x="0" y="114277"/>
                </a:moveTo>
                <a:lnTo>
                  <a:pt x="487615" y="789741"/>
                </a:lnTo>
                <a:lnTo>
                  <a:pt x="2722783" y="796181"/>
                </a:lnTo>
                <a:cubicBezTo>
                  <a:pt x="2802196" y="686471"/>
                  <a:pt x="3199486" y="109710"/>
                  <a:pt x="3278899" y="0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1040213" y="2349898"/>
            <a:ext cx="4931943" cy="1584961"/>
          </a:xfrm>
          <a:custGeom>
            <a:avLst/>
            <a:gdLst>
              <a:gd name="connsiteX0" fmla="*/ 457200 w 2987898"/>
              <a:gd name="connsiteY0" fmla="*/ 0 h 850006"/>
              <a:gd name="connsiteX1" fmla="*/ 2350394 w 2987898"/>
              <a:gd name="connsiteY1" fmla="*/ 0 h 850006"/>
              <a:gd name="connsiteX2" fmla="*/ 2987898 w 2987898"/>
              <a:gd name="connsiteY2" fmla="*/ 850006 h 850006"/>
              <a:gd name="connsiteX3" fmla="*/ 1081825 w 2987898"/>
              <a:gd name="connsiteY3" fmla="*/ 850006 h 850006"/>
              <a:gd name="connsiteX4" fmla="*/ 837127 w 2987898"/>
              <a:gd name="connsiteY4" fmla="*/ 528034 h 850006"/>
              <a:gd name="connsiteX5" fmla="*/ 173865 w 2987898"/>
              <a:gd name="connsiteY5" fmla="*/ 534473 h 850006"/>
              <a:gd name="connsiteX6" fmla="*/ 0 w 2987898"/>
              <a:gd name="connsiteY6" fmla="*/ 321972 h 850006"/>
              <a:gd name="connsiteX7" fmla="*/ 669701 w 2987898"/>
              <a:gd name="connsiteY7" fmla="*/ 315533 h 850006"/>
              <a:gd name="connsiteX8" fmla="*/ 457200 w 2987898"/>
              <a:gd name="connsiteY8" fmla="*/ 0 h 850006"/>
              <a:gd name="connsiteX0" fmla="*/ 457200 w 2987898"/>
              <a:gd name="connsiteY0" fmla="*/ 0 h 850006"/>
              <a:gd name="connsiteX1" fmla="*/ 2350394 w 2987898"/>
              <a:gd name="connsiteY1" fmla="*/ 0 h 850006"/>
              <a:gd name="connsiteX2" fmla="*/ 2987898 w 2987898"/>
              <a:gd name="connsiteY2" fmla="*/ 850006 h 850006"/>
              <a:gd name="connsiteX3" fmla="*/ 1081825 w 2987898"/>
              <a:gd name="connsiteY3" fmla="*/ 850006 h 850006"/>
              <a:gd name="connsiteX4" fmla="*/ 837127 w 2987898"/>
              <a:gd name="connsiteY4" fmla="*/ 528034 h 850006"/>
              <a:gd name="connsiteX5" fmla="*/ 173865 w 2987898"/>
              <a:gd name="connsiteY5" fmla="*/ 534473 h 850006"/>
              <a:gd name="connsiteX6" fmla="*/ 0 w 2987898"/>
              <a:gd name="connsiteY6" fmla="*/ 321972 h 850006"/>
              <a:gd name="connsiteX7" fmla="*/ 682580 w 2987898"/>
              <a:gd name="connsiteY7" fmla="*/ 315533 h 850006"/>
              <a:gd name="connsiteX8" fmla="*/ 457200 w 2987898"/>
              <a:gd name="connsiteY8" fmla="*/ 0 h 850006"/>
              <a:gd name="connsiteX0" fmla="*/ 457200 w 2987898"/>
              <a:gd name="connsiteY0" fmla="*/ 0 h 998113"/>
              <a:gd name="connsiteX1" fmla="*/ 2350394 w 2987898"/>
              <a:gd name="connsiteY1" fmla="*/ 0 h 998113"/>
              <a:gd name="connsiteX2" fmla="*/ 2987898 w 2987898"/>
              <a:gd name="connsiteY2" fmla="*/ 850006 h 998113"/>
              <a:gd name="connsiteX3" fmla="*/ 1217053 w 2987898"/>
              <a:gd name="connsiteY3" fmla="*/ 998113 h 998113"/>
              <a:gd name="connsiteX4" fmla="*/ 837127 w 2987898"/>
              <a:gd name="connsiteY4" fmla="*/ 528034 h 998113"/>
              <a:gd name="connsiteX5" fmla="*/ 173865 w 2987898"/>
              <a:gd name="connsiteY5" fmla="*/ 534473 h 998113"/>
              <a:gd name="connsiteX6" fmla="*/ 0 w 2987898"/>
              <a:gd name="connsiteY6" fmla="*/ 321972 h 998113"/>
              <a:gd name="connsiteX7" fmla="*/ 682580 w 2987898"/>
              <a:gd name="connsiteY7" fmla="*/ 315533 h 998113"/>
              <a:gd name="connsiteX8" fmla="*/ 457200 w 2987898"/>
              <a:gd name="connsiteY8" fmla="*/ 0 h 998113"/>
              <a:gd name="connsiteX0" fmla="*/ 457200 w 3097369"/>
              <a:gd name="connsiteY0" fmla="*/ 0 h 1004553"/>
              <a:gd name="connsiteX1" fmla="*/ 2350394 w 3097369"/>
              <a:gd name="connsiteY1" fmla="*/ 0 h 1004553"/>
              <a:gd name="connsiteX2" fmla="*/ 3097369 w 3097369"/>
              <a:gd name="connsiteY2" fmla="*/ 1004553 h 1004553"/>
              <a:gd name="connsiteX3" fmla="*/ 1217053 w 3097369"/>
              <a:gd name="connsiteY3" fmla="*/ 998113 h 1004553"/>
              <a:gd name="connsiteX4" fmla="*/ 837127 w 3097369"/>
              <a:gd name="connsiteY4" fmla="*/ 528034 h 1004553"/>
              <a:gd name="connsiteX5" fmla="*/ 173865 w 3097369"/>
              <a:gd name="connsiteY5" fmla="*/ 534473 h 1004553"/>
              <a:gd name="connsiteX6" fmla="*/ 0 w 3097369"/>
              <a:gd name="connsiteY6" fmla="*/ 321972 h 1004553"/>
              <a:gd name="connsiteX7" fmla="*/ 682580 w 3097369"/>
              <a:gd name="connsiteY7" fmla="*/ 315533 h 1004553"/>
              <a:gd name="connsiteX8" fmla="*/ 457200 w 3097369"/>
              <a:gd name="connsiteY8" fmla="*/ 0 h 1004553"/>
              <a:gd name="connsiteX0" fmla="*/ 534473 w 3174642"/>
              <a:gd name="connsiteY0" fmla="*/ 0 h 1004553"/>
              <a:gd name="connsiteX1" fmla="*/ 2427667 w 3174642"/>
              <a:gd name="connsiteY1" fmla="*/ 0 h 1004553"/>
              <a:gd name="connsiteX2" fmla="*/ 3174642 w 3174642"/>
              <a:gd name="connsiteY2" fmla="*/ 1004553 h 1004553"/>
              <a:gd name="connsiteX3" fmla="*/ 1294326 w 3174642"/>
              <a:gd name="connsiteY3" fmla="*/ 998113 h 1004553"/>
              <a:gd name="connsiteX4" fmla="*/ 914400 w 3174642"/>
              <a:gd name="connsiteY4" fmla="*/ 528034 h 1004553"/>
              <a:gd name="connsiteX5" fmla="*/ 0 w 3174642"/>
              <a:gd name="connsiteY5" fmla="*/ 540912 h 1004553"/>
              <a:gd name="connsiteX6" fmla="*/ 77273 w 3174642"/>
              <a:gd name="connsiteY6" fmla="*/ 321972 h 1004553"/>
              <a:gd name="connsiteX7" fmla="*/ 759853 w 3174642"/>
              <a:gd name="connsiteY7" fmla="*/ 315533 h 1004553"/>
              <a:gd name="connsiteX8" fmla="*/ 534473 w 3174642"/>
              <a:gd name="connsiteY8" fmla="*/ 0 h 1004553"/>
              <a:gd name="connsiteX0" fmla="*/ 701898 w 3342067"/>
              <a:gd name="connsiteY0" fmla="*/ 0 h 1004553"/>
              <a:gd name="connsiteX1" fmla="*/ 2595092 w 3342067"/>
              <a:gd name="connsiteY1" fmla="*/ 0 h 1004553"/>
              <a:gd name="connsiteX2" fmla="*/ 3342067 w 3342067"/>
              <a:gd name="connsiteY2" fmla="*/ 1004553 h 1004553"/>
              <a:gd name="connsiteX3" fmla="*/ 1461751 w 3342067"/>
              <a:gd name="connsiteY3" fmla="*/ 998113 h 1004553"/>
              <a:gd name="connsiteX4" fmla="*/ 1081825 w 3342067"/>
              <a:gd name="connsiteY4" fmla="*/ 528034 h 1004553"/>
              <a:gd name="connsiteX5" fmla="*/ 167425 w 3342067"/>
              <a:gd name="connsiteY5" fmla="*/ 540912 h 1004553"/>
              <a:gd name="connsiteX6" fmla="*/ 0 w 3342067"/>
              <a:gd name="connsiteY6" fmla="*/ 321972 h 1004553"/>
              <a:gd name="connsiteX7" fmla="*/ 927278 w 3342067"/>
              <a:gd name="connsiteY7" fmla="*/ 315533 h 1004553"/>
              <a:gd name="connsiteX8" fmla="*/ 701898 w 3342067"/>
              <a:gd name="connsiteY8" fmla="*/ 0 h 100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2067" h="1004553">
                <a:moveTo>
                  <a:pt x="701898" y="0"/>
                </a:moveTo>
                <a:lnTo>
                  <a:pt x="2595092" y="0"/>
                </a:lnTo>
                <a:lnTo>
                  <a:pt x="3342067" y="1004553"/>
                </a:lnTo>
                <a:lnTo>
                  <a:pt x="1461751" y="998113"/>
                </a:lnTo>
                <a:lnTo>
                  <a:pt x="1081825" y="528034"/>
                </a:lnTo>
                <a:lnTo>
                  <a:pt x="167425" y="540912"/>
                </a:lnTo>
                <a:lnTo>
                  <a:pt x="0" y="321972"/>
                </a:lnTo>
                <a:lnTo>
                  <a:pt x="927278" y="315533"/>
                </a:lnTo>
                <a:lnTo>
                  <a:pt x="701898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2264493" y="2368108"/>
            <a:ext cx="1798358" cy="1861535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977402 w 4977402"/>
              <a:gd name="connsiteY6" fmla="*/ 456445 h 2957212"/>
              <a:gd name="connsiteX7" fmla="*/ 3973133 w 4977402"/>
              <a:gd name="connsiteY7" fmla="*/ 1733718 h 2957212"/>
              <a:gd name="connsiteX8" fmla="*/ 3973134 w 4977402"/>
              <a:gd name="connsiteY8" fmla="*/ 1727280 h 2957212"/>
              <a:gd name="connsiteX9" fmla="*/ 3032976 w 4977402"/>
              <a:gd name="connsiteY9" fmla="*/ 2950772 h 2957212"/>
              <a:gd name="connsiteX10" fmla="*/ 1893195 w 4977402"/>
              <a:gd name="connsiteY10" fmla="*/ 2957212 h 2957212"/>
              <a:gd name="connsiteX11" fmla="*/ 0 w 4977402"/>
              <a:gd name="connsiteY11" fmla="*/ 458710 h 2957212"/>
              <a:gd name="connsiteX0" fmla="*/ 0 w 4957897"/>
              <a:gd name="connsiteY0" fmla="*/ 458710 h 2957212"/>
              <a:gd name="connsiteX1" fmla="*/ 598774 w 4957897"/>
              <a:gd name="connsiteY1" fmla="*/ 470834 h 2957212"/>
              <a:gd name="connsiteX2" fmla="*/ 1996226 w 4957897"/>
              <a:gd name="connsiteY2" fmla="*/ 2345466 h 2957212"/>
              <a:gd name="connsiteX3" fmla="*/ 2942822 w 4957897"/>
              <a:gd name="connsiteY3" fmla="*/ 2339027 h 2957212"/>
              <a:gd name="connsiteX4" fmla="*/ 4694444 w 4957897"/>
              <a:gd name="connsiteY4" fmla="*/ 6440 h 2957212"/>
              <a:gd name="connsiteX5" fmla="*/ 4957897 w 4957897"/>
              <a:gd name="connsiteY5" fmla="*/ 0 h 2957212"/>
              <a:gd name="connsiteX6" fmla="*/ 3973133 w 4957897"/>
              <a:gd name="connsiteY6" fmla="*/ 1733718 h 2957212"/>
              <a:gd name="connsiteX7" fmla="*/ 3973134 w 4957897"/>
              <a:gd name="connsiteY7" fmla="*/ 1727280 h 2957212"/>
              <a:gd name="connsiteX8" fmla="*/ 3032976 w 4957897"/>
              <a:gd name="connsiteY8" fmla="*/ 2950772 h 2957212"/>
              <a:gd name="connsiteX9" fmla="*/ 1893195 w 4957897"/>
              <a:gd name="connsiteY9" fmla="*/ 2957212 h 2957212"/>
              <a:gd name="connsiteX10" fmla="*/ 0 w 4957897"/>
              <a:gd name="connsiteY10" fmla="*/ 458710 h 2957212"/>
              <a:gd name="connsiteX0" fmla="*/ 0 w 4694444"/>
              <a:gd name="connsiteY0" fmla="*/ 452270 h 2950772"/>
              <a:gd name="connsiteX1" fmla="*/ 598774 w 4694444"/>
              <a:gd name="connsiteY1" fmla="*/ 464394 h 2950772"/>
              <a:gd name="connsiteX2" fmla="*/ 1996226 w 4694444"/>
              <a:gd name="connsiteY2" fmla="*/ 2339026 h 2950772"/>
              <a:gd name="connsiteX3" fmla="*/ 2942822 w 4694444"/>
              <a:gd name="connsiteY3" fmla="*/ 2332587 h 2950772"/>
              <a:gd name="connsiteX4" fmla="*/ 4694444 w 4694444"/>
              <a:gd name="connsiteY4" fmla="*/ 0 h 2950772"/>
              <a:gd name="connsiteX5" fmla="*/ 3973133 w 4694444"/>
              <a:gd name="connsiteY5" fmla="*/ 1727278 h 2950772"/>
              <a:gd name="connsiteX6" fmla="*/ 3973134 w 4694444"/>
              <a:gd name="connsiteY6" fmla="*/ 1720840 h 2950772"/>
              <a:gd name="connsiteX7" fmla="*/ 3032976 w 4694444"/>
              <a:gd name="connsiteY7" fmla="*/ 2944332 h 2950772"/>
              <a:gd name="connsiteX8" fmla="*/ 1893195 w 4694444"/>
              <a:gd name="connsiteY8" fmla="*/ 2950772 h 2950772"/>
              <a:gd name="connsiteX9" fmla="*/ 0 w 4694444"/>
              <a:gd name="connsiteY9" fmla="*/ 452270 h 2950772"/>
              <a:gd name="connsiteX0" fmla="*/ 0 w 3973134"/>
              <a:gd name="connsiteY0" fmla="*/ 1312 h 2499814"/>
              <a:gd name="connsiteX1" fmla="*/ 598774 w 3973134"/>
              <a:gd name="connsiteY1" fmla="*/ 13436 h 2499814"/>
              <a:gd name="connsiteX2" fmla="*/ 1996226 w 3973134"/>
              <a:gd name="connsiteY2" fmla="*/ 1888068 h 2499814"/>
              <a:gd name="connsiteX3" fmla="*/ 2942822 w 3973134"/>
              <a:gd name="connsiteY3" fmla="*/ 1881629 h 2499814"/>
              <a:gd name="connsiteX4" fmla="*/ 3973133 w 3973134"/>
              <a:gd name="connsiteY4" fmla="*/ 1276320 h 2499814"/>
              <a:gd name="connsiteX5" fmla="*/ 3973134 w 3973134"/>
              <a:gd name="connsiteY5" fmla="*/ 1269882 h 2499814"/>
              <a:gd name="connsiteX6" fmla="*/ 3032976 w 3973134"/>
              <a:gd name="connsiteY6" fmla="*/ 2493374 h 2499814"/>
              <a:gd name="connsiteX7" fmla="*/ 1893195 w 3973134"/>
              <a:gd name="connsiteY7" fmla="*/ 2499814 h 2499814"/>
              <a:gd name="connsiteX8" fmla="*/ 0 w 3973134"/>
              <a:gd name="connsiteY8" fmla="*/ 1312 h 2499814"/>
              <a:gd name="connsiteX0" fmla="*/ 0 w 3973406"/>
              <a:gd name="connsiteY0" fmla="*/ 1312 h 2499814"/>
              <a:gd name="connsiteX1" fmla="*/ 598774 w 3973406"/>
              <a:gd name="connsiteY1" fmla="*/ 13436 h 2499814"/>
              <a:gd name="connsiteX2" fmla="*/ 1996226 w 3973406"/>
              <a:gd name="connsiteY2" fmla="*/ 1888068 h 2499814"/>
              <a:gd name="connsiteX3" fmla="*/ 2942822 w 3973406"/>
              <a:gd name="connsiteY3" fmla="*/ 1881629 h 2499814"/>
              <a:gd name="connsiteX4" fmla="*/ 3973133 w 3973406"/>
              <a:gd name="connsiteY4" fmla="*/ 1276320 h 2499814"/>
              <a:gd name="connsiteX5" fmla="*/ 3032976 w 3973406"/>
              <a:gd name="connsiteY5" fmla="*/ 2493374 h 2499814"/>
              <a:gd name="connsiteX6" fmla="*/ 1893195 w 3973406"/>
              <a:gd name="connsiteY6" fmla="*/ 2499814 h 2499814"/>
              <a:gd name="connsiteX7" fmla="*/ 0 w 3973406"/>
              <a:gd name="connsiteY7" fmla="*/ 1312 h 2499814"/>
              <a:gd name="connsiteX0" fmla="*/ 0 w 3032976"/>
              <a:gd name="connsiteY0" fmla="*/ 1312 h 2499814"/>
              <a:gd name="connsiteX1" fmla="*/ 598774 w 3032976"/>
              <a:gd name="connsiteY1" fmla="*/ 13436 h 2499814"/>
              <a:gd name="connsiteX2" fmla="*/ 1996226 w 3032976"/>
              <a:gd name="connsiteY2" fmla="*/ 1888068 h 2499814"/>
              <a:gd name="connsiteX3" fmla="*/ 2942822 w 3032976"/>
              <a:gd name="connsiteY3" fmla="*/ 1881629 h 2499814"/>
              <a:gd name="connsiteX4" fmla="*/ 3032976 w 3032976"/>
              <a:gd name="connsiteY4" fmla="*/ 2493374 h 2499814"/>
              <a:gd name="connsiteX5" fmla="*/ 1893195 w 3032976"/>
              <a:gd name="connsiteY5" fmla="*/ 2499814 h 2499814"/>
              <a:gd name="connsiteX6" fmla="*/ 0 w 3032976"/>
              <a:gd name="connsiteY6" fmla="*/ 1312 h 2499814"/>
              <a:gd name="connsiteX0" fmla="*/ 0 w 3032976"/>
              <a:gd name="connsiteY0" fmla="*/ 1312 h 2499814"/>
              <a:gd name="connsiteX1" fmla="*/ 598774 w 3032976"/>
              <a:gd name="connsiteY1" fmla="*/ 13436 h 2499814"/>
              <a:gd name="connsiteX2" fmla="*/ 1996226 w 3032976"/>
              <a:gd name="connsiteY2" fmla="*/ 1888068 h 2499814"/>
              <a:gd name="connsiteX3" fmla="*/ 3032976 w 3032976"/>
              <a:gd name="connsiteY3" fmla="*/ 2493374 h 2499814"/>
              <a:gd name="connsiteX4" fmla="*/ 1893195 w 3032976"/>
              <a:gd name="connsiteY4" fmla="*/ 2499814 h 2499814"/>
              <a:gd name="connsiteX5" fmla="*/ 0 w 3032976"/>
              <a:gd name="connsiteY5" fmla="*/ 1312 h 2499814"/>
              <a:gd name="connsiteX0" fmla="*/ 0 w 3032976"/>
              <a:gd name="connsiteY0" fmla="*/ 1312 h 2499814"/>
              <a:gd name="connsiteX1" fmla="*/ 598774 w 3032976"/>
              <a:gd name="connsiteY1" fmla="*/ 13436 h 2499814"/>
              <a:gd name="connsiteX2" fmla="*/ 1291885 w 3032976"/>
              <a:gd name="connsiteY2" fmla="*/ 938810 h 2499814"/>
              <a:gd name="connsiteX3" fmla="*/ 3032976 w 3032976"/>
              <a:gd name="connsiteY3" fmla="*/ 2493374 h 2499814"/>
              <a:gd name="connsiteX4" fmla="*/ 1893195 w 3032976"/>
              <a:gd name="connsiteY4" fmla="*/ 2499814 h 2499814"/>
              <a:gd name="connsiteX5" fmla="*/ 0 w 3032976"/>
              <a:gd name="connsiteY5" fmla="*/ 1312 h 2499814"/>
              <a:gd name="connsiteX0" fmla="*/ 0 w 3032976"/>
              <a:gd name="connsiteY0" fmla="*/ 1312 h 2493374"/>
              <a:gd name="connsiteX1" fmla="*/ 598774 w 3032976"/>
              <a:gd name="connsiteY1" fmla="*/ 13436 h 2493374"/>
              <a:gd name="connsiteX2" fmla="*/ 1291885 w 3032976"/>
              <a:gd name="connsiteY2" fmla="*/ 938810 h 2493374"/>
              <a:gd name="connsiteX3" fmla="*/ 3032976 w 3032976"/>
              <a:gd name="connsiteY3" fmla="*/ 2493374 h 2493374"/>
              <a:gd name="connsiteX4" fmla="*/ 839856 w 3032976"/>
              <a:gd name="connsiteY4" fmla="*/ 1112874 h 2493374"/>
              <a:gd name="connsiteX5" fmla="*/ 0 w 3032976"/>
              <a:gd name="connsiteY5" fmla="*/ 1312 h 2493374"/>
              <a:gd name="connsiteX0" fmla="*/ 0 w 1291952"/>
              <a:gd name="connsiteY0" fmla="*/ 1312 h 1168960"/>
              <a:gd name="connsiteX1" fmla="*/ 598774 w 1291952"/>
              <a:gd name="connsiteY1" fmla="*/ 13436 h 1168960"/>
              <a:gd name="connsiteX2" fmla="*/ 1291885 w 1291952"/>
              <a:gd name="connsiteY2" fmla="*/ 938810 h 1168960"/>
              <a:gd name="connsiteX3" fmla="*/ 1205496 w 1291952"/>
              <a:gd name="connsiteY3" fmla="*/ 1168960 h 1168960"/>
              <a:gd name="connsiteX4" fmla="*/ 839856 w 1291952"/>
              <a:gd name="connsiteY4" fmla="*/ 1112874 h 1168960"/>
              <a:gd name="connsiteX5" fmla="*/ 0 w 1291952"/>
              <a:gd name="connsiteY5" fmla="*/ 1312 h 1168960"/>
              <a:gd name="connsiteX0" fmla="*/ 0 w 1291952"/>
              <a:gd name="connsiteY0" fmla="*/ 1312 h 1186012"/>
              <a:gd name="connsiteX1" fmla="*/ 598774 w 1291952"/>
              <a:gd name="connsiteY1" fmla="*/ 13436 h 1186012"/>
              <a:gd name="connsiteX2" fmla="*/ 1291885 w 1291952"/>
              <a:gd name="connsiteY2" fmla="*/ 938810 h 1186012"/>
              <a:gd name="connsiteX3" fmla="*/ 1243568 w 1291952"/>
              <a:gd name="connsiteY3" fmla="*/ 1186012 h 1186012"/>
              <a:gd name="connsiteX4" fmla="*/ 839856 w 1291952"/>
              <a:gd name="connsiteY4" fmla="*/ 1112874 h 1186012"/>
              <a:gd name="connsiteX5" fmla="*/ 0 w 1291952"/>
              <a:gd name="connsiteY5" fmla="*/ 1312 h 1186012"/>
              <a:gd name="connsiteX0" fmla="*/ 0 w 1272918"/>
              <a:gd name="connsiteY0" fmla="*/ 1312 h 1186012"/>
              <a:gd name="connsiteX1" fmla="*/ 598774 w 1272918"/>
              <a:gd name="connsiteY1" fmla="*/ 13436 h 1186012"/>
              <a:gd name="connsiteX2" fmla="*/ 1272849 w 1272918"/>
              <a:gd name="connsiteY2" fmla="*/ 910389 h 1186012"/>
              <a:gd name="connsiteX3" fmla="*/ 1243568 w 1272918"/>
              <a:gd name="connsiteY3" fmla="*/ 1186012 h 1186012"/>
              <a:gd name="connsiteX4" fmla="*/ 839856 w 1272918"/>
              <a:gd name="connsiteY4" fmla="*/ 1112874 h 1186012"/>
              <a:gd name="connsiteX5" fmla="*/ 0 w 1272918"/>
              <a:gd name="connsiteY5" fmla="*/ 1312 h 1186012"/>
              <a:gd name="connsiteX0" fmla="*/ 0 w 1272918"/>
              <a:gd name="connsiteY0" fmla="*/ 1312 h 1180328"/>
              <a:gd name="connsiteX1" fmla="*/ 598774 w 1272918"/>
              <a:gd name="connsiteY1" fmla="*/ 13436 h 1180328"/>
              <a:gd name="connsiteX2" fmla="*/ 1272849 w 1272918"/>
              <a:gd name="connsiteY2" fmla="*/ 910389 h 1180328"/>
              <a:gd name="connsiteX3" fmla="*/ 1199150 w 1272918"/>
              <a:gd name="connsiteY3" fmla="*/ 1180328 h 1180328"/>
              <a:gd name="connsiteX4" fmla="*/ 839856 w 1272918"/>
              <a:gd name="connsiteY4" fmla="*/ 1112874 h 1180328"/>
              <a:gd name="connsiteX5" fmla="*/ 0 w 1272918"/>
              <a:gd name="connsiteY5" fmla="*/ 1312 h 118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2918" h="1180328">
                <a:moveTo>
                  <a:pt x="0" y="1312"/>
                </a:moveTo>
                <a:cubicBezTo>
                  <a:pt x="94445" y="1312"/>
                  <a:pt x="594481" y="-5883"/>
                  <a:pt x="598774" y="13436"/>
                </a:cubicBezTo>
                <a:cubicBezTo>
                  <a:pt x="588826" y="3897"/>
                  <a:pt x="1280879" y="916390"/>
                  <a:pt x="1272849" y="910389"/>
                </a:cubicBezTo>
                <a:lnTo>
                  <a:pt x="1199150" y="1180328"/>
                </a:lnTo>
                <a:lnTo>
                  <a:pt x="839856" y="1112874"/>
                </a:lnTo>
                <a:lnTo>
                  <a:pt x="0" y="1312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The Model </a:t>
            </a:r>
            <a:r>
              <a:rPr lang="en-US" sz="3200" dirty="0"/>
              <a:t>D</a:t>
            </a:r>
            <a:r>
              <a:rPr lang="en-US" sz="3200" dirty="0" smtClean="0"/>
              <a:t>riven process</a:t>
            </a:r>
            <a:endParaRPr lang="en-US" sz="3200" dirty="0" smtClean="0">
              <a:solidFill>
                <a:srgbClr val="FF0000"/>
              </a:solidFill>
            </a:endParaRPr>
          </a:p>
          <a:p>
            <a:r>
              <a:rPr lang="sv-SE" sz="2000" i="1" dirty="0" smtClean="0">
                <a:solidFill>
                  <a:srgbClr val="FF0000"/>
                </a:solidFill>
              </a:rPr>
              <a:t>Re-</a:t>
            </a:r>
            <a:r>
              <a:rPr lang="sv-SE" sz="2000" i="1" dirty="0" err="1" smtClean="0">
                <a:solidFill>
                  <a:srgbClr val="FF0000"/>
                </a:solidFill>
              </a:rPr>
              <a:t>invent</a:t>
            </a:r>
            <a:r>
              <a:rPr lang="sv-SE" sz="2000" i="1" dirty="0" smtClean="0">
                <a:solidFill>
                  <a:srgbClr val="FF0000"/>
                </a:solidFill>
              </a:rPr>
              <a:t> the </a:t>
            </a:r>
            <a:r>
              <a:rPr lang="sv-SE" sz="2000" i="1" dirty="0" err="1" smtClean="0">
                <a:solidFill>
                  <a:srgbClr val="FF0000"/>
                </a:solidFill>
              </a:rPr>
              <a:t>classical</a:t>
            </a:r>
            <a:r>
              <a:rPr lang="sv-SE" sz="2000" i="1" dirty="0" smtClean="0">
                <a:solidFill>
                  <a:srgbClr val="FF0000"/>
                </a:solidFill>
              </a:rPr>
              <a:t> V-</a:t>
            </a:r>
            <a:r>
              <a:rPr lang="sv-SE" sz="2000" i="1" dirty="0" err="1" smtClean="0">
                <a:solidFill>
                  <a:srgbClr val="FF0000"/>
                </a:solidFill>
              </a:rPr>
              <a:t>model</a:t>
            </a:r>
            <a:r>
              <a:rPr lang="sv-SE" sz="2000" i="1" dirty="0" smtClean="0">
                <a:solidFill>
                  <a:srgbClr val="FF0000"/>
                </a:solidFill>
              </a:rPr>
              <a:t>!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616277" y="2873101"/>
            <a:ext cx="4466887" cy="2132731"/>
          </a:xfrm>
          <a:custGeom>
            <a:avLst/>
            <a:gdLst>
              <a:gd name="connsiteX0" fmla="*/ 0 w 2292439"/>
              <a:gd name="connsiteY0" fmla="*/ 0 h 605307"/>
              <a:gd name="connsiteX1" fmla="*/ 431442 w 2292439"/>
              <a:gd name="connsiteY1" fmla="*/ 592428 h 605307"/>
              <a:gd name="connsiteX2" fmla="*/ 2125014 w 2292439"/>
              <a:gd name="connsiteY2" fmla="*/ 605307 h 605307"/>
              <a:gd name="connsiteX3" fmla="*/ 2292439 w 2292439"/>
              <a:gd name="connsiteY3" fmla="*/ 386366 h 605307"/>
              <a:gd name="connsiteX0" fmla="*/ 0 w 3197693"/>
              <a:gd name="connsiteY0" fmla="*/ 869325 h 1474632"/>
              <a:gd name="connsiteX1" fmla="*/ 431442 w 3197693"/>
              <a:gd name="connsiteY1" fmla="*/ 1461753 h 1474632"/>
              <a:gd name="connsiteX2" fmla="*/ 2125014 w 3197693"/>
              <a:gd name="connsiteY2" fmla="*/ 1474632 h 1474632"/>
              <a:gd name="connsiteX3" fmla="*/ 3197693 w 3197693"/>
              <a:gd name="connsiteY3" fmla="*/ 0 h 1474632"/>
              <a:gd name="connsiteX0" fmla="*/ 0 w 3197693"/>
              <a:gd name="connsiteY0" fmla="*/ 869325 h 1461753"/>
              <a:gd name="connsiteX1" fmla="*/ 431442 w 3197693"/>
              <a:gd name="connsiteY1" fmla="*/ 1461753 h 1461753"/>
              <a:gd name="connsiteX2" fmla="*/ 2190141 w 3197693"/>
              <a:gd name="connsiteY2" fmla="*/ 1352283 h 1461753"/>
              <a:gd name="connsiteX3" fmla="*/ 3197693 w 3197693"/>
              <a:gd name="connsiteY3" fmla="*/ 0 h 1461753"/>
              <a:gd name="connsiteX0" fmla="*/ 0 w 3197693"/>
              <a:gd name="connsiteY0" fmla="*/ 869325 h 1352283"/>
              <a:gd name="connsiteX1" fmla="*/ 333753 w 3197693"/>
              <a:gd name="connsiteY1" fmla="*/ 1345843 h 1352283"/>
              <a:gd name="connsiteX2" fmla="*/ 2190141 w 3197693"/>
              <a:gd name="connsiteY2" fmla="*/ 1352283 h 1352283"/>
              <a:gd name="connsiteX3" fmla="*/ 3197693 w 3197693"/>
              <a:gd name="connsiteY3" fmla="*/ 0 h 1352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693" h="1352283">
                <a:moveTo>
                  <a:pt x="0" y="869325"/>
                </a:moveTo>
                <a:lnTo>
                  <a:pt x="333753" y="1345843"/>
                </a:lnTo>
                <a:lnTo>
                  <a:pt x="2190141" y="1352283"/>
                </a:lnTo>
                <a:lnTo>
                  <a:pt x="3197693" y="0"/>
                </a:ln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785834" y="4217216"/>
            <a:ext cx="3608730" cy="954650"/>
          </a:xfrm>
          <a:custGeom>
            <a:avLst/>
            <a:gdLst>
              <a:gd name="connsiteX0" fmla="*/ 0 w 2292439"/>
              <a:gd name="connsiteY0" fmla="*/ 0 h 605307"/>
              <a:gd name="connsiteX1" fmla="*/ 431442 w 2292439"/>
              <a:gd name="connsiteY1" fmla="*/ 592428 h 605307"/>
              <a:gd name="connsiteX2" fmla="*/ 2125014 w 2292439"/>
              <a:gd name="connsiteY2" fmla="*/ 605307 h 605307"/>
              <a:gd name="connsiteX3" fmla="*/ 2292439 w 2292439"/>
              <a:gd name="connsiteY3" fmla="*/ 386366 h 605307"/>
              <a:gd name="connsiteX0" fmla="*/ 0 w 2583367"/>
              <a:gd name="connsiteY0" fmla="*/ 0 h 605307"/>
              <a:gd name="connsiteX1" fmla="*/ 431442 w 2583367"/>
              <a:gd name="connsiteY1" fmla="*/ 592428 h 605307"/>
              <a:gd name="connsiteX2" fmla="*/ 2125014 w 2583367"/>
              <a:gd name="connsiteY2" fmla="*/ 605307 h 605307"/>
              <a:gd name="connsiteX3" fmla="*/ 2583367 w 2583367"/>
              <a:gd name="connsiteY3" fmla="*/ 24000 h 6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3367" h="605307">
                <a:moveTo>
                  <a:pt x="0" y="0"/>
                </a:moveTo>
                <a:lnTo>
                  <a:pt x="431442" y="592428"/>
                </a:lnTo>
                <a:lnTo>
                  <a:pt x="2125014" y="605307"/>
                </a:lnTo>
                <a:cubicBezTo>
                  <a:pt x="2180822" y="532327"/>
                  <a:pt x="2527559" y="96980"/>
                  <a:pt x="2583367" y="24000"/>
                </a:cubicBez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 flipH="1">
            <a:off x="1741331" y="1628801"/>
            <a:ext cx="2897174" cy="681397"/>
          </a:xfrm>
          <a:prstGeom prst="parallelogram">
            <a:avLst>
              <a:gd name="adj" fmla="val 7418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/>
          <p:cNvSpPr/>
          <p:nvPr/>
        </p:nvSpPr>
        <p:spPr>
          <a:xfrm>
            <a:off x="8068214" y="2515631"/>
            <a:ext cx="1846043" cy="1747632"/>
          </a:xfrm>
          <a:custGeom>
            <a:avLst/>
            <a:gdLst>
              <a:gd name="connsiteX0" fmla="*/ 0 w 1577101"/>
              <a:gd name="connsiteY0" fmla="*/ 1738668 h 1738668"/>
              <a:gd name="connsiteX1" fmla="*/ 1189103 w 1577101"/>
              <a:gd name="connsiteY1" fmla="*/ 0 h 1738668"/>
              <a:gd name="connsiteX2" fmla="*/ 1577101 w 1577101"/>
              <a:gd name="connsiteY2" fmla="*/ 0 h 1738668"/>
              <a:gd name="connsiteX3" fmla="*/ 387998 w 1577101"/>
              <a:gd name="connsiteY3" fmla="*/ 1738668 h 1738668"/>
              <a:gd name="connsiteX4" fmla="*/ 0 w 1577101"/>
              <a:gd name="connsiteY4" fmla="*/ 1738668 h 1738668"/>
              <a:gd name="connsiteX0" fmla="*/ 0 w 1810184"/>
              <a:gd name="connsiteY0" fmla="*/ 1738668 h 1738668"/>
              <a:gd name="connsiteX1" fmla="*/ 1189103 w 1810184"/>
              <a:gd name="connsiteY1" fmla="*/ 0 h 1738668"/>
              <a:gd name="connsiteX2" fmla="*/ 1810184 w 1810184"/>
              <a:gd name="connsiteY2" fmla="*/ 17929 h 1738668"/>
              <a:gd name="connsiteX3" fmla="*/ 387998 w 1810184"/>
              <a:gd name="connsiteY3" fmla="*/ 1738668 h 1738668"/>
              <a:gd name="connsiteX4" fmla="*/ 0 w 1810184"/>
              <a:gd name="connsiteY4" fmla="*/ 1738668 h 1738668"/>
              <a:gd name="connsiteX0" fmla="*/ 0 w 1810184"/>
              <a:gd name="connsiteY0" fmla="*/ 1738668 h 1738668"/>
              <a:gd name="connsiteX1" fmla="*/ 1189103 w 1810184"/>
              <a:gd name="connsiteY1" fmla="*/ 0 h 1738668"/>
              <a:gd name="connsiteX2" fmla="*/ 1810184 w 1810184"/>
              <a:gd name="connsiteY2" fmla="*/ 17929 h 1738668"/>
              <a:gd name="connsiteX3" fmla="*/ 639009 w 1810184"/>
              <a:gd name="connsiteY3" fmla="*/ 1729703 h 1738668"/>
              <a:gd name="connsiteX4" fmla="*/ 0 w 1810184"/>
              <a:gd name="connsiteY4" fmla="*/ 1738668 h 1738668"/>
              <a:gd name="connsiteX0" fmla="*/ 0 w 1846042"/>
              <a:gd name="connsiteY0" fmla="*/ 1738668 h 1738668"/>
              <a:gd name="connsiteX1" fmla="*/ 1189103 w 1846042"/>
              <a:gd name="connsiteY1" fmla="*/ 0 h 1738668"/>
              <a:gd name="connsiteX2" fmla="*/ 1846042 w 1846042"/>
              <a:gd name="connsiteY2" fmla="*/ 0 h 1738668"/>
              <a:gd name="connsiteX3" fmla="*/ 639009 w 1846042"/>
              <a:gd name="connsiteY3" fmla="*/ 1729703 h 1738668"/>
              <a:gd name="connsiteX4" fmla="*/ 0 w 1846042"/>
              <a:gd name="connsiteY4" fmla="*/ 1738668 h 1738668"/>
              <a:gd name="connsiteX0" fmla="*/ 0 w 1846042"/>
              <a:gd name="connsiteY0" fmla="*/ 1738668 h 1747632"/>
              <a:gd name="connsiteX1" fmla="*/ 1189103 w 1846042"/>
              <a:gd name="connsiteY1" fmla="*/ 0 h 1747632"/>
              <a:gd name="connsiteX2" fmla="*/ 1846042 w 1846042"/>
              <a:gd name="connsiteY2" fmla="*/ 0 h 1747632"/>
              <a:gd name="connsiteX3" fmla="*/ 647974 w 1846042"/>
              <a:gd name="connsiteY3" fmla="*/ 1747632 h 1747632"/>
              <a:gd name="connsiteX4" fmla="*/ 0 w 1846042"/>
              <a:gd name="connsiteY4" fmla="*/ 1738668 h 1747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6042" h="1747632">
                <a:moveTo>
                  <a:pt x="0" y="1738668"/>
                </a:moveTo>
                <a:lnTo>
                  <a:pt x="1189103" y="0"/>
                </a:lnTo>
                <a:lnTo>
                  <a:pt x="1846042" y="0"/>
                </a:lnTo>
                <a:lnTo>
                  <a:pt x="647974" y="1747632"/>
                </a:lnTo>
                <a:lnTo>
                  <a:pt x="0" y="173866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/>
          <p:cNvSpPr/>
          <p:nvPr/>
        </p:nvSpPr>
        <p:spPr>
          <a:xfrm>
            <a:off x="9526700" y="1642276"/>
            <a:ext cx="1831172" cy="681397"/>
          </a:xfrm>
          <a:prstGeom prst="parallelogram">
            <a:avLst>
              <a:gd name="adj" fmla="val 75398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entagon 38"/>
          <p:cNvSpPr/>
          <p:nvPr/>
        </p:nvSpPr>
        <p:spPr>
          <a:xfrm rot="3183808">
            <a:off x="2881775" y="2904361"/>
            <a:ext cx="2433154" cy="641068"/>
          </a:xfrm>
          <a:custGeom>
            <a:avLst/>
            <a:gdLst>
              <a:gd name="connsiteX0" fmla="*/ 0 w 1322741"/>
              <a:gd name="connsiteY0" fmla="*/ 0 h 427199"/>
              <a:gd name="connsiteX1" fmla="*/ 1109142 w 1322741"/>
              <a:gd name="connsiteY1" fmla="*/ 0 h 427199"/>
              <a:gd name="connsiteX2" fmla="*/ 1322741 w 1322741"/>
              <a:gd name="connsiteY2" fmla="*/ 213600 h 427199"/>
              <a:gd name="connsiteX3" fmla="*/ 1109142 w 1322741"/>
              <a:gd name="connsiteY3" fmla="*/ 427199 h 427199"/>
              <a:gd name="connsiteX4" fmla="*/ 0 w 1322741"/>
              <a:gd name="connsiteY4" fmla="*/ 427199 h 427199"/>
              <a:gd name="connsiteX5" fmla="*/ 0 w 1322741"/>
              <a:gd name="connsiteY5" fmla="*/ 0 h 427199"/>
              <a:gd name="connsiteX0" fmla="*/ 287182 w 1609923"/>
              <a:gd name="connsiteY0" fmla="*/ 0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287182 w 1609923"/>
              <a:gd name="connsiteY5" fmla="*/ 0 h 427199"/>
              <a:gd name="connsiteX0" fmla="*/ 310362 w 1609923"/>
              <a:gd name="connsiteY0" fmla="*/ 1314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310362 w 1609923"/>
              <a:gd name="connsiteY5" fmla="*/ 1314 h 427199"/>
              <a:gd name="connsiteX0" fmla="*/ 250072 w 1549633"/>
              <a:gd name="connsiteY0" fmla="*/ 1314 h 427199"/>
              <a:gd name="connsiteX1" fmla="*/ 1336034 w 1549633"/>
              <a:gd name="connsiteY1" fmla="*/ 0 h 427199"/>
              <a:gd name="connsiteX2" fmla="*/ 1549633 w 1549633"/>
              <a:gd name="connsiteY2" fmla="*/ 213600 h 427199"/>
              <a:gd name="connsiteX3" fmla="*/ 1336034 w 1549633"/>
              <a:gd name="connsiteY3" fmla="*/ 427199 h 427199"/>
              <a:gd name="connsiteX4" fmla="*/ 0 w 1549633"/>
              <a:gd name="connsiteY4" fmla="*/ 375971 h 427199"/>
              <a:gd name="connsiteX5" fmla="*/ 250072 w 1549633"/>
              <a:gd name="connsiteY5" fmla="*/ 1314 h 427199"/>
              <a:gd name="connsiteX0" fmla="*/ 250072 w 1549633"/>
              <a:gd name="connsiteY0" fmla="*/ 1314 h 455076"/>
              <a:gd name="connsiteX1" fmla="*/ 1336034 w 1549633"/>
              <a:gd name="connsiteY1" fmla="*/ 0 h 455076"/>
              <a:gd name="connsiteX2" fmla="*/ 1549633 w 1549633"/>
              <a:gd name="connsiteY2" fmla="*/ 213600 h 455076"/>
              <a:gd name="connsiteX3" fmla="*/ 1303036 w 1549633"/>
              <a:gd name="connsiteY3" fmla="*/ 455076 h 455076"/>
              <a:gd name="connsiteX4" fmla="*/ 0 w 1549633"/>
              <a:gd name="connsiteY4" fmla="*/ 375971 h 455076"/>
              <a:gd name="connsiteX5" fmla="*/ 250072 w 1549633"/>
              <a:gd name="connsiteY5" fmla="*/ 1314 h 455076"/>
              <a:gd name="connsiteX0" fmla="*/ 250072 w 1549633"/>
              <a:gd name="connsiteY0" fmla="*/ 0 h 453762"/>
              <a:gd name="connsiteX1" fmla="*/ 1342832 w 1549633"/>
              <a:gd name="connsiteY1" fmla="*/ 20270 h 453762"/>
              <a:gd name="connsiteX2" fmla="*/ 1549633 w 1549633"/>
              <a:gd name="connsiteY2" fmla="*/ 212286 h 453762"/>
              <a:gd name="connsiteX3" fmla="*/ 1303036 w 1549633"/>
              <a:gd name="connsiteY3" fmla="*/ 453762 h 453762"/>
              <a:gd name="connsiteX4" fmla="*/ 0 w 1549633"/>
              <a:gd name="connsiteY4" fmla="*/ 374657 h 453762"/>
              <a:gd name="connsiteX5" fmla="*/ 250072 w 1549633"/>
              <a:gd name="connsiteY5" fmla="*/ 0 h 453762"/>
              <a:gd name="connsiteX0" fmla="*/ 250072 w 1549633"/>
              <a:gd name="connsiteY0" fmla="*/ 0 h 453762"/>
              <a:gd name="connsiteX1" fmla="*/ 1357589 w 1549633"/>
              <a:gd name="connsiteY1" fmla="*/ 40594 h 453762"/>
              <a:gd name="connsiteX2" fmla="*/ 1549633 w 1549633"/>
              <a:gd name="connsiteY2" fmla="*/ 212286 h 453762"/>
              <a:gd name="connsiteX3" fmla="*/ 1303036 w 1549633"/>
              <a:gd name="connsiteY3" fmla="*/ 453762 h 453762"/>
              <a:gd name="connsiteX4" fmla="*/ 0 w 1549633"/>
              <a:gd name="connsiteY4" fmla="*/ 374657 h 453762"/>
              <a:gd name="connsiteX5" fmla="*/ 250072 w 1549633"/>
              <a:gd name="connsiteY5" fmla="*/ 0 h 453762"/>
              <a:gd name="connsiteX0" fmla="*/ 250072 w 1542769"/>
              <a:gd name="connsiteY0" fmla="*/ 0 h 453762"/>
              <a:gd name="connsiteX1" fmla="*/ 1357589 w 1542769"/>
              <a:gd name="connsiteY1" fmla="*/ 40594 h 453762"/>
              <a:gd name="connsiteX2" fmla="*/ 1542769 w 1542769"/>
              <a:gd name="connsiteY2" fmla="*/ 254156 h 453762"/>
              <a:gd name="connsiteX3" fmla="*/ 1303036 w 1542769"/>
              <a:gd name="connsiteY3" fmla="*/ 453762 h 453762"/>
              <a:gd name="connsiteX4" fmla="*/ 0 w 1542769"/>
              <a:gd name="connsiteY4" fmla="*/ 374657 h 453762"/>
              <a:gd name="connsiteX5" fmla="*/ 250072 w 1542769"/>
              <a:gd name="connsiteY5" fmla="*/ 0 h 45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769" h="453762">
                <a:moveTo>
                  <a:pt x="250072" y="0"/>
                </a:moveTo>
                <a:lnTo>
                  <a:pt x="1357589" y="40594"/>
                </a:lnTo>
                <a:lnTo>
                  <a:pt x="1542769" y="254156"/>
                </a:lnTo>
                <a:lnTo>
                  <a:pt x="1303036" y="453762"/>
                </a:lnTo>
                <a:lnTo>
                  <a:pt x="0" y="374657"/>
                </a:lnTo>
                <a:lnTo>
                  <a:pt x="25007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entagon 38"/>
          <p:cNvSpPr/>
          <p:nvPr/>
        </p:nvSpPr>
        <p:spPr>
          <a:xfrm rot="3253329">
            <a:off x="3688121" y="2890203"/>
            <a:ext cx="2432446" cy="632809"/>
          </a:xfrm>
          <a:custGeom>
            <a:avLst/>
            <a:gdLst>
              <a:gd name="connsiteX0" fmla="*/ 0 w 1322741"/>
              <a:gd name="connsiteY0" fmla="*/ 0 h 427199"/>
              <a:gd name="connsiteX1" fmla="*/ 1109142 w 1322741"/>
              <a:gd name="connsiteY1" fmla="*/ 0 h 427199"/>
              <a:gd name="connsiteX2" fmla="*/ 1322741 w 1322741"/>
              <a:gd name="connsiteY2" fmla="*/ 213600 h 427199"/>
              <a:gd name="connsiteX3" fmla="*/ 1109142 w 1322741"/>
              <a:gd name="connsiteY3" fmla="*/ 427199 h 427199"/>
              <a:gd name="connsiteX4" fmla="*/ 0 w 1322741"/>
              <a:gd name="connsiteY4" fmla="*/ 427199 h 427199"/>
              <a:gd name="connsiteX5" fmla="*/ 0 w 1322741"/>
              <a:gd name="connsiteY5" fmla="*/ 0 h 427199"/>
              <a:gd name="connsiteX0" fmla="*/ 287182 w 1609923"/>
              <a:gd name="connsiteY0" fmla="*/ 0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287182 w 1609923"/>
              <a:gd name="connsiteY5" fmla="*/ 0 h 427199"/>
              <a:gd name="connsiteX0" fmla="*/ 310362 w 1609923"/>
              <a:gd name="connsiteY0" fmla="*/ 1314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310362 w 1609923"/>
              <a:gd name="connsiteY5" fmla="*/ 1314 h 427199"/>
              <a:gd name="connsiteX0" fmla="*/ 266023 w 1565584"/>
              <a:gd name="connsiteY0" fmla="*/ 1314 h 427199"/>
              <a:gd name="connsiteX1" fmla="*/ 1351985 w 1565584"/>
              <a:gd name="connsiteY1" fmla="*/ 0 h 427199"/>
              <a:gd name="connsiteX2" fmla="*/ 1565584 w 1565584"/>
              <a:gd name="connsiteY2" fmla="*/ 213600 h 427199"/>
              <a:gd name="connsiteX3" fmla="*/ 1351985 w 1565584"/>
              <a:gd name="connsiteY3" fmla="*/ 427199 h 427199"/>
              <a:gd name="connsiteX4" fmla="*/ 0 w 1565584"/>
              <a:gd name="connsiteY4" fmla="*/ 410217 h 427199"/>
              <a:gd name="connsiteX5" fmla="*/ 266023 w 1565584"/>
              <a:gd name="connsiteY5" fmla="*/ 1314 h 427199"/>
              <a:gd name="connsiteX0" fmla="*/ 266023 w 1565584"/>
              <a:gd name="connsiteY0" fmla="*/ 1314 h 449229"/>
              <a:gd name="connsiteX1" fmla="*/ 1351985 w 1565584"/>
              <a:gd name="connsiteY1" fmla="*/ 0 h 449229"/>
              <a:gd name="connsiteX2" fmla="*/ 1565584 w 1565584"/>
              <a:gd name="connsiteY2" fmla="*/ 213600 h 449229"/>
              <a:gd name="connsiteX3" fmla="*/ 1330757 w 1565584"/>
              <a:gd name="connsiteY3" fmla="*/ 449229 h 449229"/>
              <a:gd name="connsiteX4" fmla="*/ 0 w 1565584"/>
              <a:gd name="connsiteY4" fmla="*/ 410217 h 449229"/>
              <a:gd name="connsiteX5" fmla="*/ 266023 w 1565584"/>
              <a:gd name="connsiteY5" fmla="*/ 1314 h 449229"/>
              <a:gd name="connsiteX0" fmla="*/ 266023 w 1565584"/>
              <a:gd name="connsiteY0" fmla="*/ 0 h 447915"/>
              <a:gd name="connsiteX1" fmla="*/ 1369684 w 1565584"/>
              <a:gd name="connsiteY1" fmla="*/ 36389 h 447915"/>
              <a:gd name="connsiteX2" fmla="*/ 1565584 w 1565584"/>
              <a:gd name="connsiteY2" fmla="*/ 212286 h 447915"/>
              <a:gd name="connsiteX3" fmla="*/ 1330757 w 1565584"/>
              <a:gd name="connsiteY3" fmla="*/ 447915 h 447915"/>
              <a:gd name="connsiteX4" fmla="*/ 0 w 1565584"/>
              <a:gd name="connsiteY4" fmla="*/ 408903 h 447915"/>
              <a:gd name="connsiteX5" fmla="*/ 266023 w 1565584"/>
              <a:gd name="connsiteY5" fmla="*/ 0 h 447915"/>
              <a:gd name="connsiteX0" fmla="*/ 266023 w 1542321"/>
              <a:gd name="connsiteY0" fmla="*/ 0 h 447915"/>
              <a:gd name="connsiteX1" fmla="*/ 1369684 w 1542321"/>
              <a:gd name="connsiteY1" fmla="*/ 36389 h 447915"/>
              <a:gd name="connsiteX2" fmla="*/ 1542321 w 1542321"/>
              <a:gd name="connsiteY2" fmla="*/ 248321 h 447915"/>
              <a:gd name="connsiteX3" fmla="*/ 1330757 w 1542321"/>
              <a:gd name="connsiteY3" fmla="*/ 447915 h 447915"/>
              <a:gd name="connsiteX4" fmla="*/ 0 w 1542321"/>
              <a:gd name="connsiteY4" fmla="*/ 408903 h 447915"/>
              <a:gd name="connsiteX5" fmla="*/ 266023 w 1542321"/>
              <a:gd name="connsiteY5" fmla="*/ 0 h 44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321" h="447915">
                <a:moveTo>
                  <a:pt x="266023" y="0"/>
                </a:moveTo>
                <a:lnTo>
                  <a:pt x="1369684" y="36389"/>
                </a:lnTo>
                <a:lnTo>
                  <a:pt x="1542321" y="248321"/>
                </a:lnTo>
                <a:lnTo>
                  <a:pt x="1330757" y="447915"/>
                </a:lnTo>
                <a:lnTo>
                  <a:pt x="0" y="408903"/>
                </a:lnTo>
                <a:lnTo>
                  <a:pt x="266023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3211934">
            <a:off x="3522007" y="265613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ECU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 rot="3211934">
            <a:off x="4150094" y="2994073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SYS/MECH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041023" y="1628800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 smtClean="0"/>
              <a:t>High</a:t>
            </a:r>
            <a:r>
              <a:rPr lang="sv-SE" sz="2000" dirty="0" smtClean="0"/>
              <a:t> </a:t>
            </a:r>
            <a:r>
              <a:rPr lang="sv-SE" sz="2000" dirty="0" err="1" smtClean="0"/>
              <a:t>level</a:t>
            </a:r>
            <a:r>
              <a:rPr lang="sv-SE" sz="2000" dirty="0" smtClean="0"/>
              <a:t> </a:t>
            </a:r>
          </a:p>
          <a:p>
            <a:r>
              <a:rPr lang="sv-SE" sz="2000" dirty="0" err="1" smtClean="0"/>
              <a:t>reqs</a:t>
            </a:r>
            <a:r>
              <a:rPr lang="sv-SE" sz="2000" dirty="0" smtClean="0"/>
              <a:t>.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9681319" y="1948771"/>
            <a:ext cx="1210588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CAR test</a:t>
            </a:r>
            <a:endParaRPr lang="en-US" sz="2000" dirty="0"/>
          </a:p>
        </p:txBody>
      </p:sp>
      <p:sp>
        <p:nvSpPr>
          <p:cNvPr id="31" name="Parallelogram 30"/>
          <p:cNvSpPr/>
          <p:nvPr/>
        </p:nvSpPr>
        <p:spPr>
          <a:xfrm>
            <a:off x="8848250" y="1653411"/>
            <a:ext cx="1107205" cy="681397"/>
          </a:xfrm>
          <a:prstGeom prst="parallelogram">
            <a:avLst>
              <a:gd name="adj" fmla="val 73908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961239" y="1948771"/>
            <a:ext cx="639919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RIG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8817077" y="3028892"/>
            <a:ext cx="583815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HIL</a:t>
            </a:r>
            <a:endParaRPr lang="en-US" sz="2000" dirty="0"/>
          </a:p>
        </p:txBody>
      </p:sp>
      <p:sp>
        <p:nvSpPr>
          <p:cNvPr id="36" name="Chevron 37"/>
          <p:cNvSpPr/>
          <p:nvPr/>
        </p:nvSpPr>
        <p:spPr>
          <a:xfrm rot="18431855">
            <a:off x="9724632" y="2432672"/>
            <a:ext cx="950841" cy="588872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2892"/>
              <a:gd name="connsiteY0" fmla="*/ 0 h 426122"/>
              <a:gd name="connsiteX1" fmla="*/ 318365 w 602892"/>
              <a:gd name="connsiteY1" fmla="*/ 9305 h 426122"/>
              <a:gd name="connsiteX2" fmla="*/ 602892 w 602892"/>
              <a:gd name="connsiteY2" fmla="*/ 421974 h 426122"/>
              <a:gd name="connsiteX3" fmla="*/ 0 w 602892"/>
              <a:gd name="connsiteY3" fmla="*/ 426122 h 426122"/>
              <a:gd name="connsiteX4" fmla="*/ 204040 w 602892"/>
              <a:gd name="connsiteY4" fmla="*/ 213061 h 426122"/>
              <a:gd name="connsiteX5" fmla="*/ 0 w 602892"/>
              <a:gd name="connsiteY5" fmla="*/ 0 h 426122"/>
              <a:gd name="connsiteX0" fmla="*/ 12655 w 602892"/>
              <a:gd name="connsiteY0" fmla="*/ 19803 h 416817"/>
              <a:gd name="connsiteX1" fmla="*/ 318365 w 602892"/>
              <a:gd name="connsiteY1" fmla="*/ 0 h 416817"/>
              <a:gd name="connsiteX2" fmla="*/ 602892 w 602892"/>
              <a:gd name="connsiteY2" fmla="*/ 412669 h 416817"/>
              <a:gd name="connsiteX3" fmla="*/ 0 w 602892"/>
              <a:gd name="connsiteY3" fmla="*/ 416817 h 416817"/>
              <a:gd name="connsiteX4" fmla="*/ 204040 w 602892"/>
              <a:gd name="connsiteY4" fmla="*/ 203756 h 416817"/>
              <a:gd name="connsiteX5" fmla="*/ 12655 w 602892"/>
              <a:gd name="connsiteY5" fmla="*/ 19803 h 41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2892" h="416817">
                <a:moveTo>
                  <a:pt x="12655" y="19803"/>
                </a:moveTo>
                <a:lnTo>
                  <a:pt x="318365" y="0"/>
                </a:lnTo>
                <a:lnTo>
                  <a:pt x="602892" y="412669"/>
                </a:lnTo>
                <a:lnTo>
                  <a:pt x="0" y="416817"/>
                </a:lnTo>
                <a:lnTo>
                  <a:pt x="204040" y="203756"/>
                </a:lnTo>
                <a:lnTo>
                  <a:pt x="12655" y="1980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Isosceles Triangle 61"/>
          <p:cNvSpPr/>
          <p:nvPr/>
        </p:nvSpPr>
        <p:spPr>
          <a:xfrm>
            <a:off x="9419901" y="2323673"/>
            <a:ext cx="1328989" cy="146781"/>
          </a:xfrm>
          <a:custGeom>
            <a:avLst/>
            <a:gdLst>
              <a:gd name="connsiteX0" fmla="*/ 0 w 940688"/>
              <a:gd name="connsiteY0" fmla="*/ 93068 h 93068"/>
              <a:gd name="connsiteX1" fmla="*/ 470344 w 940688"/>
              <a:gd name="connsiteY1" fmla="*/ 0 h 93068"/>
              <a:gd name="connsiteX2" fmla="*/ 940688 w 940688"/>
              <a:gd name="connsiteY2" fmla="*/ 93068 h 93068"/>
              <a:gd name="connsiteX3" fmla="*/ 0 w 940688"/>
              <a:gd name="connsiteY3" fmla="*/ 93068 h 93068"/>
              <a:gd name="connsiteX0" fmla="*/ 0 w 940688"/>
              <a:gd name="connsiteY0" fmla="*/ 93068 h 93068"/>
              <a:gd name="connsiteX1" fmla="*/ 747240 w 940688"/>
              <a:gd name="connsiteY1" fmla="*/ 0 h 93068"/>
              <a:gd name="connsiteX2" fmla="*/ 940688 w 940688"/>
              <a:gd name="connsiteY2" fmla="*/ 93068 h 93068"/>
              <a:gd name="connsiteX3" fmla="*/ 0 w 940688"/>
              <a:gd name="connsiteY3" fmla="*/ 93068 h 9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688" h="93068">
                <a:moveTo>
                  <a:pt x="0" y="93068"/>
                </a:moveTo>
                <a:lnTo>
                  <a:pt x="747240" y="0"/>
                </a:lnTo>
                <a:lnTo>
                  <a:pt x="940688" y="93068"/>
                </a:lnTo>
                <a:lnTo>
                  <a:pt x="0" y="930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0747481" y="2334503"/>
            <a:ext cx="1141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/>
              <a:t>Vehicle</a:t>
            </a:r>
            <a:r>
              <a:rPr lang="sv-SE" sz="1600" dirty="0" smtClean="0"/>
              <a:t> </a:t>
            </a:r>
          </a:p>
          <a:p>
            <a:r>
              <a:rPr lang="sv-SE" sz="1600" dirty="0" smtClean="0"/>
              <a:t>integration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184229" y="2812867"/>
            <a:ext cx="1356462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000" b="1" dirty="0" smtClean="0"/>
              <a:t>System design </a:t>
            </a:r>
            <a:r>
              <a:rPr lang="sv-SE" sz="1000" b="1" dirty="0" err="1" smtClean="0"/>
              <a:t>tool</a:t>
            </a:r>
            <a:endParaRPr lang="sv-SE" sz="1000" b="1" dirty="0" smtClean="0"/>
          </a:p>
          <a:p>
            <a:pPr algn="ctr"/>
            <a:r>
              <a:rPr lang="sv-SE" sz="1000" b="1" dirty="0" smtClean="0"/>
              <a:t>(</a:t>
            </a:r>
            <a:r>
              <a:rPr lang="sv-SE" sz="1000" b="1" dirty="0" err="1" smtClean="0"/>
              <a:t>database</a:t>
            </a:r>
            <a:r>
              <a:rPr lang="sv-SE" sz="1000" b="1" dirty="0" smtClean="0"/>
              <a:t>)</a:t>
            </a:r>
            <a:endParaRPr lang="en-US" sz="1000" b="1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7881119" y="5085184"/>
            <a:ext cx="3257002" cy="1016825"/>
            <a:chOff x="7881119" y="5085184"/>
            <a:chExt cx="3257002" cy="1016825"/>
          </a:xfrm>
        </p:grpSpPr>
        <p:sp>
          <p:nvSpPr>
            <p:cNvPr id="17" name="TextBox 16"/>
            <p:cNvSpPr txBox="1"/>
            <p:nvPr/>
          </p:nvSpPr>
          <p:spPr>
            <a:xfrm>
              <a:off x="8718996" y="5517233"/>
              <a:ext cx="241912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600" dirty="0" err="1" smtClean="0"/>
                <a:t>Developed</a:t>
              </a:r>
              <a:r>
                <a:rPr lang="sv-SE" sz="1600" dirty="0" smtClean="0"/>
                <a:t> by Tier1 from</a:t>
              </a:r>
            </a:p>
            <a:p>
              <a:r>
                <a:rPr lang="sv-SE" sz="1600" dirty="0" err="1" smtClean="0"/>
                <a:t>requirements</a:t>
              </a:r>
              <a:endParaRPr lang="en-US" sz="1600" dirty="0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H="1" flipV="1">
              <a:off x="7881119" y="5373216"/>
              <a:ext cx="877936" cy="216024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flipH="1" flipV="1">
              <a:off x="8663386" y="5085184"/>
              <a:ext cx="167398" cy="454798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/>
          <p:cNvSpPr txBox="1"/>
          <p:nvPr/>
        </p:nvSpPr>
        <p:spPr>
          <a:xfrm>
            <a:off x="162673" y="1754882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System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76263" y="378904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ECU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3238" y="5621178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SW Component</a:t>
            </a:r>
          </a:p>
        </p:txBody>
      </p:sp>
      <p:cxnSp>
        <p:nvCxnSpPr>
          <p:cNvPr id="91" name="Straight Arrow Connector 90"/>
          <p:cNvCxnSpPr>
            <a:stCxn id="87" idx="1"/>
            <a:endCxn id="89" idx="1"/>
          </p:cNvCxnSpPr>
          <p:nvPr/>
        </p:nvCxnSpPr>
        <p:spPr>
          <a:xfrm>
            <a:off x="162673" y="1954937"/>
            <a:ext cx="565" cy="386629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264495" y="1653411"/>
            <a:ext cx="7031994" cy="4663918"/>
            <a:chOff x="2274911" y="1645403"/>
            <a:chExt cx="7031994" cy="4663918"/>
          </a:xfrm>
        </p:grpSpPr>
        <p:sp>
          <p:nvSpPr>
            <p:cNvPr id="18" name="Parallelogram 17"/>
            <p:cNvSpPr/>
            <p:nvPr/>
          </p:nvSpPr>
          <p:spPr>
            <a:xfrm flipH="1">
              <a:off x="2603872" y="5005831"/>
              <a:ext cx="1999256" cy="384130"/>
            </a:xfrm>
            <a:prstGeom prst="parallelogram">
              <a:avLst>
                <a:gd name="adj" fmla="val 74184"/>
              </a:avLst>
            </a:prstGeom>
            <a:solidFill>
              <a:schemeClr val="tx2">
                <a:lumMod val="25000"/>
                <a:lumOff val="75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 19"/>
            <p:cNvSpPr/>
            <p:nvPr/>
          </p:nvSpPr>
          <p:spPr>
            <a:xfrm>
              <a:off x="2274911" y="1645403"/>
              <a:ext cx="7031994" cy="4663918"/>
            </a:xfrm>
            <a:custGeom>
              <a:avLst/>
              <a:gdLst>
                <a:gd name="connsiteX0" fmla="*/ 0 w 5743978"/>
                <a:gd name="connsiteY0" fmla="*/ 450760 h 2968580"/>
                <a:gd name="connsiteX1" fmla="*/ 598868 w 5743978"/>
                <a:gd name="connsiteY1" fmla="*/ 457200 h 2968580"/>
                <a:gd name="connsiteX2" fmla="*/ 1551905 w 5743978"/>
                <a:gd name="connsiteY2" fmla="*/ 1745087 h 2968580"/>
                <a:gd name="connsiteX3" fmla="*/ 3419341 w 5743978"/>
                <a:gd name="connsiteY3" fmla="*/ 1745087 h 2968580"/>
                <a:gd name="connsiteX4" fmla="*/ 4713668 w 5743978"/>
                <a:gd name="connsiteY4" fmla="*/ 6439 h 2968580"/>
                <a:gd name="connsiteX5" fmla="*/ 4939048 w 5743978"/>
                <a:gd name="connsiteY5" fmla="*/ 0 h 2968580"/>
                <a:gd name="connsiteX6" fmla="*/ 4604198 w 5743978"/>
                <a:gd name="connsiteY6" fmla="*/ 463639 h 2968580"/>
                <a:gd name="connsiteX7" fmla="*/ 5273899 w 5743978"/>
                <a:gd name="connsiteY7" fmla="*/ 450760 h 2968580"/>
                <a:gd name="connsiteX8" fmla="*/ 4906851 w 5743978"/>
                <a:gd name="connsiteY8" fmla="*/ 927278 h 2968580"/>
                <a:gd name="connsiteX9" fmla="*/ 5743978 w 5743978"/>
                <a:gd name="connsiteY9" fmla="*/ 927278 h 2968580"/>
                <a:gd name="connsiteX10" fmla="*/ 4211392 w 5743978"/>
                <a:gd name="connsiteY10" fmla="*/ 2968580 h 2968580"/>
                <a:gd name="connsiteX11" fmla="*/ 1906074 w 5743978"/>
                <a:gd name="connsiteY11" fmla="*/ 2968580 h 2968580"/>
                <a:gd name="connsiteX12" fmla="*/ 0 w 5743978"/>
                <a:gd name="connsiteY12" fmla="*/ 450760 h 2968580"/>
                <a:gd name="connsiteX0" fmla="*/ 0 w 5743978"/>
                <a:gd name="connsiteY0" fmla="*/ 450760 h 2968580"/>
                <a:gd name="connsiteX1" fmla="*/ 598868 w 5743978"/>
                <a:gd name="connsiteY1" fmla="*/ 457200 h 2968580"/>
                <a:gd name="connsiteX2" fmla="*/ 1860998 w 5743978"/>
                <a:gd name="connsiteY2" fmla="*/ 2157210 h 2968580"/>
                <a:gd name="connsiteX3" fmla="*/ 3419341 w 5743978"/>
                <a:gd name="connsiteY3" fmla="*/ 1745087 h 2968580"/>
                <a:gd name="connsiteX4" fmla="*/ 4713668 w 5743978"/>
                <a:gd name="connsiteY4" fmla="*/ 6439 h 2968580"/>
                <a:gd name="connsiteX5" fmla="*/ 4939048 w 5743978"/>
                <a:gd name="connsiteY5" fmla="*/ 0 h 2968580"/>
                <a:gd name="connsiteX6" fmla="*/ 4604198 w 5743978"/>
                <a:gd name="connsiteY6" fmla="*/ 463639 h 2968580"/>
                <a:gd name="connsiteX7" fmla="*/ 5273899 w 5743978"/>
                <a:gd name="connsiteY7" fmla="*/ 450760 h 2968580"/>
                <a:gd name="connsiteX8" fmla="*/ 4906851 w 5743978"/>
                <a:gd name="connsiteY8" fmla="*/ 927278 h 2968580"/>
                <a:gd name="connsiteX9" fmla="*/ 5743978 w 5743978"/>
                <a:gd name="connsiteY9" fmla="*/ 927278 h 2968580"/>
                <a:gd name="connsiteX10" fmla="*/ 4211392 w 5743978"/>
                <a:gd name="connsiteY10" fmla="*/ 2968580 h 2968580"/>
                <a:gd name="connsiteX11" fmla="*/ 1906074 w 5743978"/>
                <a:gd name="connsiteY11" fmla="*/ 2968580 h 2968580"/>
                <a:gd name="connsiteX12" fmla="*/ 0 w 5743978"/>
                <a:gd name="connsiteY12" fmla="*/ 450760 h 2968580"/>
                <a:gd name="connsiteX0" fmla="*/ 0 w 5743978"/>
                <a:gd name="connsiteY0" fmla="*/ 450760 h 2968580"/>
                <a:gd name="connsiteX1" fmla="*/ 598868 w 5743978"/>
                <a:gd name="connsiteY1" fmla="*/ 457200 h 2968580"/>
                <a:gd name="connsiteX2" fmla="*/ 1860998 w 5743978"/>
                <a:gd name="connsiteY2" fmla="*/ 2157210 h 2968580"/>
                <a:gd name="connsiteX3" fmla="*/ 3103808 w 5743978"/>
                <a:gd name="connsiteY3" fmla="*/ 2170090 h 2968580"/>
                <a:gd name="connsiteX4" fmla="*/ 4713668 w 5743978"/>
                <a:gd name="connsiteY4" fmla="*/ 6439 h 2968580"/>
                <a:gd name="connsiteX5" fmla="*/ 4939048 w 5743978"/>
                <a:gd name="connsiteY5" fmla="*/ 0 h 2968580"/>
                <a:gd name="connsiteX6" fmla="*/ 4604198 w 5743978"/>
                <a:gd name="connsiteY6" fmla="*/ 463639 h 2968580"/>
                <a:gd name="connsiteX7" fmla="*/ 5273899 w 5743978"/>
                <a:gd name="connsiteY7" fmla="*/ 450760 h 2968580"/>
                <a:gd name="connsiteX8" fmla="*/ 4906851 w 5743978"/>
                <a:gd name="connsiteY8" fmla="*/ 927278 h 2968580"/>
                <a:gd name="connsiteX9" fmla="*/ 5743978 w 5743978"/>
                <a:gd name="connsiteY9" fmla="*/ 927278 h 2968580"/>
                <a:gd name="connsiteX10" fmla="*/ 4211392 w 5743978"/>
                <a:gd name="connsiteY10" fmla="*/ 2968580 h 2968580"/>
                <a:gd name="connsiteX11" fmla="*/ 1906074 w 5743978"/>
                <a:gd name="connsiteY11" fmla="*/ 2968580 h 2968580"/>
                <a:gd name="connsiteX12" fmla="*/ 0 w 5743978"/>
                <a:gd name="connsiteY12" fmla="*/ 450760 h 2968580"/>
                <a:gd name="connsiteX0" fmla="*/ 0 w 5743978"/>
                <a:gd name="connsiteY0" fmla="*/ 450760 h 2968580"/>
                <a:gd name="connsiteX1" fmla="*/ 598868 w 5743978"/>
                <a:gd name="connsiteY1" fmla="*/ 457200 h 2968580"/>
                <a:gd name="connsiteX2" fmla="*/ 1944710 w 5743978"/>
                <a:gd name="connsiteY2" fmla="*/ 2382591 h 2968580"/>
                <a:gd name="connsiteX3" fmla="*/ 3103808 w 5743978"/>
                <a:gd name="connsiteY3" fmla="*/ 2170090 h 2968580"/>
                <a:gd name="connsiteX4" fmla="*/ 4713668 w 5743978"/>
                <a:gd name="connsiteY4" fmla="*/ 6439 h 2968580"/>
                <a:gd name="connsiteX5" fmla="*/ 4939048 w 5743978"/>
                <a:gd name="connsiteY5" fmla="*/ 0 h 2968580"/>
                <a:gd name="connsiteX6" fmla="*/ 4604198 w 5743978"/>
                <a:gd name="connsiteY6" fmla="*/ 463639 h 2968580"/>
                <a:gd name="connsiteX7" fmla="*/ 5273899 w 5743978"/>
                <a:gd name="connsiteY7" fmla="*/ 450760 h 2968580"/>
                <a:gd name="connsiteX8" fmla="*/ 4906851 w 5743978"/>
                <a:gd name="connsiteY8" fmla="*/ 927278 h 2968580"/>
                <a:gd name="connsiteX9" fmla="*/ 5743978 w 5743978"/>
                <a:gd name="connsiteY9" fmla="*/ 927278 h 2968580"/>
                <a:gd name="connsiteX10" fmla="*/ 4211392 w 5743978"/>
                <a:gd name="connsiteY10" fmla="*/ 2968580 h 2968580"/>
                <a:gd name="connsiteX11" fmla="*/ 1906074 w 5743978"/>
                <a:gd name="connsiteY11" fmla="*/ 2968580 h 2968580"/>
                <a:gd name="connsiteX12" fmla="*/ 0 w 5743978"/>
                <a:gd name="connsiteY12" fmla="*/ 450760 h 2968580"/>
                <a:gd name="connsiteX0" fmla="*/ 0 w 5743978"/>
                <a:gd name="connsiteY0" fmla="*/ 450760 h 2968580"/>
                <a:gd name="connsiteX1" fmla="*/ 598868 w 5743978"/>
                <a:gd name="connsiteY1" fmla="*/ 457200 h 2968580"/>
                <a:gd name="connsiteX2" fmla="*/ 1944710 w 5743978"/>
                <a:gd name="connsiteY2" fmla="*/ 2382591 h 2968580"/>
                <a:gd name="connsiteX3" fmla="*/ 3000777 w 5743978"/>
                <a:gd name="connsiteY3" fmla="*/ 2350395 h 2968580"/>
                <a:gd name="connsiteX4" fmla="*/ 4713668 w 5743978"/>
                <a:gd name="connsiteY4" fmla="*/ 6439 h 2968580"/>
                <a:gd name="connsiteX5" fmla="*/ 4939048 w 5743978"/>
                <a:gd name="connsiteY5" fmla="*/ 0 h 2968580"/>
                <a:gd name="connsiteX6" fmla="*/ 4604198 w 5743978"/>
                <a:gd name="connsiteY6" fmla="*/ 463639 h 2968580"/>
                <a:gd name="connsiteX7" fmla="*/ 5273899 w 5743978"/>
                <a:gd name="connsiteY7" fmla="*/ 450760 h 2968580"/>
                <a:gd name="connsiteX8" fmla="*/ 4906851 w 5743978"/>
                <a:gd name="connsiteY8" fmla="*/ 927278 h 2968580"/>
                <a:gd name="connsiteX9" fmla="*/ 5743978 w 5743978"/>
                <a:gd name="connsiteY9" fmla="*/ 927278 h 2968580"/>
                <a:gd name="connsiteX10" fmla="*/ 4211392 w 5743978"/>
                <a:gd name="connsiteY10" fmla="*/ 2968580 h 2968580"/>
                <a:gd name="connsiteX11" fmla="*/ 1906074 w 5743978"/>
                <a:gd name="connsiteY11" fmla="*/ 2968580 h 2968580"/>
                <a:gd name="connsiteX12" fmla="*/ 0 w 5743978"/>
                <a:gd name="connsiteY12" fmla="*/ 450760 h 2968580"/>
                <a:gd name="connsiteX0" fmla="*/ 0 w 5743978"/>
                <a:gd name="connsiteY0" fmla="*/ 450760 h 2968580"/>
                <a:gd name="connsiteX1" fmla="*/ 598868 w 5743978"/>
                <a:gd name="connsiteY1" fmla="*/ 457200 h 2968580"/>
                <a:gd name="connsiteX2" fmla="*/ 1944710 w 5743978"/>
                <a:gd name="connsiteY2" fmla="*/ 2382591 h 2968580"/>
                <a:gd name="connsiteX3" fmla="*/ 2955701 w 5743978"/>
                <a:gd name="connsiteY3" fmla="*/ 2350395 h 2968580"/>
                <a:gd name="connsiteX4" fmla="*/ 4713668 w 5743978"/>
                <a:gd name="connsiteY4" fmla="*/ 6439 h 2968580"/>
                <a:gd name="connsiteX5" fmla="*/ 4939048 w 5743978"/>
                <a:gd name="connsiteY5" fmla="*/ 0 h 2968580"/>
                <a:gd name="connsiteX6" fmla="*/ 4604198 w 5743978"/>
                <a:gd name="connsiteY6" fmla="*/ 463639 h 2968580"/>
                <a:gd name="connsiteX7" fmla="*/ 5273899 w 5743978"/>
                <a:gd name="connsiteY7" fmla="*/ 450760 h 2968580"/>
                <a:gd name="connsiteX8" fmla="*/ 4906851 w 5743978"/>
                <a:gd name="connsiteY8" fmla="*/ 927278 h 2968580"/>
                <a:gd name="connsiteX9" fmla="*/ 5743978 w 5743978"/>
                <a:gd name="connsiteY9" fmla="*/ 927278 h 2968580"/>
                <a:gd name="connsiteX10" fmla="*/ 4211392 w 5743978"/>
                <a:gd name="connsiteY10" fmla="*/ 2968580 h 2968580"/>
                <a:gd name="connsiteX11" fmla="*/ 1906074 w 5743978"/>
                <a:gd name="connsiteY11" fmla="*/ 2968580 h 2968580"/>
                <a:gd name="connsiteX12" fmla="*/ 0 w 5743978"/>
                <a:gd name="connsiteY12" fmla="*/ 450760 h 2968580"/>
                <a:gd name="connsiteX0" fmla="*/ 0 w 5743978"/>
                <a:gd name="connsiteY0" fmla="*/ 450760 h 2968580"/>
                <a:gd name="connsiteX1" fmla="*/ 598868 w 5743978"/>
                <a:gd name="connsiteY1" fmla="*/ 457200 h 2968580"/>
                <a:gd name="connsiteX2" fmla="*/ 1996226 w 5743978"/>
                <a:gd name="connsiteY2" fmla="*/ 2343955 h 2968580"/>
                <a:gd name="connsiteX3" fmla="*/ 2955701 w 5743978"/>
                <a:gd name="connsiteY3" fmla="*/ 2350395 h 2968580"/>
                <a:gd name="connsiteX4" fmla="*/ 4713668 w 5743978"/>
                <a:gd name="connsiteY4" fmla="*/ 6439 h 2968580"/>
                <a:gd name="connsiteX5" fmla="*/ 4939048 w 5743978"/>
                <a:gd name="connsiteY5" fmla="*/ 0 h 2968580"/>
                <a:gd name="connsiteX6" fmla="*/ 4604198 w 5743978"/>
                <a:gd name="connsiteY6" fmla="*/ 463639 h 2968580"/>
                <a:gd name="connsiteX7" fmla="*/ 5273899 w 5743978"/>
                <a:gd name="connsiteY7" fmla="*/ 450760 h 2968580"/>
                <a:gd name="connsiteX8" fmla="*/ 4906851 w 5743978"/>
                <a:gd name="connsiteY8" fmla="*/ 927278 h 2968580"/>
                <a:gd name="connsiteX9" fmla="*/ 5743978 w 5743978"/>
                <a:gd name="connsiteY9" fmla="*/ 927278 h 2968580"/>
                <a:gd name="connsiteX10" fmla="*/ 4211392 w 5743978"/>
                <a:gd name="connsiteY10" fmla="*/ 2968580 h 2968580"/>
                <a:gd name="connsiteX11" fmla="*/ 1906074 w 5743978"/>
                <a:gd name="connsiteY11" fmla="*/ 2968580 h 2968580"/>
                <a:gd name="connsiteX12" fmla="*/ 0 w 5743978"/>
                <a:gd name="connsiteY12" fmla="*/ 450760 h 2968580"/>
                <a:gd name="connsiteX0" fmla="*/ 0 w 5743978"/>
                <a:gd name="connsiteY0" fmla="*/ 450760 h 2968580"/>
                <a:gd name="connsiteX1" fmla="*/ 598868 w 5743978"/>
                <a:gd name="connsiteY1" fmla="*/ 457200 h 2968580"/>
                <a:gd name="connsiteX2" fmla="*/ 2009105 w 5743978"/>
                <a:gd name="connsiteY2" fmla="*/ 2356834 h 2968580"/>
                <a:gd name="connsiteX3" fmla="*/ 2955701 w 5743978"/>
                <a:gd name="connsiteY3" fmla="*/ 2350395 h 2968580"/>
                <a:gd name="connsiteX4" fmla="*/ 4713668 w 5743978"/>
                <a:gd name="connsiteY4" fmla="*/ 6439 h 2968580"/>
                <a:gd name="connsiteX5" fmla="*/ 4939048 w 5743978"/>
                <a:gd name="connsiteY5" fmla="*/ 0 h 2968580"/>
                <a:gd name="connsiteX6" fmla="*/ 4604198 w 5743978"/>
                <a:gd name="connsiteY6" fmla="*/ 463639 h 2968580"/>
                <a:gd name="connsiteX7" fmla="*/ 5273899 w 5743978"/>
                <a:gd name="connsiteY7" fmla="*/ 450760 h 2968580"/>
                <a:gd name="connsiteX8" fmla="*/ 4906851 w 5743978"/>
                <a:gd name="connsiteY8" fmla="*/ 927278 h 2968580"/>
                <a:gd name="connsiteX9" fmla="*/ 5743978 w 5743978"/>
                <a:gd name="connsiteY9" fmla="*/ 927278 h 2968580"/>
                <a:gd name="connsiteX10" fmla="*/ 4211392 w 5743978"/>
                <a:gd name="connsiteY10" fmla="*/ 2968580 h 2968580"/>
                <a:gd name="connsiteX11" fmla="*/ 1906074 w 5743978"/>
                <a:gd name="connsiteY11" fmla="*/ 2968580 h 2968580"/>
                <a:gd name="connsiteX12" fmla="*/ 0 w 5743978"/>
                <a:gd name="connsiteY12" fmla="*/ 450760 h 2968580"/>
                <a:gd name="connsiteX0" fmla="*/ 0 w 5273899"/>
                <a:gd name="connsiteY0" fmla="*/ 450760 h 2968580"/>
                <a:gd name="connsiteX1" fmla="*/ 598868 w 5273899"/>
                <a:gd name="connsiteY1" fmla="*/ 457200 h 2968580"/>
                <a:gd name="connsiteX2" fmla="*/ 2009105 w 5273899"/>
                <a:gd name="connsiteY2" fmla="*/ 2356834 h 2968580"/>
                <a:gd name="connsiteX3" fmla="*/ 2955701 w 5273899"/>
                <a:gd name="connsiteY3" fmla="*/ 2350395 h 2968580"/>
                <a:gd name="connsiteX4" fmla="*/ 4713668 w 5273899"/>
                <a:gd name="connsiteY4" fmla="*/ 6439 h 2968580"/>
                <a:gd name="connsiteX5" fmla="*/ 4939048 w 5273899"/>
                <a:gd name="connsiteY5" fmla="*/ 0 h 2968580"/>
                <a:gd name="connsiteX6" fmla="*/ 4604198 w 5273899"/>
                <a:gd name="connsiteY6" fmla="*/ 463639 h 2968580"/>
                <a:gd name="connsiteX7" fmla="*/ 5273899 w 5273899"/>
                <a:gd name="connsiteY7" fmla="*/ 450760 h 2968580"/>
                <a:gd name="connsiteX8" fmla="*/ 4906851 w 5273899"/>
                <a:gd name="connsiteY8" fmla="*/ 927278 h 2968580"/>
                <a:gd name="connsiteX9" fmla="*/ 5132232 w 5273899"/>
                <a:gd name="connsiteY9" fmla="*/ 1738648 h 2968580"/>
                <a:gd name="connsiteX10" fmla="*/ 4211392 w 5273899"/>
                <a:gd name="connsiteY10" fmla="*/ 2968580 h 2968580"/>
                <a:gd name="connsiteX11" fmla="*/ 1906074 w 5273899"/>
                <a:gd name="connsiteY11" fmla="*/ 2968580 h 2968580"/>
                <a:gd name="connsiteX12" fmla="*/ 0 w 5273899"/>
                <a:gd name="connsiteY12" fmla="*/ 450760 h 2968580"/>
                <a:gd name="connsiteX0" fmla="*/ 0 w 5273899"/>
                <a:gd name="connsiteY0" fmla="*/ 450760 h 2968580"/>
                <a:gd name="connsiteX1" fmla="*/ 598868 w 5273899"/>
                <a:gd name="connsiteY1" fmla="*/ 457200 h 2968580"/>
                <a:gd name="connsiteX2" fmla="*/ 2009105 w 5273899"/>
                <a:gd name="connsiteY2" fmla="*/ 2356834 h 2968580"/>
                <a:gd name="connsiteX3" fmla="*/ 2955701 w 5273899"/>
                <a:gd name="connsiteY3" fmla="*/ 2350395 h 2968580"/>
                <a:gd name="connsiteX4" fmla="*/ 4713668 w 5273899"/>
                <a:gd name="connsiteY4" fmla="*/ 6439 h 2968580"/>
                <a:gd name="connsiteX5" fmla="*/ 4939048 w 5273899"/>
                <a:gd name="connsiteY5" fmla="*/ 0 h 2968580"/>
                <a:gd name="connsiteX6" fmla="*/ 4604198 w 5273899"/>
                <a:gd name="connsiteY6" fmla="*/ 463639 h 2968580"/>
                <a:gd name="connsiteX7" fmla="*/ 5273899 w 5273899"/>
                <a:gd name="connsiteY7" fmla="*/ 450760 h 2968580"/>
                <a:gd name="connsiteX8" fmla="*/ 4514045 w 5273899"/>
                <a:gd name="connsiteY8" fmla="*/ 1751526 h 2968580"/>
                <a:gd name="connsiteX9" fmla="*/ 5132232 w 5273899"/>
                <a:gd name="connsiteY9" fmla="*/ 1738648 h 2968580"/>
                <a:gd name="connsiteX10" fmla="*/ 4211392 w 5273899"/>
                <a:gd name="connsiteY10" fmla="*/ 2968580 h 2968580"/>
                <a:gd name="connsiteX11" fmla="*/ 1906074 w 5273899"/>
                <a:gd name="connsiteY11" fmla="*/ 2968580 h 2968580"/>
                <a:gd name="connsiteX12" fmla="*/ 0 w 5273899"/>
                <a:gd name="connsiteY12" fmla="*/ 450760 h 2968580"/>
                <a:gd name="connsiteX0" fmla="*/ 0 w 5273899"/>
                <a:gd name="connsiteY0" fmla="*/ 450760 h 2968580"/>
                <a:gd name="connsiteX1" fmla="*/ 598868 w 5273899"/>
                <a:gd name="connsiteY1" fmla="*/ 457200 h 2968580"/>
                <a:gd name="connsiteX2" fmla="*/ 2009105 w 5273899"/>
                <a:gd name="connsiteY2" fmla="*/ 2356834 h 2968580"/>
                <a:gd name="connsiteX3" fmla="*/ 2955701 w 5273899"/>
                <a:gd name="connsiteY3" fmla="*/ 2350395 h 2968580"/>
                <a:gd name="connsiteX4" fmla="*/ 4713668 w 5273899"/>
                <a:gd name="connsiteY4" fmla="*/ 6439 h 2968580"/>
                <a:gd name="connsiteX5" fmla="*/ 4939048 w 5273899"/>
                <a:gd name="connsiteY5" fmla="*/ 0 h 2968580"/>
                <a:gd name="connsiteX6" fmla="*/ 4604198 w 5273899"/>
                <a:gd name="connsiteY6" fmla="*/ 463639 h 2968580"/>
                <a:gd name="connsiteX7" fmla="*/ 5273899 w 5273899"/>
                <a:gd name="connsiteY7" fmla="*/ 450760 h 2968580"/>
                <a:gd name="connsiteX8" fmla="*/ 4275786 w 5273899"/>
                <a:gd name="connsiteY8" fmla="*/ 1803041 h 2968580"/>
                <a:gd name="connsiteX9" fmla="*/ 5132232 w 5273899"/>
                <a:gd name="connsiteY9" fmla="*/ 1738648 h 2968580"/>
                <a:gd name="connsiteX10" fmla="*/ 4211392 w 5273899"/>
                <a:gd name="connsiteY10" fmla="*/ 2968580 h 2968580"/>
                <a:gd name="connsiteX11" fmla="*/ 1906074 w 5273899"/>
                <a:gd name="connsiteY11" fmla="*/ 2968580 h 2968580"/>
                <a:gd name="connsiteX12" fmla="*/ 0 w 5273899"/>
                <a:gd name="connsiteY12" fmla="*/ 450760 h 2968580"/>
                <a:gd name="connsiteX0" fmla="*/ 0 w 5273899"/>
                <a:gd name="connsiteY0" fmla="*/ 450760 h 2968580"/>
                <a:gd name="connsiteX1" fmla="*/ 598868 w 5273899"/>
                <a:gd name="connsiteY1" fmla="*/ 457200 h 2968580"/>
                <a:gd name="connsiteX2" fmla="*/ 2009105 w 5273899"/>
                <a:gd name="connsiteY2" fmla="*/ 2356834 h 2968580"/>
                <a:gd name="connsiteX3" fmla="*/ 2955701 w 5273899"/>
                <a:gd name="connsiteY3" fmla="*/ 2350395 h 2968580"/>
                <a:gd name="connsiteX4" fmla="*/ 4713668 w 5273899"/>
                <a:gd name="connsiteY4" fmla="*/ 6439 h 2968580"/>
                <a:gd name="connsiteX5" fmla="*/ 4939048 w 5273899"/>
                <a:gd name="connsiteY5" fmla="*/ 0 h 2968580"/>
                <a:gd name="connsiteX6" fmla="*/ 4604198 w 5273899"/>
                <a:gd name="connsiteY6" fmla="*/ 463639 h 2968580"/>
                <a:gd name="connsiteX7" fmla="*/ 5273899 w 5273899"/>
                <a:gd name="connsiteY7" fmla="*/ 450760 h 2968580"/>
                <a:gd name="connsiteX8" fmla="*/ 4320862 w 5273899"/>
                <a:gd name="connsiteY8" fmla="*/ 1745086 h 2968580"/>
                <a:gd name="connsiteX9" fmla="*/ 5132232 w 5273899"/>
                <a:gd name="connsiteY9" fmla="*/ 1738648 h 2968580"/>
                <a:gd name="connsiteX10" fmla="*/ 4211392 w 5273899"/>
                <a:gd name="connsiteY10" fmla="*/ 2968580 h 2968580"/>
                <a:gd name="connsiteX11" fmla="*/ 1906074 w 5273899"/>
                <a:gd name="connsiteY11" fmla="*/ 2968580 h 2968580"/>
                <a:gd name="connsiteX12" fmla="*/ 0 w 5273899"/>
                <a:gd name="connsiteY12" fmla="*/ 450760 h 2968580"/>
                <a:gd name="connsiteX0" fmla="*/ 0 w 5273899"/>
                <a:gd name="connsiteY0" fmla="*/ 450760 h 2968580"/>
                <a:gd name="connsiteX1" fmla="*/ 598868 w 5273899"/>
                <a:gd name="connsiteY1" fmla="*/ 457200 h 2968580"/>
                <a:gd name="connsiteX2" fmla="*/ 2009105 w 5273899"/>
                <a:gd name="connsiteY2" fmla="*/ 2356834 h 2968580"/>
                <a:gd name="connsiteX3" fmla="*/ 2955701 w 5273899"/>
                <a:gd name="connsiteY3" fmla="*/ 2350395 h 2968580"/>
                <a:gd name="connsiteX4" fmla="*/ 4713668 w 5273899"/>
                <a:gd name="connsiteY4" fmla="*/ 6439 h 2968580"/>
                <a:gd name="connsiteX5" fmla="*/ 4939048 w 5273899"/>
                <a:gd name="connsiteY5" fmla="*/ 0 h 2968580"/>
                <a:gd name="connsiteX6" fmla="*/ 4604198 w 5273899"/>
                <a:gd name="connsiteY6" fmla="*/ 463639 h 2968580"/>
                <a:gd name="connsiteX7" fmla="*/ 5273899 w 5273899"/>
                <a:gd name="connsiteY7" fmla="*/ 450760 h 2968580"/>
                <a:gd name="connsiteX8" fmla="*/ 4217832 w 5273899"/>
                <a:gd name="connsiteY8" fmla="*/ 1745086 h 2968580"/>
                <a:gd name="connsiteX9" fmla="*/ 5132232 w 5273899"/>
                <a:gd name="connsiteY9" fmla="*/ 1738648 h 2968580"/>
                <a:gd name="connsiteX10" fmla="*/ 4211392 w 5273899"/>
                <a:gd name="connsiteY10" fmla="*/ 2968580 h 2968580"/>
                <a:gd name="connsiteX11" fmla="*/ 1906074 w 5273899"/>
                <a:gd name="connsiteY11" fmla="*/ 2968580 h 2968580"/>
                <a:gd name="connsiteX12" fmla="*/ 0 w 5273899"/>
                <a:gd name="connsiteY12" fmla="*/ 450760 h 2968580"/>
                <a:gd name="connsiteX0" fmla="*/ 0 w 5164428"/>
                <a:gd name="connsiteY0" fmla="*/ 450760 h 2968580"/>
                <a:gd name="connsiteX1" fmla="*/ 598868 w 5164428"/>
                <a:gd name="connsiteY1" fmla="*/ 457200 h 2968580"/>
                <a:gd name="connsiteX2" fmla="*/ 2009105 w 5164428"/>
                <a:gd name="connsiteY2" fmla="*/ 2356834 h 2968580"/>
                <a:gd name="connsiteX3" fmla="*/ 2955701 w 5164428"/>
                <a:gd name="connsiteY3" fmla="*/ 2350395 h 2968580"/>
                <a:gd name="connsiteX4" fmla="*/ 4713668 w 5164428"/>
                <a:gd name="connsiteY4" fmla="*/ 6439 h 2968580"/>
                <a:gd name="connsiteX5" fmla="*/ 4939048 w 5164428"/>
                <a:gd name="connsiteY5" fmla="*/ 0 h 2968580"/>
                <a:gd name="connsiteX6" fmla="*/ 4604198 w 5164428"/>
                <a:gd name="connsiteY6" fmla="*/ 463639 h 2968580"/>
                <a:gd name="connsiteX7" fmla="*/ 5164428 w 5164428"/>
                <a:gd name="connsiteY7" fmla="*/ 450760 h 2968580"/>
                <a:gd name="connsiteX8" fmla="*/ 4217832 w 5164428"/>
                <a:gd name="connsiteY8" fmla="*/ 1745086 h 2968580"/>
                <a:gd name="connsiteX9" fmla="*/ 5132232 w 5164428"/>
                <a:gd name="connsiteY9" fmla="*/ 1738648 h 2968580"/>
                <a:gd name="connsiteX10" fmla="*/ 4211392 w 5164428"/>
                <a:gd name="connsiteY10" fmla="*/ 2968580 h 2968580"/>
                <a:gd name="connsiteX11" fmla="*/ 1906074 w 5164428"/>
                <a:gd name="connsiteY11" fmla="*/ 2968580 h 2968580"/>
                <a:gd name="connsiteX12" fmla="*/ 0 w 5164428"/>
                <a:gd name="connsiteY12" fmla="*/ 450760 h 2968580"/>
                <a:gd name="connsiteX0" fmla="*/ 0 w 5132232"/>
                <a:gd name="connsiteY0" fmla="*/ 450760 h 2968580"/>
                <a:gd name="connsiteX1" fmla="*/ 598868 w 5132232"/>
                <a:gd name="connsiteY1" fmla="*/ 457200 h 2968580"/>
                <a:gd name="connsiteX2" fmla="*/ 2009105 w 5132232"/>
                <a:gd name="connsiteY2" fmla="*/ 2356834 h 2968580"/>
                <a:gd name="connsiteX3" fmla="*/ 2955701 w 5132232"/>
                <a:gd name="connsiteY3" fmla="*/ 2350395 h 2968580"/>
                <a:gd name="connsiteX4" fmla="*/ 4713668 w 5132232"/>
                <a:gd name="connsiteY4" fmla="*/ 6439 h 2968580"/>
                <a:gd name="connsiteX5" fmla="*/ 4939048 w 5132232"/>
                <a:gd name="connsiteY5" fmla="*/ 0 h 2968580"/>
                <a:gd name="connsiteX6" fmla="*/ 4604198 w 5132232"/>
                <a:gd name="connsiteY6" fmla="*/ 463639 h 2968580"/>
                <a:gd name="connsiteX7" fmla="*/ 4971245 w 5132232"/>
                <a:gd name="connsiteY7" fmla="*/ 450760 h 2968580"/>
                <a:gd name="connsiteX8" fmla="*/ 4217832 w 5132232"/>
                <a:gd name="connsiteY8" fmla="*/ 1745086 h 2968580"/>
                <a:gd name="connsiteX9" fmla="*/ 5132232 w 5132232"/>
                <a:gd name="connsiteY9" fmla="*/ 1738648 h 2968580"/>
                <a:gd name="connsiteX10" fmla="*/ 4211392 w 5132232"/>
                <a:gd name="connsiteY10" fmla="*/ 2968580 h 2968580"/>
                <a:gd name="connsiteX11" fmla="*/ 1906074 w 5132232"/>
                <a:gd name="connsiteY11" fmla="*/ 2968580 h 2968580"/>
                <a:gd name="connsiteX12" fmla="*/ 0 w 5132232"/>
                <a:gd name="connsiteY12" fmla="*/ 450760 h 2968580"/>
                <a:gd name="connsiteX0" fmla="*/ 0 w 5132232"/>
                <a:gd name="connsiteY0" fmla="*/ 450760 h 2968580"/>
                <a:gd name="connsiteX1" fmla="*/ 598868 w 5132232"/>
                <a:gd name="connsiteY1" fmla="*/ 457200 h 2968580"/>
                <a:gd name="connsiteX2" fmla="*/ 2009105 w 5132232"/>
                <a:gd name="connsiteY2" fmla="*/ 2356834 h 2968580"/>
                <a:gd name="connsiteX3" fmla="*/ 2955701 w 5132232"/>
                <a:gd name="connsiteY3" fmla="*/ 2350395 h 2968580"/>
                <a:gd name="connsiteX4" fmla="*/ 4713668 w 5132232"/>
                <a:gd name="connsiteY4" fmla="*/ 6439 h 2968580"/>
                <a:gd name="connsiteX5" fmla="*/ 4939048 w 5132232"/>
                <a:gd name="connsiteY5" fmla="*/ 0 h 2968580"/>
                <a:gd name="connsiteX6" fmla="*/ 4604198 w 5132232"/>
                <a:gd name="connsiteY6" fmla="*/ 463639 h 2968580"/>
                <a:gd name="connsiteX7" fmla="*/ 4971245 w 5132232"/>
                <a:gd name="connsiteY7" fmla="*/ 450760 h 2968580"/>
                <a:gd name="connsiteX8" fmla="*/ 3825026 w 5132232"/>
                <a:gd name="connsiteY8" fmla="*/ 1745086 h 2968580"/>
                <a:gd name="connsiteX9" fmla="*/ 5132232 w 5132232"/>
                <a:gd name="connsiteY9" fmla="*/ 1738648 h 2968580"/>
                <a:gd name="connsiteX10" fmla="*/ 4211392 w 5132232"/>
                <a:gd name="connsiteY10" fmla="*/ 2968580 h 2968580"/>
                <a:gd name="connsiteX11" fmla="*/ 1906074 w 5132232"/>
                <a:gd name="connsiteY11" fmla="*/ 2968580 h 2968580"/>
                <a:gd name="connsiteX12" fmla="*/ 0 w 5132232"/>
                <a:gd name="connsiteY12" fmla="*/ 450760 h 2968580"/>
                <a:gd name="connsiteX0" fmla="*/ 0 w 5132232"/>
                <a:gd name="connsiteY0" fmla="*/ 450760 h 2968580"/>
                <a:gd name="connsiteX1" fmla="*/ 598868 w 5132232"/>
                <a:gd name="connsiteY1" fmla="*/ 457200 h 2968580"/>
                <a:gd name="connsiteX2" fmla="*/ 2009105 w 5132232"/>
                <a:gd name="connsiteY2" fmla="*/ 2356834 h 2968580"/>
                <a:gd name="connsiteX3" fmla="*/ 2955701 w 5132232"/>
                <a:gd name="connsiteY3" fmla="*/ 2350395 h 2968580"/>
                <a:gd name="connsiteX4" fmla="*/ 4713668 w 5132232"/>
                <a:gd name="connsiteY4" fmla="*/ 6439 h 2968580"/>
                <a:gd name="connsiteX5" fmla="*/ 4939048 w 5132232"/>
                <a:gd name="connsiteY5" fmla="*/ 0 h 2968580"/>
                <a:gd name="connsiteX6" fmla="*/ 4604198 w 5132232"/>
                <a:gd name="connsiteY6" fmla="*/ 463639 h 2968580"/>
                <a:gd name="connsiteX7" fmla="*/ 4971245 w 5132232"/>
                <a:gd name="connsiteY7" fmla="*/ 450760 h 2968580"/>
                <a:gd name="connsiteX8" fmla="*/ 3986012 w 5132232"/>
                <a:gd name="connsiteY8" fmla="*/ 1745086 h 2968580"/>
                <a:gd name="connsiteX9" fmla="*/ 5132232 w 5132232"/>
                <a:gd name="connsiteY9" fmla="*/ 1738648 h 2968580"/>
                <a:gd name="connsiteX10" fmla="*/ 4211392 w 5132232"/>
                <a:gd name="connsiteY10" fmla="*/ 2968580 h 2968580"/>
                <a:gd name="connsiteX11" fmla="*/ 1906074 w 5132232"/>
                <a:gd name="connsiteY11" fmla="*/ 2968580 h 2968580"/>
                <a:gd name="connsiteX12" fmla="*/ 0 w 5132232"/>
                <a:gd name="connsiteY12" fmla="*/ 450760 h 2968580"/>
                <a:gd name="connsiteX0" fmla="*/ 0 w 4971245"/>
                <a:gd name="connsiteY0" fmla="*/ 450760 h 2968580"/>
                <a:gd name="connsiteX1" fmla="*/ 598868 w 4971245"/>
                <a:gd name="connsiteY1" fmla="*/ 457200 h 2968580"/>
                <a:gd name="connsiteX2" fmla="*/ 2009105 w 4971245"/>
                <a:gd name="connsiteY2" fmla="*/ 2356834 h 2968580"/>
                <a:gd name="connsiteX3" fmla="*/ 2955701 w 4971245"/>
                <a:gd name="connsiteY3" fmla="*/ 2350395 h 2968580"/>
                <a:gd name="connsiteX4" fmla="*/ 4713668 w 4971245"/>
                <a:gd name="connsiteY4" fmla="*/ 6439 h 2968580"/>
                <a:gd name="connsiteX5" fmla="*/ 4939048 w 4971245"/>
                <a:gd name="connsiteY5" fmla="*/ 0 h 2968580"/>
                <a:gd name="connsiteX6" fmla="*/ 4604198 w 4971245"/>
                <a:gd name="connsiteY6" fmla="*/ 463639 h 2968580"/>
                <a:gd name="connsiteX7" fmla="*/ 4971245 w 4971245"/>
                <a:gd name="connsiteY7" fmla="*/ 450760 h 2968580"/>
                <a:gd name="connsiteX8" fmla="*/ 3986012 w 4971245"/>
                <a:gd name="connsiteY8" fmla="*/ 1745086 h 2968580"/>
                <a:gd name="connsiteX9" fmla="*/ 4346621 w 4971245"/>
                <a:gd name="connsiteY9" fmla="*/ 1738648 h 2968580"/>
                <a:gd name="connsiteX10" fmla="*/ 4211392 w 4971245"/>
                <a:gd name="connsiteY10" fmla="*/ 2968580 h 2968580"/>
                <a:gd name="connsiteX11" fmla="*/ 1906074 w 4971245"/>
                <a:gd name="connsiteY11" fmla="*/ 2968580 h 2968580"/>
                <a:gd name="connsiteX12" fmla="*/ 0 w 4971245"/>
                <a:gd name="connsiteY12" fmla="*/ 450760 h 2968580"/>
                <a:gd name="connsiteX0" fmla="*/ 0 w 4971245"/>
                <a:gd name="connsiteY0" fmla="*/ 450760 h 2968580"/>
                <a:gd name="connsiteX1" fmla="*/ 598868 w 4971245"/>
                <a:gd name="connsiteY1" fmla="*/ 457200 h 2968580"/>
                <a:gd name="connsiteX2" fmla="*/ 2009105 w 4971245"/>
                <a:gd name="connsiteY2" fmla="*/ 2356834 h 2968580"/>
                <a:gd name="connsiteX3" fmla="*/ 2955701 w 4971245"/>
                <a:gd name="connsiteY3" fmla="*/ 2350395 h 2968580"/>
                <a:gd name="connsiteX4" fmla="*/ 4713668 w 4971245"/>
                <a:gd name="connsiteY4" fmla="*/ 6439 h 2968580"/>
                <a:gd name="connsiteX5" fmla="*/ 4939048 w 4971245"/>
                <a:gd name="connsiteY5" fmla="*/ 0 h 2968580"/>
                <a:gd name="connsiteX6" fmla="*/ 4604198 w 4971245"/>
                <a:gd name="connsiteY6" fmla="*/ 463639 h 2968580"/>
                <a:gd name="connsiteX7" fmla="*/ 4971245 w 4971245"/>
                <a:gd name="connsiteY7" fmla="*/ 450760 h 2968580"/>
                <a:gd name="connsiteX8" fmla="*/ 3986012 w 4971245"/>
                <a:gd name="connsiteY8" fmla="*/ 1745086 h 2968580"/>
                <a:gd name="connsiteX9" fmla="*/ 4346621 w 4971245"/>
                <a:gd name="connsiteY9" fmla="*/ 1738648 h 2968580"/>
                <a:gd name="connsiteX10" fmla="*/ 3380704 w 4971245"/>
                <a:gd name="connsiteY10" fmla="*/ 2968580 h 2968580"/>
                <a:gd name="connsiteX11" fmla="*/ 1906074 w 4971245"/>
                <a:gd name="connsiteY11" fmla="*/ 2968580 h 2968580"/>
                <a:gd name="connsiteX12" fmla="*/ 0 w 4971245"/>
                <a:gd name="connsiteY12" fmla="*/ 450760 h 2968580"/>
                <a:gd name="connsiteX0" fmla="*/ 0 w 4971245"/>
                <a:gd name="connsiteY0" fmla="*/ 450760 h 2968580"/>
                <a:gd name="connsiteX1" fmla="*/ 598868 w 4971245"/>
                <a:gd name="connsiteY1" fmla="*/ 457200 h 2968580"/>
                <a:gd name="connsiteX2" fmla="*/ 2009105 w 4971245"/>
                <a:gd name="connsiteY2" fmla="*/ 2356834 h 2968580"/>
                <a:gd name="connsiteX3" fmla="*/ 2955701 w 4971245"/>
                <a:gd name="connsiteY3" fmla="*/ 2350395 h 2968580"/>
                <a:gd name="connsiteX4" fmla="*/ 4713668 w 4971245"/>
                <a:gd name="connsiteY4" fmla="*/ 6439 h 2968580"/>
                <a:gd name="connsiteX5" fmla="*/ 4939048 w 4971245"/>
                <a:gd name="connsiteY5" fmla="*/ 0 h 2968580"/>
                <a:gd name="connsiteX6" fmla="*/ 4604198 w 4971245"/>
                <a:gd name="connsiteY6" fmla="*/ 463639 h 2968580"/>
                <a:gd name="connsiteX7" fmla="*/ 4971245 w 4971245"/>
                <a:gd name="connsiteY7" fmla="*/ 450760 h 2968580"/>
                <a:gd name="connsiteX8" fmla="*/ 3986012 w 4971245"/>
                <a:gd name="connsiteY8" fmla="*/ 1745086 h 2968580"/>
                <a:gd name="connsiteX9" fmla="*/ 4346621 w 4971245"/>
                <a:gd name="connsiteY9" fmla="*/ 1738648 h 2968580"/>
                <a:gd name="connsiteX10" fmla="*/ 3425780 w 4971245"/>
                <a:gd name="connsiteY10" fmla="*/ 2962141 h 2968580"/>
                <a:gd name="connsiteX11" fmla="*/ 1906074 w 4971245"/>
                <a:gd name="connsiteY11" fmla="*/ 2968580 h 2968580"/>
                <a:gd name="connsiteX12" fmla="*/ 0 w 4971245"/>
                <a:gd name="connsiteY12" fmla="*/ 450760 h 2968580"/>
                <a:gd name="connsiteX0" fmla="*/ 0 w 4971245"/>
                <a:gd name="connsiteY0" fmla="*/ 450760 h 2975019"/>
                <a:gd name="connsiteX1" fmla="*/ 598868 w 4971245"/>
                <a:gd name="connsiteY1" fmla="*/ 457200 h 2975019"/>
                <a:gd name="connsiteX2" fmla="*/ 2009105 w 4971245"/>
                <a:gd name="connsiteY2" fmla="*/ 2356834 h 2975019"/>
                <a:gd name="connsiteX3" fmla="*/ 2955701 w 4971245"/>
                <a:gd name="connsiteY3" fmla="*/ 2350395 h 2975019"/>
                <a:gd name="connsiteX4" fmla="*/ 4713668 w 4971245"/>
                <a:gd name="connsiteY4" fmla="*/ 6439 h 2975019"/>
                <a:gd name="connsiteX5" fmla="*/ 4939048 w 4971245"/>
                <a:gd name="connsiteY5" fmla="*/ 0 h 2975019"/>
                <a:gd name="connsiteX6" fmla="*/ 4604198 w 4971245"/>
                <a:gd name="connsiteY6" fmla="*/ 463639 h 2975019"/>
                <a:gd name="connsiteX7" fmla="*/ 4971245 w 4971245"/>
                <a:gd name="connsiteY7" fmla="*/ 450760 h 2975019"/>
                <a:gd name="connsiteX8" fmla="*/ 3986012 w 4971245"/>
                <a:gd name="connsiteY8" fmla="*/ 1745086 h 2975019"/>
                <a:gd name="connsiteX9" fmla="*/ 4346621 w 4971245"/>
                <a:gd name="connsiteY9" fmla="*/ 1738648 h 2975019"/>
                <a:gd name="connsiteX10" fmla="*/ 3110248 w 4971245"/>
                <a:gd name="connsiteY10" fmla="*/ 2975019 h 2975019"/>
                <a:gd name="connsiteX11" fmla="*/ 1906074 w 4971245"/>
                <a:gd name="connsiteY11" fmla="*/ 2968580 h 2975019"/>
                <a:gd name="connsiteX12" fmla="*/ 0 w 4971245"/>
                <a:gd name="connsiteY12" fmla="*/ 450760 h 2975019"/>
                <a:gd name="connsiteX0" fmla="*/ 0 w 4971245"/>
                <a:gd name="connsiteY0" fmla="*/ 450760 h 2975019"/>
                <a:gd name="connsiteX1" fmla="*/ 598868 w 4971245"/>
                <a:gd name="connsiteY1" fmla="*/ 457200 h 2975019"/>
                <a:gd name="connsiteX2" fmla="*/ 2009105 w 4971245"/>
                <a:gd name="connsiteY2" fmla="*/ 2356834 h 2975019"/>
                <a:gd name="connsiteX3" fmla="*/ 2955701 w 4971245"/>
                <a:gd name="connsiteY3" fmla="*/ 2350395 h 2975019"/>
                <a:gd name="connsiteX4" fmla="*/ 4713668 w 4971245"/>
                <a:gd name="connsiteY4" fmla="*/ 6439 h 2975019"/>
                <a:gd name="connsiteX5" fmla="*/ 4939048 w 4971245"/>
                <a:gd name="connsiteY5" fmla="*/ 0 h 2975019"/>
                <a:gd name="connsiteX6" fmla="*/ 4604198 w 4971245"/>
                <a:gd name="connsiteY6" fmla="*/ 463639 h 2975019"/>
                <a:gd name="connsiteX7" fmla="*/ 4971245 w 4971245"/>
                <a:gd name="connsiteY7" fmla="*/ 450760 h 2975019"/>
                <a:gd name="connsiteX8" fmla="*/ 3986012 w 4971245"/>
                <a:gd name="connsiteY8" fmla="*/ 1745086 h 2975019"/>
                <a:gd name="connsiteX9" fmla="*/ 3986013 w 4971245"/>
                <a:gd name="connsiteY9" fmla="*/ 1738648 h 2975019"/>
                <a:gd name="connsiteX10" fmla="*/ 3110248 w 4971245"/>
                <a:gd name="connsiteY10" fmla="*/ 2975019 h 2975019"/>
                <a:gd name="connsiteX11" fmla="*/ 1906074 w 4971245"/>
                <a:gd name="connsiteY11" fmla="*/ 2968580 h 2975019"/>
                <a:gd name="connsiteX12" fmla="*/ 0 w 4971245"/>
                <a:gd name="connsiteY12" fmla="*/ 450760 h 2975019"/>
                <a:gd name="connsiteX0" fmla="*/ 0 w 4971245"/>
                <a:gd name="connsiteY0" fmla="*/ 450760 h 2975019"/>
                <a:gd name="connsiteX1" fmla="*/ 598868 w 4971245"/>
                <a:gd name="connsiteY1" fmla="*/ 457200 h 2975019"/>
                <a:gd name="connsiteX2" fmla="*/ 2009105 w 4971245"/>
                <a:gd name="connsiteY2" fmla="*/ 2356834 h 2975019"/>
                <a:gd name="connsiteX3" fmla="*/ 2955701 w 4971245"/>
                <a:gd name="connsiteY3" fmla="*/ 2350395 h 2975019"/>
                <a:gd name="connsiteX4" fmla="*/ 4713668 w 4971245"/>
                <a:gd name="connsiteY4" fmla="*/ 6439 h 2975019"/>
                <a:gd name="connsiteX5" fmla="*/ 4939048 w 4971245"/>
                <a:gd name="connsiteY5" fmla="*/ 0 h 2975019"/>
                <a:gd name="connsiteX6" fmla="*/ 4604198 w 4971245"/>
                <a:gd name="connsiteY6" fmla="*/ 463639 h 2975019"/>
                <a:gd name="connsiteX7" fmla="*/ 4971245 w 4971245"/>
                <a:gd name="connsiteY7" fmla="*/ 450760 h 2975019"/>
                <a:gd name="connsiteX8" fmla="*/ 3986012 w 4971245"/>
                <a:gd name="connsiteY8" fmla="*/ 1745086 h 2975019"/>
                <a:gd name="connsiteX9" fmla="*/ 3986013 w 4971245"/>
                <a:gd name="connsiteY9" fmla="*/ 1738648 h 2975019"/>
                <a:gd name="connsiteX10" fmla="*/ 2968581 w 4971245"/>
                <a:gd name="connsiteY10" fmla="*/ 2975019 h 2975019"/>
                <a:gd name="connsiteX11" fmla="*/ 1906074 w 4971245"/>
                <a:gd name="connsiteY11" fmla="*/ 2968580 h 2975019"/>
                <a:gd name="connsiteX12" fmla="*/ 0 w 4971245"/>
                <a:gd name="connsiteY12" fmla="*/ 450760 h 2975019"/>
                <a:gd name="connsiteX0" fmla="*/ 0 w 4971245"/>
                <a:gd name="connsiteY0" fmla="*/ 450760 h 2968580"/>
                <a:gd name="connsiteX1" fmla="*/ 598868 w 4971245"/>
                <a:gd name="connsiteY1" fmla="*/ 457200 h 2968580"/>
                <a:gd name="connsiteX2" fmla="*/ 2009105 w 4971245"/>
                <a:gd name="connsiteY2" fmla="*/ 2356834 h 2968580"/>
                <a:gd name="connsiteX3" fmla="*/ 2955701 w 4971245"/>
                <a:gd name="connsiteY3" fmla="*/ 2350395 h 2968580"/>
                <a:gd name="connsiteX4" fmla="*/ 4713668 w 4971245"/>
                <a:gd name="connsiteY4" fmla="*/ 6439 h 2968580"/>
                <a:gd name="connsiteX5" fmla="*/ 4939048 w 4971245"/>
                <a:gd name="connsiteY5" fmla="*/ 0 h 2968580"/>
                <a:gd name="connsiteX6" fmla="*/ 4604198 w 4971245"/>
                <a:gd name="connsiteY6" fmla="*/ 463639 h 2968580"/>
                <a:gd name="connsiteX7" fmla="*/ 4971245 w 4971245"/>
                <a:gd name="connsiteY7" fmla="*/ 450760 h 2968580"/>
                <a:gd name="connsiteX8" fmla="*/ 3986012 w 4971245"/>
                <a:gd name="connsiteY8" fmla="*/ 1745086 h 2968580"/>
                <a:gd name="connsiteX9" fmla="*/ 3986013 w 4971245"/>
                <a:gd name="connsiteY9" fmla="*/ 1738648 h 2968580"/>
                <a:gd name="connsiteX10" fmla="*/ 3045855 w 4971245"/>
                <a:gd name="connsiteY10" fmla="*/ 2962140 h 2968580"/>
                <a:gd name="connsiteX11" fmla="*/ 1906074 w 4971245"/>
                <a:gd name="connsiteY11" fmla="*/ 2968580 h 2968580"/>
                <a:gd name="connsiteX12" fmla="*/ 0 w 4971245"/>
                <a:gd name="connsiteY12" fmla="*/ 450760 h 2968580"/>
                <a:gd name="connsiteX0" fmla="*/ 0 w 4971245"/>
                <a:gd name="connsiteY0" fmla="*/ 450760 h 2968580"/>
                <a:gd name="connsiteX1" fmla="*/ 276896 w 4971245"/>
                <a:gd name="connsiteY1" fmla="*/ 457200 h 2968580"/>
                <a:gd name="connsiteX2" fmla="*/ 2009105 w 4971245"/>
                <a:gd name="connsiteY2" fmla="*/ 2356834 h 2968580"/>
                <a:gd name="connsiteX3" fmla="*/ 2955701 w 4971245"/>
                <a:gd name="connsiteY3" fmla="*/ 2350395 h 2968580"/>
                <a:gd name="connsiteX4" fmla="*/ 4713668 w 4971245"/>
                <a:gd name="connsiteY4" fmla="*/ 6439 h 2968580"/>
                <a:gd name="connsiteX5" fmla="*/ 4939048 w 4971245"/>
                <a:gd name="connsiteY5" fmla="*/ 0 h 2968580"/>
                <a:gd name="connsiteX6" fmla="*/ 4604198 w 4971245"/>
                <a:gd name="connsiteY6" fmla="*/ 463639 h 2968580"/>
                <a:gd name="connsiteX7" fmla="*/ 4971245 w 4971245"/>
                <a:gd name="connsiteY7" fmla="*/ 450760 h 2968580"/>
                <a:gd name="connsiteX8" fmla="*/ 3986012 w 4971245"/>
                <a:gd name="connsiteY8" fmla="*/ 1745086 h 2968580"/>
                <a:gd name="connsiteX9" fmla="*/ 3986013 w 4971245"/>
                <a:gd name="connsiteY9" fmla="*/ 1738648 h 2968580"/>
                <a:gd name="connsiteX10" fmla="*/ 3045855 w 4971245"/>
                <a:gd name="connsiteY10" fmla="*/ 2962140 h 2968580"/>
                <a:gd name="connsiteX11" fmla="*/ 1906074 w 4971245"/>
                <a:gd name="connsiteY11" fmla="*/ 2968580 h 2968580"/>
                <a:gd name="connsiteX12" fmla="*/ 0 w 4971245"/>
                <a:gd name="connsiteY12" fmla="*/ 450760 h 2968580"/>
                <a:gd name="connsiteX0" fmla="*/ 0 w 4958366"/>
                <a:gd name="connsiteY0" fmla="*/ 470078 h 2968580"/>
                <a:gd name="connsiteX1" fmla="*/ 264017 w 4958366"/>
                <a:gd name="connsiteY1" fmla="*/ 457200 h 2968580"/>
                <a:gd name="connsiteX2" fmla="*/ 1996226 w 4958366"/>
                <a:gd name="connsiteY2" fmla="*/ 2356834 h 2968580"/>
                <a:gd name="connsiteX3" fmla="*/ 2942822 w 4958366"/>
                <a:gd name="connsiteY3" fmla="*/ 2350395 h 2968580"/>
                <a:gd name="connsiteX4" fmla="*/ 4700789 w 4958366"/>
                <a:gd name="connsiteY4" fmla="*/ 6439 h 2968580"/>
                <a:gd name="connsiteX5" fmla="*/ 4926169 w 4958366"/>
                <a:gd name="connsiteY5" fmla="*/ 0 h 2968580"/>
                <a:gd name="connsiteX6" fmla="*/ 4591319 w 4958366"/>
                <a:gd name="connsiteY6" fmla="*/ 463639 h 2968580"/>
                <a:gd name="connsiteX7" fmla="*/ 4958366 w 4958366"/>
                <a:gd name="connsiteY7" fmla="*/ 450760 h 2968580"/>
                <a:gd name="connsiteX8" fmla="*/ 3973133 w 4958366"/>
                <a:gd name="connsiteY8" fmla="*/ 1745086 h 2968580"/>
                <a:gd name="connsiteX9" fmla="*/ 3973134 w 4958366"/>
                <a:gd name="connsiteY9" fmla="*/ 1738648 h 2968580"/>
                <a:gd name="connsiteX10" fmla="*/ 3032976 w 4958366"/>
                <a:gd name="connsiteY10" fmla="*/ 2962140 h 2968580"/>
                <a:gd name="connsiteX11" fmla="*/ 1893195 w 4958366"/>
                <a:gd name="connsiteY11" fmla="*/ 2968580 h 2968580"/>
                <a:gd name="connsiteX12" fmla="*/ 0 w 4958366"/>
                <a:gd name="connsiteY12" fmla="*/ 470078 h 2968580"/>
                <a:gd name="connsiteX0" fmla="*/ 0 w 4958366"/>
                <a:gd name="connsiteY0" fmla="*/ 470078 h 2968580"/>
                <a:gd name="connsiteX1" fmla="*/ 296214 w 4958366"/>
                <a:gd name="connsiteY1" fmla="*/ 476518 h 2968580"/>
                <a:gd name="connsiteX2" fmla="*/ 1996226 w 4958366"/>
                <a:gd name="connsiteY2" fmla="*/ 2356834 h 2968580"/>
                <a:gd name="connsiteX3" fmla="*/ 2942822 w 4958366"/>
                <a:gd name="connsiteY3" fmla="*/ 2350395 h 2968580"/>
                <a:gd name="connsiteX4" fmla="*/ 4700789 w 4958366"/>
                <a:gd name="connsiteY4" fmla="*/ 6439 h 2968580"/>
                <a:gd name="connsiteX5" fmla="*/ 4926169 w 4958366"/>
                <a:gd name="connsiteY5" fmla="*/ 0 h 2968580"/>
                <a:gd name="connsiteX6" fmla="*/ 4591319 w 4958366"/>
                <a:gd name="connsiteY6" fmla="*/ 463639 h 2968580"/>
                <a:gd name="connsiteX7" fmla="*/ 4958366 w 4958366"/>
                <a:gd name="connsiteY7" fmla="*/ 450760 h 2968580"/>
                <a:gd name="connsiteX8" fmla="*/ 3973133 w 4958366"/>
                <a:gd name="connsiteY8" fmla="*/ 1745086 h 2968580"/>
                <a:gd name="connsiteX9" fmla="*/ 3973134 w 4958366"/>
                <a:gd name="connsiteY9" fmla="*/ 1738648 h 2968580"/>
                <a:gd name="connsiteX10" fmla="*/ 3032976 w 4958366"/>
                <a:gd name="connsiteY10" fmla="*/ 2962140 h 2968580"/>
                <a:gd name="connsiteX11" fmla="*/ 1893195 w 4958366"/>
                <a:gd name="connsiteY11" fmla="*/ 2968580 h 2968580"/>
                <a:gd name="connsiteX12" fmla="*/ 0 w 4958366"/>
                <a:gd name="connsiteY12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996226 w 4958366"/>
                <a:gd name="connsiteY2" fmla="*/ 2356834 h 2968580"/>
                <a:gd name="connsiteX3" fmla="*/ 2942822 w 4958366"/>
                <a:gd name="connsiteY3" fmla="*/ 2350395 h 2968580"/>
                <a:gd name="connsiteX4" fmla="*/ 4700789 w 4958366"/>
                <a:gd name="connsiteY4" fmla="*/ 6439 h 2968580"/>
                <a:gd name="connsiteX5" fmla="*/ 4926169 w 4958366"/>
                <a:gd name="connsiteY5" fmla="*/ 0 h 2968580"/>
                <a:gd name="connsiteX6" fmla="*/ 4591319 w 4958366"/>
                <a:gd name="connsiteY6" fmla="*/ 463639 h 2968580"/>
                <a:gd name="connsiteX7" fmla="*/ 4958366 w 4958366"/>
                <a:gd name="connsiteY7" fmla="*/ 450760 h 2968580"/>
                <a:gd name="connsiteX8" fmla="*/ 3973133 w 4958366"/>
                <a:gd name="connsiteY8" fmla="*/ 1745086 h 2968580"/>
                <a:gd name="connsiteX9" fmla="*/ 3973134 w 4958366"/>
                <a:gd name="connsiteY9" fmla="*/ 1738648 h 2968580"/>
                <a:gd name="connsiteX10" fmla="*/ 3032976 w 4958366"/>
                <a:gd name="connsiteY10" fmla="*/ 2962140 h 2968580"/>
                <a:gd name="connsiteX11" fmla="*/ 1893195 w 4958366"/>
                <a:gd name="connsiteY11" fmla="*/ 2968580 h 2968580"/>
                <a:gd name="connsiteX12" fmla="*/ 0 w 4958366"/>
                <a:gd name="connsiteY12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996226 w 4958366"/>
                <a:gd name="connsiteY2" fmla="*/ 2356834 h 2968580"/>
                <a:gd name="connsiteX3" fmla="*/ 2942822 w 4958366"/>
                <a:gd name="connsiteY3" fmla="*/ 2350395 h 2968580"/>
                <a:gd name="connsiteX4" fmla="*/ 4700789 w 4958366"/>
                <a:gd name="connsiteY4" fmla="*/ 6439 h 2968580"/>
                <a:gd name="connsiteX5" fmla="*/ 4926169 w 4958366"/>
                <a:gd name="connsiteY5" fmla="*/ 0 h 2968580"/>
                <a:gd name="connsiteX6" fmla="*/ 4591319 w 4958366"/>
                <a:gd name="connsiteY6" fmla="*/ 463639 h 2968580"/>
                <a:gd name="connsiteX7" fmla="*/ 4958366 w 4958366"/>
                <a:gd name="connsiteY7" fmla="*/ 450760 h 2968580"/>
                <a:gd name="connsiteX8" fmla="*/ 3973133 w 4958366"/>
                <a:gd name="connsiteY8" fmla="*/ 1745086 h 2968580"/>
                <a:gd name="connsiteX9" fmla="*/ 3973134 w 4958366"/>
                <a:gd name="connsiteY9" fmla="*/ 1738648 h 2968580"/>
                <a:gd name="connsiteX10" fmla="*/ 3032976 w 4958366"/>
                <a:gd name="connsiteY10" fmla="*/ 2962140 h 2968580"/>
                <a:gd name="connsiteX11" fmla="*/ 1893195 w 4958366"/>
                <a:gd name="connsiteY11" fmla="*/ 2968580 h 2968580"/>
                <a:gd name="connsiteX12" fmla="*/ 0 w 4958366"/>
                <a:gd name="connsiteY12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7736 w 4958366"/>
                <a:gd name="connsiteY2" fmla="*/ 1534174 h 2968580"/>
                <a:gd name="connsiteX3" fmla="*/ 1996226 w 4958366"/>
                <a:gd name="connsiteY3" fmla="*/ 2356834 h 2968580"/>
                <a:gd name="connsiteX4" fmla="*/ 2942822 w 4958366"/>
                <a:gd name="connsiteY4" fmla="*/ 2350395 h 2968580"/>
                <a:gd name="connsiteX5" fmla="*/ 4700789 w 4958366"/>
                <a:gd name="connsiteY5" fmla="*/ 6439 h 2968580"/>
                <a:gd name="connsiteX6" fmla="*/ 4926169 w 4958366"/>
                <a:gd name="connsiteY6" fmla="*/ 0 h 2968580"/>
                <a:gd name="connsiteX7" fmla="*/ 4591319 w 4958366"/>
                <a:gd name="connsiteY7" fmla="*/ 463639 h 2968580"/>
                <a:gd name="connsiteX8" fmla="*/ 4958366 w 4958366"/>
                <a:gd name="connsiteY8" fmla="*/ 450760 h 2968580"/>
                <a:gd name="connsiteX9" fmla="*/ 3973133 w 4958366"/>
                <a:gd name="connsiteY9" fmla="*/ 1745086 h 2968580"/>
                <a:gd name="connsiteX10" fmla="*/ 3973134 w 4958366"/>
                <a:gd name="connsiteY10" fmla="*/ 1738648 h 2968580"/>
                <a:gd name="connsiteX11" fmla="*/ 3032976 w 4958366"/>
                <a:gd name="connsiteY11" fmla="*/ 2962140 h 2968580"/>
                <a:gd name="connsiteX12" fmla="*/ 1893195 w 4958366"/>
                <a:gd name="connsiteY12" fmla="*/ 2968580 h 2968580"/>
                <a:gd name="connsiteX13" fmla="*/ 0 w 4958366"/>
                <a:gd name="connsiteY13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7736 w 4958366"/>
                <a:gd name="connsiteY2" fmla="*/ 1534174 h 2968580"/>
                <a:gd name="connsiteX3" fmla="*/ 1332965 w 4958366"/>
                <a:gd name="connsiteY3" fmla="*/ 1566371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7736 w 4958366"/>
                <a:gd name="connsiteY2" fmla="*/ 1534174 h 2968580"/>
                <a:gd name="connsiteX3" fmla="*/ 1390920 w 4958366"/>
                <a:gd name="connsiteY3" fmla="*/ 1534174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7736 w 4958366"/>
                <a:gd name="connsiteY2" fmla="*/ 1534174 h 2968580"/>
                <a:gd name="connsiteX3" fmla="*/ 1390920 w 4958366"/>
                <a:gd name="connsiteY3" fmla="*/ 1534174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7736 w 4958366"/>
                <a:gd name="connsiteY2" fmla="*/ 1534174 h 2968580"/>
                <a:gd name="connsiteX3" fmla="*/ 1390920 w 4958366"/>
                <a:gd name="connsiteY3" fmla="*/ 1534174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7736 w 4958366"/>
                <a:gd name="connsiteY2" fmla="*/ 1534174 h 2968580"/>
                <a:gd name="connsiteX3" fmla="*/ 1390920 w 4958366"/>
                <a:gd name="connsiteY3" fmla="*/ 1534174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7736 w 4958366"/>
                <a:gd name="connsiteY2" fmla="*/ 1534174 h 2968580"/>
                <a:gd name="connsiteX3" fmla="*/ 1390920 w 4958366"/>
                <a:gd name="connsiteY3" fmla="*/ 1534174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65539 w 4958366"/>
                <a:gd name="connsiteY2" fmla="*/ 1547053 h 2968580"/>
                <a:gd name="connsiteX3" fmla="*/ 1390920 w 4958366"/>
                <a:gd name="connsiteY3" fmla="*/ 1534174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65539 w 4958366"/>
                <a:gd name="connsiteY2" fmla="*/ 1547053 h 2968580"/>
                <a:gd name="connsiteX3" fmla="*/ 1410238 w 4958366"/>
                <a:gd name="connsiteY3" fmla="*/ 1617887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1297 w 4958366"/>
                <a:gd name="connsiteY2" fmla="*/ 1572810 h 2968580"/>
                <a:gd name="connsiteX3" fmla="*/ 1410238 w 4958366"/>
                <a:gd name="connsiteY3" fmla="*/ 1617887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1297 w 4958366"/>
                <a:gd name="connsiteY2" fmla="*/ 1572810 h 2968580"/>
                <a:gd name="connsiteX3" fmla="*/ 1410238 w 4958366"/>
                <a:gd name="connsiteY3" fmla="*/ 1617887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1297 w 4958366"/>
                <a:gd name="connsiteY2" fmla="*/ 1572810 h 2968580"/>
                <a:gd name="connsiteX3" fmla="*/ 1410238 w 4958366"/>
                <a:gd name="connsiteY3" fmla="*/ 1617887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83335 w 4958366"/>
                <a:gd name="connsiteY1" fmla="*/ 470078 h 2968580"/>
                <a:gd name="connsiteX2" fmla="*/ 1191297 w 4958366"/>
                <a:gd name="connsiteY2" fmla="*/ 1572810 h 2968580"/>
                <a:gd name="connsiteX3" fmla="*/ 1410238 w 4958366"/>
                <a:gd name="connsiteY3" fmla="*/ 1617887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296214 w 4958366"/>
                <a:gd name="connsiteY1" fmla="*/ 482957 h 2968580"/>
                <a:gd name="connsiteX2" fmla="*/ 1191297 w 4958366"/>
                <a:gd name="connsiteY2" fmla="*/ 1572810 h 2968580"/>
                <a:gd name="connsiteX3" fmla="*/ 1410238 w 4958366"/>
                <a:gd name="connsiteY3" fmla="*/ 1617887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592428 w 4958366"/>
                <a:gd name="connsiteY1" fmla="*/ 476518 h 2968580"/>
                <a:gd name="connsiteX2" fmla="*/ 1191297 w 4958366"/>
                <a:gd name="connsiteY2" fmla="*/ 1572810 h 2968580"/>
                <a:gd name="connsiteX3" fmla="*/ 1410238 w 4958366"/>
                <a:gd name="connsiteY3" fmla="*/ 1617887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592428 w 4958366"/>
                <a:gd name="connsiteY1" fmla="*/ 476518 h 2968580"/>
                <a:gd name="connsiteX2" fmla="*/ 1320086 w 4958366"/>
                <a:gd name="connsiteY2" fmla="*/ 1469779 h 2968580"/>
                <a:gd name="connsiteX3" fmla="*/ 1410238 w 4958366"/>
                <a:gd name="connsiteY3" fmla="*/ 1617887 h 2968580"/>
                <a:gd name="connsiteX4" fmla="*/ 1996226 w 4958366"/>
                <a:gd name="connsiteY4" fmla="*/ 2356834 h 2968580"/>
                <a:gd name="connsiteX5" fmla="*/ 2942822 w 4958366"/>
                <a:gd name="connsiteY5" fmla="*/ 2350395 h 2968580"/>
                <a:gd name="connsiteX6" fmla="*/ 4700789 w 4958366"/>
                <a:gd name="connsiteY6" fmla="*/ 6439 h 2968580"/>
                <a:gd name="connsiteX7" fmla="*/ 4926169 w 4958366"/>
                <a:gd name="connsiteY7" fmla="*/ 0 h 2968580"/>
                <a:gd name="connsiteX8" fmla="*/ 4591319 w 4958366"/>
                <a:gd name="connsiteY8" fmla="*/ 463639 h 2968580"/>
                <a:gd name="connsiteX9" fmla="*/ 4958366 w 4958366"/>
                <a:gd name="connsiteY9" fmla="*/ 450760 h 2968580"/>
                <a:gd name="connsiteX10" fmla="*/ 3973133 w 4958366"/>
                <a:gd name="connsiteY10" fmla="*/ 1745086 h 2968580"/>
                <a:gd name="connsiteX11" fmla="*/ 3973134 w 4958366"/>
                <a:gd name="connsiteY11" fmla="*/ 1738648 h 2968580"/>
                <a:gd name="connsiteX12" fmla="*/ 3032976 w 4958366"/>
                <a:gd name="connsiteY12" fmla="*/ 2962140 h 2968580"/>
                <a:gd name="connsiteX13" fmla="*/ 1893195 w 4958366"/>
                <a:gd name="connsiteY13" fmla="*/ 2968580 h 2968580"/>
                <a:gd name="connsiteX14" fmla="*/ 0 w 4958366"/>
                <a:gd name="connsiteY14" fmla="*/ 470078 h 2968580"/>
                <a:gd name="connsiteX0" fmla="*/ 0 w 4958366"/>
                <a:gd name="connsiteY0" fmla="*/ 470078 h 2968580"/>
                <a:gd name="connsiteX1" fmla="*/ 592428 w 4958366"/>
                <a:gd name="connsiteY1" fmla="*/ 476518 h 2968580"/>
                <a:gd name="connsiteX2" fmla="*/ 1410238 w 4958366"/>
                <a:gd name="connsiteY2" fmla="*/ 1617887 h 2968580"/>
                <a:gd name="connsiteX3" fmla="*/ 1996226 w 4958366"/>
                <a:gd name="connsiteY3" fmla="*/ 2356834 h 2968580"/>
                <a:gd name="connsiteX4" fmla="*/ 2942822 w 4958366"/>
                <a:gd name="connsiteY4" fmla="*/ 2350395 h 2968580"/>
                <a:gd name="connsiteX5" fmla="*/ 4700789 w 4958366"/>
                <a:gd name="connsiteY5" fmla="*/ 6439 h 2968580"/>
                <a:gd name="connsiteX6" fmla="*/ 4926169 w 4958366"/>
                <a:gd name="connsiteY6" fmla="*/ 0 h 2968580"/>
                <a:gd name="connsiteX7" fmla="*/ 4591319 w 4958366"/>
                <a:gd name="connsiteY7" fmla="*/ 463639 h 2968580"/>
                <a:gd name="connsiteX8" fmla="*/ 4958366 w 4958366"/>
                <a:gd name="connsiteY8" fmla="*/ 450760 h 2968580"/>
                <a:gd name="connsiteX9" fmla="*/ 3973133 w 4958366"/>
                <a:gd name="connsiteY9" fmla="*/ 1745086 h 2968580"/>
                <a:gd name="connsiteX10" fmla="*/ 3973134 w 4958366"/>
                <a:gd name="connsiteY10" fmla="*/ 1738648 h 2968580"/>
                <a:gd name="connsiteX11" fmla="*/ 3032976 w 4958366"/>
                <a:gd name="connsiteY11" fmla="*/ 2962140 h 2968580"/>
                <a:gd name="connsiteX12" fmla="*/ 1893195 w 4958366"/>
                <a:gd name="connsiteY12" fmla="*/ 2968580 h 2968580"/>
                <a:gd name="connsiteX13" fmla="*/ 0 w 4958366"/>
                <a:gd name="connsiteY13" fmla="*/ 470078 h 2968580"/>
                <a:gd name="connsiteX0" fmla="*/ 0 w 4958366"/>
                <a:gd name="connsiteY0" fmla="*/ 470078 h 2968580"/>
                <a:gd name="connsiteX1" fmla="*/ 592428 w 4958366"/>
                <a:gd name="connsiteY1" fmla="*/ 476518 h 2968580"/>
                <a:gd name="connsiteX2" fmla="*/ 1996226 w 4958366"/>
                <a:gd name="connsiteY2" fmla="*/ 2356834 h 2968580"/>
                <a:gd name="connsiteX3" fmla="*/ 2942822 w 4958366"/>
                <a:gd name="connsiteY3" fmla="*/ 2350395 h 2968580"/>
                <a:gd name="connsiteX4" fmla="*/ 4700789 w 4958366"/>
                <a:gd name="connsiteY4" fmla="*/ 6439 h 2968580"/>
                <a:gd name="connsiteX5" fmla="*/ 4926169 w 4958366"/>
                <a:gd name="connsiteY5" fmla="*/ 0 h 2968580"/>
                <a:gd name="connsiteX6" fmla="*/ 4591319 w 4958366"/>
                <a:gd name="connsiteY6" fmla="*/ 463639 h 2968580"/>
                <a:gd name="connsiteX7" fmla="*/ 4958366 w 4958366"/>
                <a:gd name="connsiteY7" fmla="*/ 450760 h 2968580"/>
                <a:gd name="connsiteX8" fmla="*/ 3973133 w 4958366"/>
                <a:gd name="connsiteY8" fmla="*/ 1745086 h 2968580"/>
                <a:gd name="connsiteX9" fmla="*/ 3973134 w 4958366"/>
                <a:gd name="connsiteY9" fmla="*/ 1738648 h 2968580"/>
                <a:gd name="connsiteX10" fmla="*/ 3032976 w 4958366"/>
                <a:gd name="connsiteY10" fmla="*/ 2962140 h 2968580"/>
                <a:gd name="connsiteX11" fmla="*/ 1893195 w 4958366"/>
                <a:gd name="connsiteY11" fmla="*/ 2968580 h 2968580"/>
                <a:gd name="connsiteX12" fmla="*/ 0 w 4958366"/>
                <a:gd name="connsiteY12" fmla="*/ 470078 h 2968580"/>
                <a:gd name="connsiteX0" fmla="*/ 0 w 4958366"/>
                <a:gd name="connsiteY0" fmla="*/ 470078 h 2968580"/>
                <a:gd name="connsiteX1" fmla="*/ 592428 w 4958366"/>
                <a:gd name="connsiteY1" fmla="*/ 476518 h 2968580"/>
                <a:gd name="connsiteX2" fmla="*/ 1996226 w 4958366"/>
                <a:gd name="connsiteY2" fmla="*/ 2356834 h 2968580"/>
                <a:gd name="connsiteX3" fmla="*/ 2942822 w 4958366"/>
                <a:gd name="connsiteY3" fmla="*/ 2350395 h 2968580"/>
                <a:gd name="connsiteX4" fmla="*/ 4700789 w 4958366"/>
                <a:gd name="connsiteY4" fmla="*/ 6439 h 2968580"/>
                <a:gd name="connsiteX5" fmla="*/ 4926169 w 4958366"/>
                <a:gd name="connsiteY5" fmla="*/ 0 h 2968580"/>
                <a:gd name="connsiteX6" fmla="*/ 4591319 w 4958366"/>
                <a:gd name="connsiteY6" fmla="*/ 463639 h 2968580"/>
                <a:gd name="connsiteX7" fmla="*/ 4958366 w 4958366"/>
                <a:gd name="connsiteY7" fmla="*/ 450760 h 2968580"/>
                <a:gd name="connsiteX8" fmla="*/ 3973133 w 4958366"/>
                <a:gd name="connsiteY8" fmla="*/ 1745086 h 2968580"/>
                <a:gd name="connsiteX9" fmla="*/ 3973134 w 4958366"/>
                <a:gd name="connsiteY9" fmla="*/ 1738648 h 2968580"/>
                <a:gd name="connsiteX10" fmla="*/ 3032976 w 4958366"/>
                <a:gd name="connsiteY10" fmla="*/ 2962140 h 2968580"/>
                <a:gd name="connsiteX11" fmla="*/ 1893195 w 4958366"/>
                <a:gd name="connsiteY11" fmla="*/ 2968580 h 2968580"/>
                <a:gd name="connsiteX12" fmla="*/ 0 w 4958366"/>
                <a:gd name="connsiteY12" fmla="*/ 470078 h 2968580"/>
                <a:gd name="connsiteX0" fmla="*/ 0 w 4958366"/>
                <a:gd name="connsiteY0" fmla="*/ 470078 h 2968580"/>
                <a:gd name="connsiteX1" fmla="*/ 592428 w 4958366"/>
                <a:gd name="connsiteY1" fmla="*/ 476518 h 2968580"/>
                <a:gd name="connsiteX2" fmla="*/ 1996226 w 4958366"/>
                <a:gd name="connsiteY2" fmla="*/ 2356834 h 2968580"/>
                <a:gd name="connsiteX3" fmla="*/ 2942822 w 4958366"/>
                <a:gd name="connsiteY3" fmla="*/ 2350395 h 2968580"/>
                <a:gd name="connsiteX4" fmla="*/ 4700789 w 4958366"/>
                <a:gd name="connsiteY4" fmla="*/ 6439 h 2968580"/>
                <a:gd name="connsiteX5" fmla="*/ 4926169 w 4958366"/>
                <a:gd name="connsiteY5" fmla="*/ 0 h 2968580"/>
                <a:gd name="connsiteX6" fmla="*/ 4591319 w 4958366"/>
                <a:gd name="connsiteY6" fmla="*/ 463639 h 2968580"/>
                <a:gd name="connsiteX7" fmla="*/ 4958366 w 4958366"/>
                <a:gd name="connsiteY7" fmla="*/ 450760 h 2968580"/>
                <a:gd name="connsiteX8" fmla="*/ 3973133 w 4958366"/>
                <a:gd name="connsiteY8" fmla="*/ 1745086 h 2968580"/>
                <a:gd name="connsiteX9" fmla="*/ 3973134 w 4958366"/>
                <a:gd name="connsiteY9" fmla="*/ 1738648 h 2968580"/>
                <a:gd name="connsiteX10" fmla="*/ 3032976 w 4958366"/>
                <a:gd name="connsiteY10" fmla="*/ 2962140 h 2968580"/>
                <a:gd name="connsiteX11" fmla="*/ 1893195 w 4958366"/>
                <a:gd name="connsiteY11" fmla="*/ 2968580 h 2968580"/>
                <a:gd name="connsiteX12" fmla="*/ 0 w 4958366"/>
                <a:gd name="connsiteY12" fmla="*/ 470078 h 2968580"/>
                <a:gd name="connsiteX0" fmla="*/ 0 w 4958366"/>
                <a:gd name="connsiteY0" fmla="*/ 470078 h 2968580"/>
                <a:gd name="connsiteX1" fmla="*/ 598774 w 4958366"/>
                <a:gd name="connsiteY1" fmla="*/ 482202 h 2968580"/>
                <a:gd name="connsiteX2" fmla="*/ 1996226 w 4958366"/>
                <a:gd name="connsiteY2" fmla="*/ 2356834 h 2968580"/>
                <a:gd name="connsiteX3" fmla="*/ 2942822 w 4958366"/>
                <a:gd name="connsiteY3" fmla="*/ 2350395 h 2968580"/>
                <a:gd name="connsiteX4" fmla="*/ 4700789 w 4958366"/>
                <a:gd name="connsiteY4" fmla="*/ 6439 h 2968580"/>
                <a:gd name="connsiteX5" fmla="*/ 4926169 w 4958366"/>
                <a:gd name="connsiteY5" fmla="*/ 0 h 2968580"/>
                <a:gd name="connsiteX6" fmla="*/ 4591319 w 4958366"/>
                <a:gd name="connsiteY6" fmla="*/ 463639 h 2968580"/>
                <a:gd name="connsiteX7" fmla="*/ 4958366 w 4958366"/>
                <a:gd name="connsiteY7" fmla="*/ 450760 h 2968580"/>
                <a:gd name="connsiteX8" fmla="*/ 3973133 w 4958366"/>
                <a:gd name="connsiteY8" fmla="*/ 1745086 h 2968580"/>
                <a:gd name="connsiteX9" fmla="*/ 3973134 w 4958366"/>
                <a:gd name="connsiteY9" fmla="*/ 1738648 h 2968580"/>
                <a:gd name="connsiteX10" fmla="*/ 3032976 w 4958366"/>
                <a:gd name="connsiteY10" fmla="*/ 2962140 h 2968580"/>
                <a:gd name="connsiteX11" fmla="*/ 1893195 w 4958366"/>
                <a:gd name="connsiteY11" fmla="*/ 2968580 h 2968580"/>
                <a:gd name="connsiteX12" fmla="*/ 0 w 4958366"/>
                <a:gd name="connsiteY12" fmla="*/ 470078 h 2968580"/>
                <a:gd name="connsiteX0" fmla="*/ 0 w 4952020"/>
                <a:gd name="connsiteY0" fmla="*/ 470078 h 2968580"/>
                <a:gd name="connsiteX1" fmla="*/ 598774 w 4952020"/>
                <a:gd name="connsiteY1" fmla="*/ 482202 h 2968580"/>
                <a:gd name="connsiteX2" fmla="*/ 1996226 w 4952020"/>
                <a:gd name="connsiteY2" fmla="*/ 2356834 h 2968580"/>
                <a:gd name="connsiteX3" fmla="*/ 2942822 w 4952020"/>
                <a:gd name="connsiteY3" fmla="*/ 2350395 h 2968580"/>
                <a:gd name="connsiteX4" fmla="*/ 4700789 w 4952020"/>
                <a:gd name="connsiteY4" fmla="*/ 6439 h 2968580"/>
                <a:gd name="connsiteX5" fmla="*/ 4926169 w 4952020"/>
                <a:gd name="connsiteY5" fmla="*/ 0 h 2968580"/>
                <a:gd name="connsiteX6" fmla="*/ 4591319 w 4952020"/>
                <a:gd name="connsiteY6" fmla="*/ 463639 h 2968580"/>
                <a:gd name="connsiteX7" fmla="*/ 4952020 w 4952020"/>
                <a:gd name="connsiteY7" fmla="*/ 484865 h 2968580"/>
                <a:gd name="connsiteX8" fmla="*/ 3973133 w 4952020"/>
                <a:gd name="connsiteY8" fmla="*/ 1745086 h 2968580"/>
                <a:gd name="connsiteX9" fmla="*/ 3973134 w 4952020"/>
                <a:gd name="connsiteY9" fmla="*/ 1738648 h 2968580"/>
                <a:gd name="connsiteX10" fmla="*/ 3032976 w 4952020"/>
                <a:gd name="connsiteY10" fmla="*/ 2962140 h 2968580"/>
                <a:gd name="connsiteX11" fmla="*/ 1893195 w 4952020"/>
                <a:gd name="connsiteY11" fmla="*/ 2968580 h 2968580"/>
                <a:gd name="connsiteX12" fmla="*/ 0 w 4952020"/>
                <a:gd name="connsiteY12" fmla="*/ 470078 h 2968580"/>
                <a:gd name="connsiteX0" fmla="*/ 0 w 4977402"/>
                <a:gd name="connsiteY0" fmla="*/ 470078 h 2968580"/>
                <a:gd name="connsiteX1" fmla="*/ 598774 w 4977402"/>
                <a:gd name="connsiteY1" fmla="*/ 482202 h 2968580"/>
                <a:gd name="connsiteX2" fmla="*/ 1996226 w 4977402"/>
                <a:gd name="connsiteY2" fmla="*/ 2356834 h 2968580"/>
                <a:gd name="connsiteX3" fmla="*/ 2942822 w 4977402"/>
                <a:gd name="connsiteY3" fmla="*/ 2350395 h 2968580"/>
                <a:gd name="connsiteX4" fmla="*/ 4700789 w 4977402"/>
                <a:gd name="connsiteY4" fmla="*/ 6439 h 2968580"/>
                <a:gd name="connsiteX5" fmla="*/ 4926169 w 4977402"/>
                <a:gd name="connsiteY5" fmla="*/ 0 h 2968580"/>
                <a:gd name="connsiteX6" fmla="*/ 4591319 w 4977402"/>
                <a:gd name="connsiteY6" fmla="*/ 463639 h 2968580"/>
                <a:gd name="connsiteX7" fmla="*/ 4977402 w 4977402"/>
                <a:gd name="connsiteY7" fmla="*/ 467813 h 2968580"/>
                <a:gd name="connsiteX8" fmla="*/ 3973133 w 4977402"/>
                <a:gd name="connsiteY8" fmla="*/ 1745086 h 2968580"/>
                <a:gd name="connsiteX9" fmla="*/ 3973134 w 4977402"/>
                <a:gd name="connsiteY9" fmla="*/ 1738648 h 2968580"/>
                <a:gd name="connsiteX10" fmla="*/ 3032976 w 4977402"/>
                <a:gd name="connsiteY10" fmla="*/ 2962140 h 2968580"/>
                <a:gd name="connsiteX11" fmla="*/ 1893195 w 4977402"/>
                <a:gd name="connsiteY11" fmla="*/ 2968580 h 2968580"/>
                <a:gd name="connsiteX12" fmla="*/ 0 w 4977402"/>
                <a:gd name="connsiteY12" fmla="*/ 470078 h 2968580"/>
                <a:gd name="connsiteX0" fmla="*/ 0 w 4977402"/>
                <a:gd name="connsiteY0" fmla="*/ 463639 h 2962141"/>
                <a:gd name="connsiteX1" fmla="*/ 598774 w 4977402"/>
                <a:gd name="connsiteY1" fmla="*/ 475763 h 2962141"/>
                <a:gd name="connsiteX2" fmla="*/ 1996226 w 4977402"/>
                <a:gd name="connsiteY2" fmla="*/ 2350395 h 2962141"/>
                <a:gd name="connsiteX3" fmla="*/ 2942822 w 4977402"/>
                <a:gd name="connsiteY3" fmla="*/ 2343956 h 2962141"/>
                <a:gd name="connsiteX4" fmla="*/ 4700789 w 4977402"/>
                <a:gd name="connsiteY4" fmla="*/ 0 h 2962141"/>
                <a:gd name="connsiteX5" fmla="*/ 4957897 w 4977402"/>
                <a:gd name="connsiteY5" fmla="*/ 4929 h 2962141"/>
                <a:gd name="connsiteX6" fmla="*/ 4591319 w 4977402"/>
                <a:gd name="connsiteY6" fmla="*/ 457200 h 2962141"/>
                <a:gd name="connsiteX7" fmla="*/ 4977402 w 4977402"/>
                <a:gd name="connsiteY7" fmla="*/ 461374 h 2962141"/>
                <a:gd name="connsiteX8" fmla="*/ 3973133 w 4977402"/>
                <a:gd name="connsiteY8" fmla="*/ 1738647 h 2962141"/>
                <a:gd name="connsiteX9" fmla="*/ 3973134 w 4977402"/>
                <a:gd name="connsiteY9" fmla="*/ 1732209 h 2962141"/>
                <a:gd name="connsiteX10" fmla="*/ 3032976 w 4977402"/>
                <a:gd name="connsiteY10" fmla="*/ 2955701 h 2962141"/>
                <a:gd name="connsiteX11" fmla="*/ 1893195 w 4977402"/>
                <a:gd name="connsiteY11" fmla="*/ 2962141 h 2962141"/>
                <a:gd name="connsiteX12" fmla="*/ 0 w 4977402"/>
                <a:gd name="connsiteY12" fmla="*/ 463639 h 2962141"/>
                <a:gd name="connsiteX0" fmla="*/ 0 w 4977402"/>
                <a:gd name="connsiteY0" fmla="*/ 458710 h 2957212"/>
                <a:gd name="connsiteX1" fmla="*/ 598774 w 4977402"/>
                <a:gd name="connsiteY1" fmla="*/ 470834 h 2957212"/>
                <a:gd name="connsiteX2" fmla="*/ 1996226 w 4977402"/>
                <a:gd name="connsiteY2" fmla="*/ 2345466 h 2957212"/>
                <a:gd name="connsiteX3" fmla="*/ 2942822 w 4977402"/>
                <a:gd name="connsiteY3" fmla="*/ 2339027 h 2957212"/>
                <a:gd name="connsiteX4" fmla="*/ 4694444 w 4977402"/>
                <a:gd name="connsiteY4" fmla="*/ 6440 h 2957212"/>
                <a:gd name="connsiteX5" fmla="*/ 4957897 w 4977402"/>
                <a:gd name="connsiteY5" fmla="*/ 0 h 2957212"/>
                <a:gd name="connsiteX6" fmla="*/ 4591319 w 4977402"/>
                <a:gd name="connsiteY6" fmla="*/ 452271 h 2957212"/>
                <a:gd name="connsiteX7" fmla="*/ 4977402 w 4977402"/>
                <a:gd name="connsiteY7" fmla="*/ 456445 h 2957212"/>
                <a:gd name="connsiteX8" fmla="*/ 3973133 w 4977402"/>
                <a:gd name="connsiteY8" fmla="*/ 1733718 h 2957212"/>
                <a:gd name="connsiteX9" fmla="*/ 3973134 w 4977402"/>
                <a:gd name="connsiteY9" fmla="*/ 1727280 h 2957212"/>
                <a:gd name="connsiteX10" fmla="*/ 3032976 w 4977402"/>
                <a:gd name="connsiteY10" fmla="*/ 2950772 h 2957212"/>
                <a:gd name="connsiteX11" fmla="*/ 1893195 w 4977402"/>
                <a:gd name="connsiteY11" fmla="*/ 2957212 h 2957212"/>
                <a:gd name="connsiteX12" fmla="*/ 0 w 4977402"/>
                <a:gd name="connsiteY12" fmla="*/ 458710 h 2957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7402" h="2957212">
                  <a:moveTo>
                    <a:pt x="0" y="458710"/>
                  </a:moveTo>
                  <a:cubicBezTo>
                    <a:pt x="94445" y="458710"/>
                    <a:pt x="594481" y="451515"/>
                    <a:pt x="598774" y="470834"/>
                  </a:cubicBezTo>
                  <a:cubicBezTo>
                    <a:pt x="588826" y="461295"/>
                    <a:pt x="2004256" y="2351467"/>
                    <a:pt x="1996226" y="2345466"/>
                  </a:cubicBezTo>
                  <a:lnTo>
                    <a:pt x="2942822" y="2339027"/>
                  </a:lnTo>
                  <a:lnTo>
                    <a:pt x="4694444" y="6440"/>
                  </a:lnTo>
                  <a:lnTo>
                    <a:pt x="4957897" y="0"/>
                  </a:lnTo>
                  <a:lnTo>
                    <a:pt x="4591319" y="452271"/>
                  </a:lnTo>
                  <a:lnTo>
                    <a:pt x="4977402" y="456445"/>
                  </a:lnTo>
                  <a:lnTo>
                    <a:pt x="3973133" y="1733718"/>
                  </a:lnTo>
                  <a:cubicBezTo>
                    <a:pt x="3973133" y="1731572"/>
                    <a:pt x="3973134" y="1729426"/>
                    <a:pt x="3973134" y="1727280"/>
                  </a:cubicBezTo>
                  <a:lnTo>
                    <a:pt x="3032976" y="2950772"/>
                  </a:lnTo>
                  <a:lnTo>
                    <a:pt x="1893195" y="2957212"/>
                  </a:lnTo>
                  <a:lnTo>
                    <a:pt x="0" y="45871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09111" y="2780928"/>
              <a:ext cx="89319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000" dirty="0" smtClean="0"/>
                <a:t>    MIL</a:t>
              </a:r>
            </a:p>
            <a:p>
              <a:r>
                <a:rPr lang="sv-SE" sz="2000" dirty="0" smtClean="0"/>
                <a:t>(SIL)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76066" y="1692097"/>
              <a:ext cx="869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600" dirty="0" smtClean="0"/>
                <a:t>System</a:t>
              </a:r>
            </a:p>
            <a:p>
              <a:r>
                <a:rPr lang="sv-SE" sz="1600" dirty="0" smtClean="0"/>
                <a:t>MIL</a:t>
              </a:r>
              <a:endParaRPr lang="en-US" sz="1600" dirty="0"/>
            </a:p>
          </p:txBody>
        </p:sp>
        <p:sp>
          <p:nvSpPr>
            <p:cNvPr id="37" name="Parallelogram 36"/>
            <p:cNvSpPr/>
            <p:nvPr/>
          </p:nvSpPr>
          <p:spPr>
            <a:xfrm>
              <a:off x="6512967" y="4635377"/>
              <a:ext cx="988361" cy="681397"/>
            </a:xfrm>
            <a:custGeom>
              <a:avLst/>
              <a:gdLst>
                <a:gd name="connsiteX0" fmla="*/ 0 w 988361"/>
                <a:gd name="connsiteY0" fmla="*/ 681397 h 681397"/>
                <a:gd name="connsiteX1" fmla="*/ 523919 w 988361"/>
                <a:gd name="connsiteY1" fmla="*/ 0 h 681397"/>
                <a:gd name="connsiteX2" fmla="*/ 988361 w 988361"/>
                <a:gd name="connsiteY2" fmla="*/ 0 h 681397"/>
                <a:gd name="connsiteX3" fmla="*/ 464442 w 988361"/>
                <a:gd name="connsiteY3" fmla="*/ 681397 h 681397"/>
                <a:gd name="connsiteX4" fmla="*/ 0 w 988361"/>
                <a:gd name="connsiteY4" fmla="*/ 681397 h 681397"/>
                <a:gd name="connsiteX0" fmla="*/ 0 w 988361"/>
                <a:gd name="connsiteY0" fmla="*/ 681397 h 681397"/>
                <a:gd name="connsiteX1" fmla="*/ 523919 w 988361"/>
                <a:gd name="connsiteY1" fmla="*/ 0 h 681397"/>
                <a:gd name="connsiteX2" fmla="*/ 988361 w 988361"/>
                <a:gd name="connsiteY2" fmla="*/ 0 h 681397"/>
                <a:gd name="connsiteX3" fmla="*/ 536159 w 988361"/>
                <a:gd name="connsiteY3" fmla="*/ 681397 h 681397"/>
                <a:gd name="connsiteX4" fmla="*/ 0 w 988361"/>
                <a:gd name="connsiteY4" fmla="*/ 681397 h 681397"/>
                <a:gd name="connsiteX0" fmla="*/ 0 w 988361"/>
                <a:gd name="connsiteY0" fmla="*/ 681397 h 681397"/>
                <a:gd name="connsiteX1" fmla="*/ 470131 w 988361"/>
                <a:gd name="connsiteY1" fmla="*/ 0 h 681397"/>
                <a:gd name="connsiteX2" fmla="*/ 988361 w 988361"/>
                <a:gd name="connsiteY2" fmla="*/ 0 h 681397"/>
                <a:gd name="connsiteX3" fmla="*/ 536159 w 988361"/>
                <a:gd name="connsiteY3" fmla="*/ 681397 h 681397"/>
                <a:gd name="connsiteX4" fmla="*/ 0 w 988361"/>
                <a:gd name="connsiteY4" fmla="*/ 681397 h 68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361" h="681397">
                  <a:moveTo>
                    <a:pt x="0" y="681397"/>
                  </a:moveTo>
                  <a:lnTo>
                    <a:pt x="470131" y="0"/>
                  </a:lnTo>
                  <a:lnTo>
                    <a:pt x="988361" y="0"/>
                  </a:lnTo>
                  <a:lnTo>
                    <a:pt x="536159" y="681397"/>
                  </a:lnTo>
                  <a:lnTo>
                    <a:pt x="0" y="68139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15315" y="5445225"/>
              <a:ext cx="641523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2000" dirty="0" err="1" smtClean="0"/>
                <a:t>Unit</a:t>
              </a:r>
              <a:endParaRPr lang="sv-SE" sz="2000" dirty="0" smtClean="0"/>
            </a:p>
            <a:p>
              <a:pPr algn="ctr"/>
              <a:r>
                <a:rPr lang="sv-SE" sz="2000" dirty="0" smtClean="0"/>
                <a:t>test</a:t>
              </a:r>
              <a:endParaRPr lang="en-US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893464" y="5445225"/>
              <a:ext cx="984564" cy="707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2000" dirty="0" smtClean="0"/>
                <a:t>SW</a:t>
              </a:r>
            </a:p>
            <a:p>
              <a:pPr algn="ctr"/>
              <a:r>
                <a:rPr lang="sv-SE" sz="2000" dirty="0" smtClean="0"/>
                <a:t>Design</a:t>
              </a:r>
              <a:endParaRPr lang="en-US" sz="20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34673" y="4742189"/>
              <a:ext cx="899539" cy="6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1000" dirty="0" smtClean="0"/>
                <a:t>     </a:t>
              </a:r>
              <a:r>
                <a:rPr lang="sv-SE" sz="1000" dirty="0" err="1" smtClean="0"/>
                <a:t>code</a:t>
              </a:r>
              <a:endParaRPr lang="sv-SE" sz="1000" dirty="0" smtClean="0"/>
            </a:p>
            <a:p>
              <a:pPr algn="ctr"/>
              <a:r>
                <a:rPr lang="sv-SE" sz="1000" dirty="0" smtClean="0"/>
                <a:t>gen</a:t>
              </a:r>
              <a:endParaRPr lang="en-US" sz="10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40244" y="5034662"/>
              <a:ext cx="22605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1600" b="1" dirty="0" err="1" smtClean="0"/>
                <a:t>Simulink</a:t>
              </a:r>
              <a:r>
                <a:rPr lang="sv-SE" sz="1600" b="1" dirty="0" smtClean="0"/>
                <a:t> </a:t>
              </a:r>
              <a:r>
                <a:rPr lang="sv-SE" sz="1600" b="1" dirty="0" smtClean="0">
                  <a:solidFill>
                    <a:schemeClr val="accent4">
                      <a:lumMod val="75000"/>
                    </a:schemeClr>
                  </a:solidFill>
                </a:rPr>
                <a:t>&amp; Simscape</a:t>
              </a:r>
              <a:endParaRPr lang="en-US" sz="1600" b="1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47" name="Isosceles Triangle 61"/>
            <p:cNvSpPr/>
            <p:nvPr/>
          </p:nvSpPr>
          <p:spPr>
            <a:xfrm>
              <a:off x="7166668" y="4169468"/>
              <a:ext cx="683051" cy="132457"/>
            </a:xfrm>
            <a:custGeom>
              <a:avLst/>
              <a:gdLst>
                <a:gd name="connsiteX0" fmla="*/ 0 w 940688"/>
                <a:gd name="connsiteY0" fmla="*/ 93068 h 93068"/>
                <a:gd name="connsiteX1" fmla="*/ 470344 w 940688"/>
                <a:gd name="connsiteY1" fmla="*/ 0 h 93068"/>
                <a:gd name="connsiteX2" fmla="*/ 940688 w 940688"/>
                <a:gd name="connsiteY2" fmla="*/ 93068 h 93068"/>
                <a:gd name="connsiteX3" fmla="*/ 0 w 940688"/>
                <a:gd name="connsiteY3" fmla="*/ 93068 h 93068"/>
                <a:gd name="connsiteX0" fmla="*/ 0 w 940688"/>
                <a:gd name="connsiteY0" fmla="*/ 93068 h 93068"/>
                <a:gd name="connsiteX1" fmla="*/ 747240 w 940688"/>
                <a:gd name="connsiteY1" fmla="*/ 0 h 93068"/>
                <a:gd name="connsiteX2" fmla="*/ 940688 w 940688"/>
                <a:gd name="connsiteY2" fmla="*/ 93068 h 93068"/>
                <a:gd name="connsiteX3" fmla="*/ 0 w 940688"/>
                <a:gd name="connsiteY3" fmla="*/ 93068 h 9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688" h="93068">
                  <a:moveTo>
                    <a:pt x="0" y="93068"/>
                  </a:moveTo>
                  <a:lnTo>
                    <a:pt x="747240" y="0"/>
                  </a:lnTo>
                  <a:lnTo>
                    <a:pt x="940688" y="93068"/>
                  </a:lnTo>
                  <a:lnTo>
                    <a:pt x="0" y="9306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arallelogram 52"/>
            <p:cNvSpPr/>
            <p:nvPr/>
          </p:nvSpPr>
          <p:spPr>
            <a:xfrm flipH="1">
              <a:off x="3603500" y="4149080"/>
              <a:ext cx="1109266" cy="775310"/>
            </a:xfrm>
            <a:custGeom>
              <a:avLst/>
              <a:gdLst>
                <a:gd name="connsiteX0" fmla="*/ 0 w 1109266"/>
                <a:gd name="connsiteY0" fmla="*/ 775310 h 775310"/>
                <a:gd name="connsiteX1" fmla="*/ 596128 w 1109266"/>
                <a:gd name="connsiteY1" fmla="*/ 0 h 775310"/>
                <a:gd name="connsiteX2" fmla="*/ 1109266 w 1109266"/>
                <a:gd name="connsiteY2" fmla="*/ 0 h 775310"/>
                <a:gd name="connsiteX3" fmla="*/ 513138 w 1109266"/>
                <a:gd name="connsiteY3" fmla="*/ 775310 h 775310"/>
                <a:gd name="connsiteX4" fmla="*/ 0 w 1109266"/>
                <a:gd name="connsiteY4" fmla="*/ 775310 h 775310"/>
                <a:gd name="connsiteX0" fmla="*/ 0 w 1109266"/>
                <a:gd name="connsiteY0" fmla="*/ 775310 h 775310"/>
                <a:gd name="connsiteX1" fmla="*/ 596128 w 1109266"/>
                <a:gd name="connsiteY1" fmla="*/ 0 h 775310"/>
                <a:gd name="connsiteX2" fmla="*/ 1109266 w 1109266"/>
                <a:gd name="connsiteY2" fmla="*/ 0 h 775310"/>
                <a:gd name="connsiteX3" fmla="*/ 566926 w 1109266"/>
                <a:gd name="connsiteY3" fmla="*/ 775310 h 775310"/>
                <a:gd name="connsiteX4" fmla="*/ 0 w 1109266"/>
                <a:gd name="connsiteY4" fmla="*/ 775310 h 775310"/>
                <a:gd name="connsiteX0" fmla="*/ 0 w 1109266"/>
                <a:gd name="connsiteY0" fmla="*/ 775310 h 775310"/>
                <a:gd name="connsiteX1" fmla="*/ 542339 w 1109266"/>
                <a:gd name="connsiteY1" fmla="*/ 0 h 775310"/>
                <a:gd name="connsiteX2" fmla="*/ 1109266 w 1109266"/>
                <a:gd name="connsiteY2" fmla="*/ 0 h 775310"/>
                <a:gd name="connsiteX3" fmla="*/ 566926 w 1109266"/>
                <a:gd name="connsiteY3" fmla="*/ 775310 h 775310"/>
                <a:gd name="connsiteX4" fmla="*/ 0 w 1109266"/>
                <a:gd name="connsiteY4" fmla="*/ 775310 h 775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9266" h="775310">
                  <a:moveTo>
                    <a:pt x="0" y="775310"/>
                  </a:moveTo>
                  <a:lnTo>
                    <a:pt x="542339" y="0"/>
                  </a:lnTo>
                  <a:lnTo>
                    <a:pt x="1109266" y="0"/>
                  </a:lnTo>
                  <a:lnTo>
                    <a:pt x="566926" y="775310"/>
                  </a:lnTo>
                  <a:lnTo>
                    <a:pt x="0" y="77531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23322" y="4212377"/>
              <a:ext cx="100540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800" dirty="0" err="1" smtClean="0"/>
                <a:t>Architecture</a:t>
              </a:r>
              <a:r>
                <a:rPr lang="sv-SE" sz="800" dirty="0" smtClean="0"/>
                <a:t/>
              </a:r>
              <a:br>
                <a:rPr lang="sv-SE" sz="800" dirty="0" smtClean="0"/>
              </a:br>
              <a:endParaRPr lang="sv-SE" sz="800" dirty="0" smtClean="0"/>
            </a:p>
            <a:p>
              <a:pPr algn="ctr"/>
              <a:endParaRPr lang="sv-SE" sz="800" dirty="0" smtClean="0"/>
            </a:p>
            <a:p>
              <a:pPr algn="ctr"/>
              <a:r>
                <a:rPr lang="sv-SE" sz="800" dirty="0" smtClean="0"/>
                <a:t>               </a:t>
              </a:r>
              <a:r>
                <a:rPr lang="sv-SE" sz="800" dirty="0" err="1" smtClean="0"/>
                <a:t>Simulink</a:t>
              </a:r>
              <a:endParaRPr lang="en-US" sz="800" dirty="0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H="1" flipV="1">
              <a:off x="4089515" y="4431767"/>
              <a:ext cx="69780" cy="148834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Isosceles Triangle 61"/>
            <p:cNvSpPr/>
            <p:nvPr/>
          </p:nvSpPr>
          <p:spPr>
            <a:xfrm>
              <a:off x="8463804" y="2225677"/>
              <a:ext cx="295252" cy="128221"/>
            </a:xfrm>
            <a:custGeom>
              <a:avLst/>
              <a:gdLst>
                <a:gd name="connsiteX0" fmla="*/ 0 w 940688"/>
                <a:gd name="connsiteY0" fmla="*/ 93068 h 93068"/>
                <a:gd name="connsiteX1" fmla="*/ 470344 w 940688"/>
                <a:gd name="connsiteY1" fmla="*/ 0 h 93068"/>
                <a:gd name="connsiteX2" fmla="*/ 940688 w 940688"/>
                <a:gd name="connsiteY2" fmla="*/ 93068 h 93068"/>
                <a:gd name="connsiteX3" fmla="*/ 0 w 940688"/>
                <a:gd name="connsiteY3" fmla="*/ 93068 h 93068"/>
                <a:gd name="connsiteX0" fmla="*/ 0 w 940688"/>
                <a:gd name="connsiteY0" fmla="*/ 93068 h 93068"/>
                <a:gd name="connsiteX1" fmla="*/ 747240 w 940688"/>
                <a:gd name="connsiteY1" fmla="*/ 0 h 93068"/>
                <a:gd name="connsiteX2" fmla="*/ 940688 w 940688"/>
                <a:gd name="connsiteY2" fmla="*/ 93068 h 93068"/>
                <a:gd name="connsiteX3" fmla="*/ 0 w 940688"/>
                <a:gd name="connsiteY3" fmla="*/ 93068 h 9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688" h="93068">
                  <a:moveTo>
                    <a:pt x="0" y="93068"/>
                  </a:moveTo>
                  <a:lnTo>
                    <a:pt x="747240" y="0"/>
                  </a:lnTo>
                  <a:lnTo>
                    <a:pt x="940688" y="93068"/>
                  </a:lnTo>
                  <a:lnTo>
                    <a:pt x="0" y="9306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67" y="1124744"/>
            <a:ext cx="1296145" cy="864096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75" y="1284666"/>
            <a:ext cx="1312850" cy="911905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 flipV="1">
            <a:off x="3316738" y="2740860"/>
            <a:ext cx="5517567" cy="979105"/>
            <a:chOff x="2051720" y="2643756"/>
            <a:chExt cx="3788490" cy="584261"/>
          </a:xfrm>
        </p:grpSpPr>
        <p:sp>
          <p:nvSpPr>
            <p:cNvPr id="51" name="Curved Down Arrow 50"/>
            <p:cNvSpPr/>
            <p:nvPr/>
          </p:nvSpPr>
          <p:spPr>
            <a:xfrm flipH="1" flipV="1">
              <a:off x="2051720" y="2643756"/>
              <a:ext cx="3788490" cy="324280"/>
            </a:xfrm>
            <a:prstGeom prst="curvedDownArrow">
              <a:avLst>
                <a:gd name="adj1" fmla="val 33807"/>
                <a:gd name="adj2" fmla="val 91331"/>
                <a:gd name="adj3" fmla="val 36739"/>
              </a:avLst>
            </a:prstGeom>
            <a:solidFill>
              <a:schemeClr val="bg1"/>
            </a:solidFill>
            <a:ln>
              <a:solidFill>
                <a:srgbClr val="0D78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flipV="1">
              <a:off x="3529103" y="2989260"/>
              <a:ext cx="1557742" cy="23875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2000" dirty="0" smtClean="0">
                  <a:solidFill>
                    <a:srgbClr val="0D78C9"/>
                  </a:solidFill>
                </a:rPr>
                <a:t>HIL short loop 24h</a:t>
              </a:r>
              <a:endParaRPr lang="en-US" sz="2000" dirty="0">
                <a:solidFill>
                  <a:srgbClr val="0D78C9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20994682">
            <a:off x="2646730" y="1196404"/>
            <a:ext cx="8023388" cy="1217199"/>
            <a:chOff x="1595078" y="1717442"/>
            <a:chExt cx="5248701" cy="250481"/>
          </a:xfrm>
        </p:grpSpPr>
        <p:sp>
          <p:nvSpPr>
            <p:cNvPr id="61" name="Curved Down Arrow 60"/>
            <p:cNvSpPr/>
            <p:nvPr/>
          </p:nvSpPr>
          <p:spPr>
            <a:xfrm rot="21341075" flipH="1">
              <a:off x="1595078" y="1717442"/>
              <a:ext cx="5248701" cy="250481"/>
            </a:xfrm>
            <a:prstGeom prst="curvedDownArrow">
              <a:avLst>
                <a:gd name="adj1" fmla="val 21322"/>
                <a:gd name="adj2" fmla="val 60228"/>
                <a:gd name="adj3" fmla="val 2221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rot="21394515">
              <a:off x="3434830" y="1737706"/>
              <a:ext cx="1958030" cy="142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2000" i="1" dirty="0" err="1" smtClean="0"/>
                <a:t>Continuous</a:t>
              </a:r>
              <a:r>
                <a:rPr lang="sv-SE" sz="2000" i="1" dirty="0" smtClean="0"/>
                <a:t> </a:t>
              </a:r>
              <a:r>
                <a:rPr lang="sv-SE" sz="2000" i="1" dirty="0" err="1" smtClean="0"/>
                <a:t>Deployment</a:t>
              </a:r>
              <a:r>
                <a:rPr lang="sv-SE" sz="2000" i="1" dirty="0" smtClean="0"/>
                <a:t> </a:t>
              </a:r>
            </a:p>
            <a:p>
              <a:pPr algn="ctr"/>
              <a:r>
                <a:rPr lang="sv-SE" sz="2000" i="1" dirty="0" smtClean="0"/>
                <a:t>short loop</a:t>
              </a:r>
              <a:endParaRPr lang="en-US" sz="2000" i="1" dirty="0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5517369" y="3377161"/>
            <a:ext cx="3093745" cy="2076071"/>
            <a:chOff x="5517369" y="3377161"/>
            <a:chExt cx="3093745" cy="2076071"/>
          </a:xfrm>
        </p:grpSpPr>
        <p:grpSp>
          <p:nvGrpSpPr>
            <p:cNvPr id="54" name="Group 53"/>
            <p:cNvGrpSpPr/>
            <p:nvPr/>
          </p:nvGrpSpPr>
          <p:grpSpPr>
            <a:xfrm>
              <a:off x="5517369" y="3377161"/>
              <a:ext cx="2470795" cy="2076071"/>
              <a:chOff x="3537893" y="2788514"/>
              <a:chExt cx="1748883" cy="1316357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V="1">
                <a:off x="3545265" y="2892636"/>
                <a:ext cx="1741511" cy="226473"/>
              </a:xfrm>
              <a:prstGeom prst="straightConnector1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 rot="21127667">
                <a:off x="3867496" y="2788514"/>
                <a:ext cx="969211" cy="21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6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Plant </a:t>
                </a:r>
                <a:r>
                  <a:rPr lang="sv-SE" sz="1600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models</a:t>
                </a:r>
                <a:endParaRPr lang="en-US" sz="1600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cxnSp>
            <p:nvCxnSpPr>
              <p:cNvPr id="57" name="Straight Arrow Connector 56"/>
              <p:cNvCxnSpPr>
                <a:endCxn id="38" idx="0"/>
              </p:cNvCxnSpPr>
              <p:nvPr/>
            </p:nvCxnSpPr>
            <p:spPr>
              <a:xfrm>
                <a:off x="3537893" y="3152891"/>
                <a:ext cx="572128" cy="951980"/>
              </a:xfrm>
              <a:prstGeom prst="straightConnector1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/>
            <p:cNvCxnSpPr/>
            <p:nvPr/>
          </p:nvCxnSpPr>
          <p:spPr>
            <a:xfrm flipV="1">
              <a:off x="5527785" y="3888085"/>
              <a:ext cx="3083329" cy="10467"/>
            </a:xfrm>
            <a:prstGeom prst="straightConnector1">
              <a:avLst/>
            </a:prstGeom>
            <a:ln w="38100">
              <a:solidFill>
                <a:schemeClr val="accent4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7334399" y="4175326"/>
            <a:ext cx="2907290" cy="956260"/>
            <a:chOff x="7334399" y="4175326"/>
            <a:chExt cx="2907290" cy="956260"/>
          </a:xfrm>
        </p:grpSpPr>
        <p:sp>
          <p:nvSpPr>
            <p:cNvPr id="23" name="Chevron 37"/>
            <p:cNvSpPr/>
            <p:nvPr/>
          </p:nvSpPr>
          <p:spPr>
            <a:xfrm rot="18431855">
              <a:off x="7625220" y="4361649"/>
              <a:ext cx="956260" cy="583613"/>
            </a:xfrm>
            <a:custGeom>
              <a:avLst/>
              <a:gdLst>
                <a:gd name="connsiteX0" fmla="*/ 0 w 497262"/>
                <a:gd name="connsiteY0" fmla="*/ 0 h 426122"/>
                <a:gd name="connsiteX1" fmla="*/ 293222 w 497262"/>
                <a:gd name="connsiteY1" fmla="*/ 0 h 426122"/>
                <a:gd name="connsiteX2" fmla="*/ 497262 w 497262"/>
                <a:gd name="connsiteY2" fmla="*/ 213061 h 426122"/>
                <a:gd name="connsiteX3" fmla="*/ 293222 w 497262"/>
                <a:gd name="connsiteY3" fmla="*/ 426122 h 426122"/>
                <a:gd name="connsiteX4" fmla="*/ 0 w 497262"/>
                <a:gd name="connsiteY4" fmla="*/ 426122 h 426122"/>
                <a:gd name="connsiteX5" fmla="*/ 204040 w 497262"/>
                <a:gd name="connsiteY5" fmla="*/ 213061 h 426122"/>
                <a:gd name="connsiteX6" fmla="*/ 0 w 497262"/>
                <a:gd name="connsiteY6" fmla="*/ 0 h 426122"/>
                <a:gd name="connsiteX0" fmla="*/ 0 w 637127"/>
                <a:gd name="connsiteY0" fmla="*/ 0 h 431883"/>
                <a:gd name="connsiteX1" fmla="*/ 293222 w 637127"/>
                <a:gd name="connsiteY1" fmla="*/ 0 h 431883"/>
                <a:gd name="connsiteX2" fmla="*/ 497262 w 637127"/>
                <a:gd name="connsiteY2" fmla="*/ 213061 h 431883"/>
                <a:gd name="connsiteX3" fmla="*/ 637127 w 637127"/>
                <a:gd name="connsiteY3" fmla="*/ 431883 h 431883"/>
                <a:gd name="connsiteX4" fmla="*/ 0 w 637127"/>
                <a:gd name="connsiteY4" fmla="*/ 426122 h 431883"/>
                <a:gd name="connsiteX5" fmla="*/ 204040 w 637127"/>
                <a:gd name="connsiteY5" fmla="*/ 213061 h 431883"/>
                <a:gd name="connsiteX6" fmla="*/ 0 w 637127"/>
                <a:gd name="connsiteY6" fmla="*/ 0 h 431883"/>
                <a:gd name="connsiteX0" fmla="*/ 0 w 637127"/>
                <a:gd name="connsiteY0" fmla="*/ 12447 h 444330"/>
                <a:gd name="connsiteX1" fmla="*/ 293222 w 637127"/>
                <a:gd name="connsiteY1" fmla="*/ 12447 h 444330"/>
                <a:gd name="connsiteX2" fmla="*/ 293770 w 637127"/>
                <a:gd name="connsiteY2" fmla="*/ 0 h 444330"/>
                <a:gd name="connsiteX3" fmla="*/ 637127 w 637127"/>
                <a:gd name="connsiteY3" fmla="*/ 444330 h 444330"/>
                <a:gd name="connsiteX4" fmla="*/ 0 w 637127"/>
                <a:gd name="connsiteY4" fmla="*/ 438569 h 444330"/>
                <a:gd name="connsiteX5" fmla="*/ 204040 w 637127"/>
                <a:gd name="connsiteY5" fmla="*/ 225508 h 444330"/>
                <a:gd name="connsiteX6" fmla="*/ 0 w 637127"/>
                <a:gd name="connsiteY6" fmla="*/ 12447 h 444330"/>
                <a:gd name="connsiteX0" fmla="*/ 0 w 637127"/>
                <a:gd name="connsiteY0" fmla="*/ 736 h 432619"/>
                <a:gd name="connsiteX1" fmla="*/ 293222 w 637127"/>
                <a:gd name="connsiteY1" fmla="*/ 736 h 432619"/>
                <a:gd name="connsiteX2" fmla="*/ 332517 w 637127"/>
                <a:gd name="connsiteY2" fmla="*/ 7385 h 432619"/>
                <a:gd name="connsiteX3" fmla="*/ 637127 w 637127"/>
                <a:gd name="connsiteY3" fmla="*/ 432619 h 432619"/>
                <a:gd name="connsiteX4" fmla="*/ 0 w 637127"/>
                <a:gd name="connsiteY4" fmla="*/ 426858 h 432619"/>
                <a:gd name="connsiteX5" fmla="*/ 204040 w 637127"/>
                <a:gd name="connsiteY5" fmla="*/ 213797 h 432619"/>
                <a:gd name="connsiteX6" fmla="*/ 0 w 637127"/>
                <a:gd name="connsiteY6" fmla="*/ 736 h 432619"/>
                <a:gd name="connsiteX0" fmla="*/ 0 w 637127"/>
                <a:gd name="connsiteY0" fmla="*/ 0 h 431883"/>
                <a:gd name="connsiteX1" fmla="*/ 231854 w 637127"/>
                <a:gd name="connsiteY1" fmla="*/ 78913 h 431883"/>
                <a:gd name="connsiteX2" fmla="*/ 332517 w 637127"/>
                <a:gd name="connsiteY2" fmla="*/ 6649 h 431883"/>
                <a:gd name="connsiteX3" fmla="*/ 637127 w 637127"/>
                <a:gd name="connsiteY3" fmla="*/ 431883 h 431883"/>
                <a:gd name="connsiteX4" fmla="*/ 0 w 637127"/>
                <a:gd name="connsiteY4" fmla="*/ 426122 h 431883"/>
                <a:gd name="connsiteX5" fmla="*/ 204040 w 637127"/>
                <a:gd name="connsiteY5" fmla="*/ 213061 h 431883"/>
                <a:gd name="connsiteX6" fmla="*/ 0 w 637127"/>
                <a:gd name="connsiteY6" fmla="*/ 0 h 431883"/>
                <a:gd name="connsiteX0" fmla="*/ 0 w 637127"/>
                <a:gd name="connsiteY0" fmla="*/ 0 h 431883"/>
                <a:gd name="connsiteX1" fmla="*/ 332517 w 637127"/>
                <a:gd name="connsiteY1" fmla="*/ 6649 h 431883"/>
                <a:gd name="connsiteX2" fmla="*/ 637127 w 637127"/>
                <a:gd name="connsiteY2" fmla="*/ 431883 h 431883"/>
                <a:gd name="connsiteX3" fmla="*/ 0 w 637127"/>
                <a:gd name="connsiteY3" fmla="*/ 426122 h 431883"/>
                <a:gd name="connsiteX4" fmla="*/ 204040 w 637127"/>
                <a:gd name="connsiteY4" fmla="*/ 213061 h 431883"/>
                <a:gd name="connsiteX5" fmla="*/ 0 w 637127"/>
                <a:gd name="connsiteY5" fmla="*/ 0 h 431883"/>
                <a:gd name="connsiteX0" fmla="*/ 0 w 646149"/>
                <a:gd name="connsiteY0" fmla="*/ 0 h 433120"/>
                <a:gd name="connsiteX1" fmla="*/ 332517 w 646149"/>
                <a:gd name="connsiteY1" fmla="*/ 6649 h 433120"/>
                <a:gd name="connsiteX2" fmla="*/ 646149 w 646149"/>
                <a:gd name="connsiteY2" fmla="*/ 433120 h 433120"/>
                <a:gd name="connsiteX3" fmla="*/ 0 w 646149"/>
                <a:gd name="connsiteY3" fmla="*/ 426122 h 433120"/>
                <a:gd name="connsiteX4" fmla="*/ 204040 w 646149"/>
                <a:gd name="connsiteY4" fmla="*/ 213061 h 433120"/>
                <a:gd name="connsiteX5" fmla="*/ 0 w 646149"/>
                <a:gd name="connsiteY5" fmla="*/ 0 h 433120"/>
                <a:gd name="connsiteX0" fmla="*/ 0 w 646149"/>
                <a:gd name="connsiteY0" fmla="*/ 0 h 433120"/>
                <a:gd name="connsiteX1" fmla="*/ 318365 w 646149"/>
                <a:gd name="connsiteY1" fmla="*/ 9305 h 433120"/>
                <a:gd name="connsiteX2" fmla="*/ 646149 w 646149"/>
                <a:gd name="connsiteY2" fmla="*/ 433120 h 433120"/>
                <a:gd name="connsiteX3" fmla="*/ 0 w 646149"/>
                <a:gd name="connsiteY3" fmla="*/ 426122 h 433120"/>
                <a:gd name="connsiteX4" fmla="*/ 204040 w 646149"/>
                <a:gd name="connsiteY4" fmla="*/ 213061 h 433120"/>
                <a:gd name="connsiteX5" fmla="*/ 0 w 646149"/>
                <a:gd name="connsiteY5" fmla="*/ 0 h 433120"/>
                <a:gd name="connsiteX0" fmla="*/ 0 w 606328"/>
                <a:gd name="connsiteY0" fmla="*/ 0 h 426961"/>
                <a:gd name="connsiteX1" fmla="*/ 318365 w 606328"/>
                <a:gd name="connsiteY1" fmla="*/ 9305 h 426961"/>
                <a:gd name="connsiteX2" fmla="*/ 606328 w 606328"/>
                <a:gd name="connsiteY2" fmla="*/ 426961 h 426961"/>
                <a:gd name="connsiteX3" fmla="*/ 0 w 606328"/>
                <a:gd name="connsiteY3" fmla="*/ 426122 h 426961"/>
                <a:gd name="connsiteX4" fmla="*/ 204040 w 606328"/>
                <a:gd name="connsiteY4" fmla="*/ 213061 h 426961"/>
                <a:gd name="connsiteX5" fmla="*/ 0 w 606328"/>
                <a:gd name="connsiteY5" fmla="*/ 0 h 426961"/>
                <a:gd name="connsiteX0" fmla="*/ 17182 w 606328"/>
                <a:gd name="connsiteY0" fmla="*/ 16247 h 417656"/>
                <a:gd name="connsiteX1" fmla="*/ 318365 w 606328"/>
                <a:gd name="connsiteY1" fmla="*/ 0 h 417656"/>
                <a:gd name="connsiteX2" fmla="*/ 606328 w 606328"/>
                <a:gd name="connsiteY2" fmla="*/ 417656 h 417656"/>
                <a:gd name="connsiteX3" fmla="*/ 0 w 606328"/>
                <a:gd name="connsiteY3" fmla="*/ 416817 h 417656"/>
                <a:gd name="connsiteX4" fmla="*/ 204040 w 606328"/>
                <a:gd name="connsiteY4" fmla="*/ 203756 h 417656"/>
                <a:gd name="connsiteX5" fmla="*/ 17182 w 606328"/>
                <a:gd name="connsiteY5" fmla="*/ 16247 h 41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328" h="417656">
                  <a:moveTo>
                    <a:pt x="17182" y="16247"/>
                  </a:moveTo>
                  <a:lnTo>
                    <a:pt x="318365" y="0"/>
                  </a:lnTo>
                  <a:lnTo>
                    <a:pt x="606328" y="417656"/>
                  </a:lnTo>
                  <a:lnTo>
                    <a:pt x="0" y="416817"/>
                  </a:lnTo>
                  <a:lnTo>
                    <a:pt x="204040" y="203756"/>
                  </a:lnTo>
                  <a:lnTo>
                    <a:pt x="17182" y="1624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611114" y="4325144"/>
              <a:ext cx="16305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600" dirty="0" smtClean="0"/>
                <a:t>ECU integration</a:t>
              </a:r>
              <a:endParaRPr lang="en-US" sz="1600" dirty="0"/>
            </a:p>
          </p:txBody>
        </p:sp>
        <p:sp>
          <p:nvSpPr>
            <p:cNvPr id="41" name="Isosceles Triangle 61"/>
            <p:cNvSpPr/>
            <p:nvPr/>
          </p:nvSpPr>
          <p:spPr>
            <a:xfrm>
              <a:off x="7334399" y="4263436"/>
              <a:ext cx="1328989" cy="146781"/>
            </a:xfrm>
            <a:custGeom>
              <a:avLst/>
              <a:gdLst>
                <a:gd name="connsiteX0" fmla="*/ 0 w 940688"/>
                <a:gd name="connsiteY0" fmla="*/ 93068 h 93068"/>
                <a:gd name="connsiteX1" fmla="*/ 470344 w 940688"/>
                <a:gd name="connsiteY1" fmla="*/ 0 h 93068"/>
                <a:gd name="connsiteX2" fmla="*/ 940688 w 940688"/>
                <a:gd name="connsiteY2" fmla="*/ 93068 h 93068"/>
                <a:gd name="connsiteX3" fmla="*/ 0 w 940688"/>
                <a:gd name="connsiteY3" fmla="*/ 93068 h 93068"/>
                <a:gd name="connsiteX0" fmla="*/ 0 w 940688"/>
                <a:gd name="connsiteY0" fmla="*/ 93068 h 93068"/>
                <a:gd name="connsiteX1" fmla="*/ 747240 w 940688"/>
                <a:gd name="connsiteY1" fmla="*/ 0 h 93068"/>
                <a:gd name="connsiteX2" fmla="*/ 940688 w 940688"/>
                <a:gd name="connsiteY2" fmla="*/ 93068 h 93068"/>
                <a:gd name="connsiteX3" fmla="*/ 0 w 940688"/>
                <a:gd name="connsiteY3" fmla="*/ 93068 h 93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0688" h="93068">
                  <a:moveTo>
                    <a:pt x="0" y="93068"/>
                  </a:moveTo>
                  <a:lnTo>
                    <a:pt x="747240" y="0"/>
                  </a:lnTo>
                  <a:lnTo>
                    <a:pt x="940688" y="93068"/>
                  </a:lnTo>
                  <a:lnTo>
                    <a:pt x="0" y="9306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 rot="3211934">
            <a:off x="2678946" y="261701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SW</a:t>
            </a:r>
            <a:endParaRPr lang="en-US" sz="2000" dirty="0"/>
          </a:p>
        </p:txBody>
      </p:sp>
      <p:grpSp>
        <p:nvGrpSpPr>
          <p:cNvPr id="66" name="Group 65"/>
          <p:cNvGrpSpPr/>
          <p:nvPr/>
        </p:nvGrpSpPr>
        <p:grpSpPr>
          <a:xfrm rot="21168417" flipV="1">
            <a:off x="3065537" y="2217644"/>
            <a:ext cx="5517567" cy="979105"/>
            <a:chOff x="2051720" y="2643756"/>
            <a:chExt cx="3788490" cy="584261"/>
          </a:xfrm>
        </p:grpSpPr>
        <p:sp>
          <p:nvSpPr>
            <p:cNvPr id="67" name="Curved Down Arrow 66"/>
            <p:cNvSpPr/>
            <p:nvPr/>
          </p:nvSpPr>
          <p:spPr>
            <a:xfrm flipH="1" flipV="1">
              <a:off x="2051720" y="2643756"/>
              <a:ext cx="3788490" cy="324280"/>
            </a:xfrm>
            <a:prstGeom prst="curvedDownArrow">
              <a:avLst>
                <a:gd name="adj1" fmla="val 33807"/>
                <a:gd name="adj2" fmla="val 91331"/>
                <a:gd name="adj3" fmla="val 36739"/>
              </a:avLst>
            </a:prstGeom>
            <a:solidFill>
              <a:schemeClr val="bg1"/>
            </a:solidFill>
            <a:ln>
              <a:solidFill>
                <a:srgbClr val="0D78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 flipV="1">
              <a:off x="3412437" y="2989259"/>
              <a:ext cx="1791082" cy="23875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2000" dirty="0" smtClean="0">
                  <a:solidFill>
                    <a:srgbClr val="0D78C9"/>
                  </a:solidFill>
                </a:rPr>
                <a:t>MIL-SIL short loop </a:t>
              </a:r>
              <a:r>
                <a:rPr lang="sv-SE" sz="2000" dirty="0">
                  <a:solidFill>
                    <a:srgbClr val="0D78C9"/>
                  </a:solidFill>
                </a:rPr>
                <a:t>1</a:t>
              </a:r>
              <a:r>
                <a:rPr lang="sv-SE" sz="2000" dirty="0" smtClean="0">
                  <a:solidFill>
                    <a:srgbClr val="0D78C9"/>
                  </a:solidFill>
                </a:rPr>
                <a:t>h</a:t>
              </a:r>
              <a:endParaRPr lang="en-US" sz="2000" dirty="0">
                <a:solidFill>
                  <a:srgbClr val="0D78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3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>
          <a:xfrm>
            <a:off x="1040214" y="2349898"/>
            <a:ext cx="7423720" cy="1584961"/>
          </a:xfrm>
          <a:custGeom>
            <a:avLst/>
            <a:gdLst>
              <a:gd name="connsiteX0" fmla="*/ 457200 w 2987898"/>
              <a:gd name="connsiteY0" fmla="*/ 0 h 850006"/>
              <a:gd name="connsiteX1" fmla="*/ 2350394 w 2987898"/>
              <a:gd name="connsiteY1" fmla="*/ 0 h 850006"/>
              <a:gd name="connsiteX2" fmla="*/ 2987898 w 2987898"/>
              <a:gd name="connsiteY2" fmla="*/ 850006 h 850006"/>
              <a:gd name="connsiteX3" fmla="*/ 1081825 w 2987898"/>
              <a:gd name="connsiteY3" fmla="*/ 850006 h 850006"/>
              <a:gd name="connsiteX4" fmla="*/ 837127 w 2987898"/>
              <a:gd name="connsiteY4" fmla="*/ 528034 h 850006"/>
              <a:gd name="connsiteX5" fmla="*/ 173865 w 2987898"/>
              <a:gd name="connsiteY5" fmla="*/ 534473 h 850006"/>
              <a:gd name="connsiteX6" fmla="*/ 0 w 2987898"/>
              <a:gd name="connsiteY6" fmla="*/ 321972 h 850006"/>
              <a:gd name="connsiteX7" fmla="*/ 669701 w 2987898"/>
              <a:gd name="connsiteY7" fmla="*/ 315533 h 850006"/>
              <a:gd name="connsiteX8" fmla="*/ 457200 w 2987898"/>
              <a:gd name="connsiteY8" fmla="*/ 0 h 850006"/>
              <a:gd name="connsiteX0" fmla="*/ 457200 w 2987898"/>
              <a:gd name="connsiteY0" fmla="*/ 0 h 850006"/>
              <a:gd name="connsiteX1" fmla="*/ 2350394 w 2987898"/>
              <a:gd name="connsiteY1" fmla="*/ 0 h 850006"/>
              <a:gd name="connsiteX2" fmla="*/ 2987898 w 2987898"/>
              <a:gd name="connsiteY2" fmla="*/ 850006 h 850006"/>
              <a:gd name="connsiteX3" fmla="*/ 1081825 w 2987898"/>
              <a:gd name="connsiteY3" fmla="*/ 850006 h 850006"/>
              <a:gd name="connsiteX4" fmla="*/ 837127 w 2987898"/>
              <a:gd name="connsiteY4" fmla="*/ 528034 h 850006"/>
              <a:gd name="connsiteX5" fmla="*/ 173865 w 2987898"/>
              <a:gd name="connsiteY5" fmla="*/ 534473 h 850006"/>
              <a:gd name="connsiteX6" fmla="*/ 0 w 2987898"/>
              <a:gd name="connsiteY6" fmla="*/ 321972 h 850006"/>
              <a:gd name="connsiteX7" fmla="*/ 682580 w 2987898"/>
              <a:gd name="connsiteY7" fmla="*/ 315533 h 850006"/>
              <a:gd name="connsiteX8" fmla="*/ 457200 w 2987898"/>
              <a:gd name="connsiteY8" fmla="*/ 0 h 850006"/>
              <a:gd name="connsiteX0" fmla="*/ 457200 w 2987898"/>
              <a:gd name="connsiteY0" fmla="*/ 0 h 998113"/>
              <a:gd name="connsiteX1" fmla="*/ 2350394 w 2987898"/>
              <a:gd name="connsiteY1" fmla="*/ 0 h 998113"/>
              <a:gd name="connsiteX2" fmla="*/ 2987898 w 2987898"/>
              <a:gd name="connsiteY2" fmla="*/ 850006 h 998113"/>
              <a:gd name="connsiteX3" fmla="*/ 1217053 w 2987898"/>
              <a:gd name="connsiteY3" fmla="*/ 998113 h 998113"/>
              <a:gd name="connsiteX4" fmla="*/ 837127 w 2987898"/>
              <a:gd name="connsiteY4" fmla="*/ 528034 h 998113"/>
              <a:gd name="connsiteX5" fmla="*/ 173865 w 2987898"/>
              <a:gd name="connsiteY5" fmla="*/ 534473 h 998113"/>
              <a:gd name="connsiteX6" fmla="*/ 0 w 2987898"/>
              <a:gd name="connsiteY6" fmla="*/ 321972 h 998113"/>
              <a:gd name="connsiteX7" fmla="*/ 682580 w 2987898"/>
              <a:gd name="connsiteY7" fmla="*/ 315533 h 998113"/>
              <a:gd name="connsiteX8" fmla="*/ 457200 w 2987898"/>
              <a:gd name="connsiteY8" fmla="*/ 0 h 998113"/>
              <a:gd name="connsiteX0" fmla="*/ 457200 w 3097369"/>
              <a:gd name="connsiteY0" fmla="*/ 0 h 1004553"/>
              <a:gd name="connsiteX1" fmla="*/ 2350394 w 3097369"/>
              <a:gd name="connsiteY1" fmla="*/ 0 h 1004553"/>
              <a:gd name="connsiteX2" fmla="*/ 3097369 w 3097369"/>
              <a:gd name="connsiteY2" fmla="*/ 1004553 h 1004553"/>
              <a:gd name="connsiteX3" fmla="*/ 1217053 w 3097369"/>
              <a:gd name="connsiteY3" fmla="*/ 998113 h 1004553"/>
              <a:gd name="connsiteX4" fmla="*/ 837127 w 3097369"/>
              <a:gd name="connsiteY4" fmla="*/ 528034 h 1004553"/>
              <a:gd name="connsiteX5" fmla="*/ 173865 w 3097369"/>
              <a:gd name="connsiteY5" fmla="*/ 534473 h 1004553"/>
              <a:gd name="connsiteX6" fmla="*/ 0 w 3097369"/>
              <a:gd name="connsiteY6" fmla="*/ 321972 h 1004553"/>
              <a:gd name="connsiteX7" fmla="*/ 682580 w 3097369"/>
              <a:gd name="connsiteY7" fmla="*/ 315533 h 1004553"/>
              <a:gd name="connsiteX8" fmla="*/ 457200 w 3097369"/>
              <a:gd name="connsiteY8" fmla="*/ 0 h 1004553"/>
              <a:gd name="connsiteX0" fmla="*/ 534473 w 3174642"/>
              <a:gd name="connsiteY0" fmla="*/ 0 h 1004553"/>
              <a:gd name="connsiteX1" fmla="*/ 2427667 w 3174642"/>
              <a:gd name="connsiteY1" fmla="*/ 0 h 1004553"/>
              <a:gd name="connsiteX2" fmla="*/ 3174642 w 3174642"/>
              <a:gd name="connsiteY2" fmla="*/ 1004553 h 1004553"/>
              <a:gd name="connsiteX3" fmla="*/ 1294326 w 3174642"/>
              <a:gd name="connsiteY3" fmla="*/ 998113 h 1004553"/>
              <a:gd name="connsiteX4" fmla="*/ 914400 w 3174642"/>
              <a:gd name="connsiteY4" fmla="*/ 528034 h 1004553"/>
              <a:gd name="connsiteX5" fmla="*/ 0 w 3174642"/>
              <a:gd name="connsiteY5" fmla="*/ 540912 h 1004553"/>
              <a:gd name="connsiteX6" fmla="*/ 77273 w 3174642"/>
              <a:gd name="connsiteY6" fmla="*/ 321972 h 1004553"/>
              <a:gd name="connsiteX7" fmla="*/ 759853 w 3174642"/>
              <a:gd name="connsiteY7" fmla="*/ 315533 h 1004553"/>
              <a:gd name="connsiteX8" fmla="*/ 534473 w 3174642"/>
              <a:gd name="connsiteY8" fmla="*/ 0 h 1004553"/>
              <a:gd name="connsiteX0" fmla="*/ 701898 w 3342067"/>
              <a:gd name="connsiteY0" fmla="*/ 0 h 1004553"/>
              <a:gd name="connsiteX1" fmla="*/ 2595092 w 3342067"/>
              <a:gd name="connsiteY1" fmla="*/ 0 h 1004553"/>
              <a:gd name="connsiteX2" fmla="*/ 3342067 w 3342067"/>
              <a:gd name="connsiteY2" fmla="*/ 1004553 h 1004553"/>
              <a:gd name="connsiteX3" fmla="*/ 1461751 w 3342067"/>
              <a:gd name="connsiteY3" fmla="*/ 998113 h 1004553"/>
              <a:gd name="connsiteX4" fmla="*/ 1081825 w 3342067"/>
              <a:gd name="connsiteY4" fmla="*/ 528034 h 1004553"/>
              <a:gd name="connsiteX5" fmla="*/ 167425 w 3342067"/>
              <a:gd name="connsiteY5" fmla="*/ 540912 h 1004553"/>
              <a:gd name="connsiteX6" fmla="*/ 0 w 3342067"/>
              <a:gd name="connsiteY6" fmla="*/ 321972 h 1004553"/>
              <a:gd name="connsiteX7" fmla="*/ 927278 w 3342067"/>
              <a:gd name="connsiteY7" fmla="*/ 315533 h 1004553"/>
              <a:gd name="connsiteX8" fmla="*/ 701898 w 3342067"/>
              <a:gd name="connsiteY8" fmla="*/ 0 h 1004553"/>
              <a:gd name="connsiteX0" fmla="*/ 701898 w 5030587"/>
              <a:gd name="connsiteY0" fmla="*/ 0 h 1004553"/>
              <a:gd name="connsiteX1" fmla="*/ 5030587 w 5030587"/>
              <a:gd name="connsiteY1" fmla="*/ 0 h 1004553"/>
              <a:gd name="connsiteX2" fmla="*/ 3342067 w 5030587"/>
              <a:gd name="connsiteY2" fmla="*/ 1004553 h 1004553"/>
              <a:gd name="connsiteX3" fmla="*/ 1461751 w 5030587"/>
              <a:gd name="connsiteY3" fmla="*/ 998113 h 1004553"/>
              <a:gd name="connsiteX4" fmla="*/ 1081825 w 5030587"/>
              <a:gd name="connsiteY4" fmla="*/ 528034 h 1004553"/>
              <a:gd name="connsiteX5" fmla="*/ 167425 w 5030587"/>
              <a:gd name="connsiteY5" fmla="*/ 540912 h 1004553"/>
              <a:gd name="connsiteX6" fmla="*/ 0 w 5030587"/>
              <a:gd name="connsiteY6" fmla="*/ 321972 h 1004553"/>
              <a:gd name="connsiteX7" fmla="*/ 927278 w 5030587"/>
              <a:gd name="connsiteY7" fmla="*/ 315533 h 1004553"/>
              <a:gd name="connsiteX8" fmla="*/ 701898 w 5030587"/>
              <a:gd name="connsiteY8" fmla="*/ 0 h 1004553"/>
              <a:gd name="connsiteX0" fmla="*/ 701898 w 5030587"/>
              <a:gd name="connsiteY0" fmla="*/ 0 h 1004553"/>
              <a:gd name="connsiteX1" fmla="*/ 5030587 w 5030587"/>
              <a:gd name="connsiteY1" fmla="*/ 0 h 1004553"/>
              <a:gd name="connsiteX2" fmla="*/ 4744844 w 5030587"/>
              <a:gd name="connsiteY2" fmla="*/ 1004553 h 1004553"/>
              <a:gd name="connsiteX3" fmla="*/ 1461751 w 5030587"/>
              <a:gd name="connsiteY3" fmla="*/ 998113 h 1004553"/>
              <a:gd name="connsiteX4" fmla="*/ 1081825 w 5030587"/>
              <a:gd name="connsiteY4" fmla="*/ 528034 h 1004553"/>
              <a:gd name="connsiteX5" fmla="*/ 167425 w 5030587"/>
              <a:gd name="connsiteY5" fmla="*/ 540912 h 1004553"/>
              <a:gd name="connsiteX6" fmla="*/ 0 w 5030587"/>
              <a:gd name="connsiteY6" fmla="*/ 321972 h 1004553"/>
              <a:gd name="connsiteX7" fmla="*/ 927278 w 5030587"/>
              <a:gd name="connsiteY7" fmla="*/ 315533 h 1004553"/>
              <a:gd name="connsiteX8" fmla="*/ 701898 w 5030587"/>
              <a:gd name="connsiteY8" fmla="*/ 0 h 100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587" h="1004553">
                <a:moveTo>
                  <a:pt x="701898" y="0"/>
                </a:moveTo>
                <a:lnTo>
                  <a:pt x="5030587" y="0"/>
                </a:lnTo>
                <a:lnTo>
                  <a:pt x="4744844" y="1004553"/>
                </a:lnTo>
                <a:lnTo>
                  <a:pt x="1461751" y="998113"/>
                </a:lnTo>
                <a:lnTo>
                  <a:pt x="1081825" y="528034"/>
                </a:lnTo>
                <a:lnTo>
                  <a:pt x="167425" y="540912"/>
                </a:lnTo>
                <a:lnTo>
                  <a:pt x="0" y="321972"/>
                </a:lnTo>
                <a:lnTo>
                  <a:pt x="927278" y="315533"/>
                </a:lnTo>
                <a:lnTo>
                  <a:pt x="701898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2264493" y="2368108"/>
            <a:ext cx="1798358" cy="1861535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977402 w 4977402"/>
              <a:gd name="connsiteY6" fmla="*/ 456445 h 2957212"/>
              <a:gd name="connsiteX7" fmla="*/ 3973133 w 4977402"/>
              <a:gd name="connsiteY7" fmla="*/ 1733718 h 2957212"/>
              <a:gd name="connsiteX8" fmla="*/ 3973134 w 4977402"/>
              <a:gd name="connsiteY8" fmla="*/ 1727280 h 2957212"/>
              <a:gd name="connsiteX9" fmla="*/ 3032976 w 4977402"/>
              <a:gd name="connsiteY9" fmla="*/ 2950772 h 2957212"/>
              <a:gd name="connsiteX10" fmla="*/ 1893195 w 4977402"/>
              <a:gd name="connsiteY10" fmla="*/ 2957212 h 2957212"/>
              <a:gd name="connsiteX11" fmla="*/ 0 w 4977402"/>
              <a:gd name="connsiteY11" fmla="*/ 458710 h 2957212"/>
              <a:gd name="connsiteX0" fmla="*/ 0 w 4957897"/>
              <a:gd name="connsiteY0" fmla="*/ 458710 h 2957212"/>
              <a:gd name="connsiteX1" fmla="*/ 598774 w 4957897"/>
              <a:gd name="connsiteY1" fmla="*/ 470834 h 2957212"/>
              <a:gd name="connsiteX2" fmla="*/ 1996226 w 4957897"/>
              <a:gd name="connsiteY2" fmla="*/ 2345466 h 2957212"/>
              <a:gd name="connsiteX3" fmla="*/ 2942822 w 4957897"/>
              <a:gd name="connsiteY3" fmla="*/ 2339027 h 2957212"/>
              <a:gd name="connsiteX4" fmla="*/ 4694444 w 4957897"/>
              <a:gd name="connsiteY4" fmla="*/ 6440 h 2957212"/>
              <a:gd name="connsiteX5" fmla="*/ 4957897 w 4957897"/>
              <a:gd name="connsiteY5" fmla="*/ 0 h 2957212"/>
              <a:gd name="connsiteX6" fmla="*/ 3973133 w 4957897"/>
              <a:gd name="connsiteY6" fmla="*/ 1733718 h 2957212"/>
              <a:gd name="connsiteX7" fmla="*/ 3973134 w 4957897"/>
              <a:gd name="connsiteY7" fmla="*/ 1727280 h 2957212"/>
              <a:gd name="connsiteX8" fmla="*/ 3032976 w 4957897"/>
              <a:gd name="connsiteY8" fmla="*/ 2950772 h 2957212"/>
              <a:gd name="connsiteX9" fmla="*/ 1893195 w 4957897"/>
              <a:gd name="connsiteY9" fmla="*/ 2957212 h 2957212"/>
              <a:gd name="connsiteX10" fmla="*/ 0 w 4957897"/>
              <a:gd name="connsiteY10" fmla="*/ 458710 h 2957212"/>
              <a:gd name="connsiteX0" fmla="*/ 0 w 4694444"/>
              <a:gd name="connsiteY0" fmla="*/ 452270 h 2950772"/>
              <a:gd name="connsiteX1" fmla="*/ 598774 w 4694444"/>
              <a:gd name="connsiteY1" fmla="*/ 464394 h 2950772"/>
              <a:gd name="connsiteX2" fmla="*/ 1996226 w 4694444"/>
              <a:gd name="connsiteY2" fmla="*/ 2339026 h 2950772"/>
              <a:gd name="connsiteX3" fmla="*/ 2942822 w 4694444"/>
              <a:gd name="connsiteY3" fmla="*/ 2332587 h 2950772"/>
              <a:gd name="connsiteX4" fmla="*/ 4694444 w 4694444"/>
              <a:gd name="connsiteY4" fmla="*/ 0 h 2950772"/>
              <a:gd name="connsiteX5" fmla="*/ 3973133 w 4694444"/>
              <a:gd name="connsiteY5" fmla="*/ 1727278 h 2950772"/>
              <a:gd name="connsiteX6" fmla="*/ 3973134 w 4694444"/>
              <a:gd name="connsiteY6" fmla="*/ 1720840 h 2950772"/>
              <a:gd name="connsiteX7" fmla="*/ 3032976 w 4694444"/>
              <a:gd name="connsiteY7" fmla="*/ 2944332 h 2950772"/>
              <a:gd name="connsiteX8" fmla="*/ 1893195 w 4694444"/>
              <a:gd name="connsiteY8" fmla="*/ 2950772 h 2950772"/>
              <a:gd name="connsiteX9" fmla="*/ 0 w 4694444"/>
              <a:gd name="connsiteY9" fmla="*/ 452270 h 2950772"/>
              <a:gd name="connsiteX0" fmla="*/ 0 w 3973134"/>
              <a:gd name="connsiteY0" fmla="*/ 1312 h 2499814"/>
              <a:gd name="connsiteX1" fmla="*/ 598774 w 3973134"/>
              <a:gd name="connsiteY1" fmla="*/ 13436 h 2499814"/>
              <a:gd name="connsiteX2" fmla="*/ 1996226 w 3973134"/>
              <a:gd name="connsiteY2" fmla="*/ 1888068 h 2499814"/>
              <a:gd name="connsiteX3" fmla="*/ 2942822 w 3973134"/>
              <a:gd name="connsiteY3" fmla="*/ 1881629 h 2499814"/>
              <a:gd name="connsiteX4" fmla="*/ 3973133 w 3973134"/>
              <a:gd name="connsiteY4" fmla="*/ 1276320 h 2499814"/>
              <a:gd name="connsiteX5" fmla="*/ 3973134 w 3973134"/>
              <a:gd name="connsiteY5" fmla="*/ 1269882 h 2499814"/>
              <a:gd name="connsiteX6" fmla="*/ 3032976 w 3973134"/>
              <a:gd name="connsiteY6" fmla="*/ 2493374 h 2499814"/>
              <a:gd name="connsiteX7" fmla="*/ 1893195 w 3973134"/>
              <a:gd name="connsiteY7" fmla="*/ 2499814 h 2499814"/>
              <a:gd name="connsiteX8" fmla="*/ 0 w 3973134"/>
              <a:gd name="connsiteY8" fmla="*/ 1312 h 2499814"/>
              <a:gd name="connsiteX0" fmla="*/ 0 w 3973406"/>
              <a:gd name="connsiteY0" fmla="*/ 1312 h 2499814"/>
              <a:gd name="connsiteX1" fmla="*/ 598774 w 3973406"/>
              <a:gd name="connsiteY1" fmla="*/ 13436 h 2499814"/>
              <a:gd name="connsiteX2" fmla="*/ 1996226 w 3973406"/>
              <a:gd name="connsiteY2" fmla="*/ 1888068 h 2499814"/>
              <a:gd name="connsiteX3" fmla="*/ 2942822 w 3973406"/>
              <a:gd name="connsiteY3" fmla="*/ 1881629 h 2499814"/>
              <a:gd name="connsiteX4" fmla="*/ 3973133 w 3973406"/>
              <a:gd name="connsiteY4" fmla="*/ 1276320 h 2499814"/>
              <a:gd name="connsiteX5" fmla="*/ 3032976 w 3973406"/>
              <a:gd name="connsiteY5" fmla="*/ 2493374 h 2499814"/>
              <a:gd name="connsiteX6" fmla="*/ 1893195 w 3973406"/>
              <a:gd name="connsiteY6" fmla="*/ 2499814 h 2499814"/>
              <a:gd name="connsiteX7" fmla="*/ 0 w 3973406"/>
              <a:gd name="connsiteY7" fmla="*/ 1312 h 2499814"/>
              <a:gd name="connsiteX0" fmla="*/ 0 w 3032976"/>
              <a:gd name="connsiteY0" fmla="*/ 1312 h 2499814"/>
              <a:gd name="connsiteX1" fmla="*/ 598774 w 3032976"/>
              <a:gd name="connsiteY1" fmla="*/ 13436 h 2499814"/>
              <a:gd name="connsiteX2" fmla="*/ 1996226 w 3032976"/>
              <a:gd name="connsiteY2" fmla="*/ 1888068 h 2499814"/>
              <a:gd name="connsiteX3" fmla="*/ 2942822 w 3032976"/>
              <a:gd name="connsiteY3" fmla="*/ 1881629 h 2499814"/>
              <a:gd name="connsiteX4" fmla="*/ 3032976 w 3032976"/>
              <a:gd name="connsiteY4" fmla="*/ 2493374 h 2499814"/>
              <a:gd name="connsiteX5" fmla="*/ 1893195 w 3032976"/>
              <a:gd name="connsiteY5" fmla="*/ 2499814 h 2499814"/>
              <a:gd name="connsiteX6" fmla="*/ 0 w 3032976"/>
              <a:gd name="connsiteY6" fmla="*/ 1312 h 2499814"/>
              <a:gd name="connsiteX0" fmla="*/ 0 w 3032976"/>
              <a:gd name="connsiteY0" fmla="*/ 1312 h 2499814"/>
              <a:gd name="connsiteX1" fmla="*/ 598774 w 3032976"/>
              <a:gd name="connsiteY1" fmla="*/ 13436 h 2499814"/>
              <a:gd name="connsiteX2" fmla="*/ 1996226 w 3032976"/>
              <a:gd name="connsiteY2" fmla="*/ 1888068 h 2499814"/>
              <a:gd name="connsiteX3" fmla="*/ 3032976 w 3032976"/>
              <a:gd name="connsiteY3" fmla="*/ 2493374 h 2499814"/>
              <a:gd name="connsiteX4" fmla="*/ 1893195 w 3032976"/>
              <a:gd name="connsiteY4" fmla="*/ 2499814 h 2499814"/>
              <a:gd name="connsiteX5" fmla="*/ 0 w 3032976"/>
              <a:gd name="connsiteY5" fmla="*/ 1312 h 2499814"/>
              <a:gd name="connsiteX0" fmla="*/ 0 w 3032976"/>
              <a:gd name="connsiteY0" fmla="*/ 1312 h 2499814"/>
              <a:gd name="connsiteX1" fmla="*/ 598774 w 3032976"/>
              <a:gd name="connsiteY1" fmla="*/ 13436 h 2499814"/>
              <a:gd name="connsiteX2" fmla="*/ 1291885 w 3032976"/>
              <a:gd name="connsiteY2" fmla="*/ 938810 h 2499814"/>
              <a:gd name="connsiteX3" fmla="*/ 3032976 w 3032976"/>
              <a:gd name="connsiteY3" fmla="*/ 2493374 h 2499814"/>
              <a:gd name="connsiteX4" fmla="*/ 1893195 w 3032976"/>
              <a:gd name="connsiteY4" fmla="*/ 2499814 h 2499814"/>
              <a:gd name="connsiteX5" fmla="*/ 0 w 3032976"/>
              <a:gd name="connsiteY5" fmla="*/ 1312 h 2499814"/>
              <a:gd name="connsiteX0" fmla="*/ 0 w 3032976"/>
              <a:gd name="connsiteY0" fmla="*/ 1312 h 2493374"/>
              <a:gd name="connsiteX1" fmla="*/ 598774 w 3032976"/>
              <a:gd name="connsiteY1" fmla="*/ 13436 h 2493374"/>
              <a:gd name="connsiteX2" fmla="*/ 1291885 w 3032976"/>
              <a:gd name="connsiteY2" fmla="*/ 938810 h 2493374"/>
              <a:gd name="connsiteX3" fmla="*/ 3032976 w 3032976"/>
              <a:gd name="connsiteY3" fmla="*/ 2493374 h 2493374"/>
              <a:gd name="connsiteX4" fmla="*/ 839856 w 3032976"/>
              <a:gd name="connsiteY4" fmla="*/ 1112874 h 2493374"/>
              <a:gd name="connsiteX5" fmla="*/ 0 w 3032976"/>
              <a:gd name="connsiteY5" fmla="*/ 1312 h 2493374"/>
              <a:gd name="connsiteX0" fmla="*/ 0 w 1291952"/>
              <a:gd name="connsiteY0" fmla="*/ 1312 h 1168960"/>
              <a:gd name="connsiteX1" fmla="*/ 598774 w 1291952"/>
              <a:gd name="connsiteY1" fmla="*/ 13436 h 1168960"/>
              <a:gd name="connsiteX2" fmla="*/ 1291885 w 1291952"/>
              <a:gd name="connsiteY2" fmla="*/ 938810 h 1168960"/>
              <a:gd name="connsiteX3" fmla="*/ 1205496 w 1291952"/>
              <a:gd name="connsiteY3" fmla="*/ 1168960 h 1168960"/>
              <a:gd name="connsiteX4" fmla="*/ 839856 w 1291952"/>
              <a:gd name="connsiteY4" fmla="*/ 1112874 h 1168960"/>
              <a:gd name="connsiteX5" fmla="*/ 0 w 1291952"/>
              <a:gd name="connsiteY5" fmla="*/ 1312 h 1168960"/>
              <a:gd name="connsiteX0" fmla="*/ 0 w 1291952"/>
              <a:gd name="connsiteY0" fmla="*/ 1312 h 1186012"/>
              <a:gd name="connsiteX1" fmla="*/ 598774 w 1291952"/>
              <a:gd name="connsiteY1" fmla="*/ 13436 h 1186012"/>
              <a:gd name="connsiteX2" fmla="*/ 1291885 w 1291952"/>
              <a:gd name="connsiteY2" fmla="*/ 938810 h 1186012"/>
              <a:gd name="connsiteX3" fmla="*/ 1243568 w 1291952"/>
              <a:gd name="connsiteY3" fmla="*/ 1186012 h 1186012"/>
              <a:gd name="connsiteX4" fmla="*/ 839856 w 1291952"/>
              <a:gd name="connsiteY4" fmla="*/ 1112874 h 1186012"/>
              <a:gd name="connsiteX5" fmla="*/ 0 w 1291952"/>
              <a:gd name="connsiteY5" fmla="*/ 1312 h 1186012"/>
              <a:gd name="connsiteX0" fmla="*/ 0 w 1272918"/>
              <a:gd name="connsiteY0" fmla="*/ 1312 h 1186012"/>
              <a:gd name="connsiteX1" fmla="*/ 598774 w 1272918"/>
              <a:gd name="connsiteY1" fmla="*/ 13436 h 1186012"/>
              <a:gd name="connsiteX2" fmla="*/ 1272849 w 1272918"/>
              <a:gd name="connsiteY2" fmla="*/ 910389 h 1186012"/>
              <a:gd name="connsiteX3" fmla="*/ 1243568 w 1272918"/>
              <a:gd name="connsiteY3" fmla="*/ 1186012 h 1186012"/>
              <a:gd name="connsiteX4" fmla="*/ 839856 w 1272918"/>
              <a:gd name="connsiteY4" fmla="*/ 1112874 h 1186012"/>
              <a:gd name="connsiteX5" fmla="*/ 0 w 1272918"/>
              <a:gd name="connsiteY5" fmla="*/ 1312 h 1186012"/>
              <a:gd name="connsiteX0" fmla="*/ 0 w 1272918"/>
              <a:gd name="connsiteY0" fmla="*/ 1312 h 1180328"/>
              <a:gd name="connsiteX1" fmla="*/ 598774 w 1272918"/>
              <a:gd name="connsiteY1" fmla="*/ 13436 h 1180328"/>
              <a:gd name="connsiteX2" fmla="*/ 1272849 w 1272918"/>
              <a:gd name="connsiteY2" fmla="*/ 910389 h 1180328"/>
              <a:gd name="connsiteX3" fmla="*/ 1199150 w 1272918"/>
              <a:gd name="connsiteY3" fmla="*/ 1180328 h 1180328"/>
              <a:gd name="connsiteX4" fmla="*/ 839856 w 1272918"/>
              <a:gd name="connsiteY4" fmla="*/ 1112874 h 1180328"/>
              <a:gd name="connsiteX5" fmla="*/ 0 w 1272918"/>
              <a:gd name="connsiteY5" fmla="*/ 1312 h 118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2918" h="1180328">
                <a:moveTo>
                  <a:pt x="0" y="1312"/>
                </a:moveTo>
                <a:cubicBezTo>
                  <a:pt x="94445" y="1312"/>
                  <a:pt x="594481" y="-5883"/>
                  <a:pt x="598774" y="13436"/>
                </a:cubicBezTo>
                <a:cubicBezTo>
                  <a:pt x="588826" y="3897"/>
                  <a:pt x="1280879" y="916390"/>
                  <a:pt x="1272849" y="910389"/>
                </a:cubicBezTo>
                <a:lnTo>
                  <a:pt x="1199150" y="1180328"/>
                </a:lnTo>
                <a:lnTo>
                  <a:pt x="839856" y="1112874"/>
                </a:lnTo>
                <a:lnTo>
                  <a:pt x="0" y="1312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… and in </a:t>
            </a:r>
            <a:r>
              <a:rPr lang="en-US" sz="3200" dirty="0" smtClean="0">
                <a:solidFill>
                  <a:srgbClr val="FF0000"/>
                </a:solidFill>
              </a:rPr>
              <a:t>real life</a:t>
            </a:r>
          </a:p>
        </p:txBody>
      </p:sp>
      <p:sp>
        <p:nvSpPr>
          <p:cNvPr id="5" name="Freeform 4"/>
          <p:cNvSpPr/>
          <p:nvPr/>
        </p:nvSpPr>
        <p:spPr>
          <a:xfrm>
            <a:off x="5616277" y="2873101"/>
            <a:ext cx="4466887" cy="2122574"/>
          </a:xfrm>
          <a:custGeom>
            <a:avLst/>
            <a:gdLst>
              <a:gd name="connsiteX0" fmla="*/ 0 w 2292439"/>
              <a:gd name="connsiteY0" fmla="*/ 0 h 605307"/>
              <a:gd name="connsiteX1" fmla="*/ 431442 w 2292439"/>
              <a:gd name="connsiteY1" fmla="*/ 592428 h 605307"/>
              <a:gd name="connsiteX2" fmla="*/ 2125014 w 2292439"/>
              <a:gd name="connsiteY2" fmla="*/ 605307 h 605307"/>
              <a:gd name="connsiteX3" fmla="*/ 2292439 w 2292439"/>
              <a:gd name="connsiteY3" fmla="*/ 386366 h 605307"/>
              <a:gd name="connsiteX0" fmla="*/ 0 w 3197693"/>
              <a:gd name="connsiteY0" fmla="*/ 869325 h 1474632"/>
              <a:gd name="connsiteX1" fmla="*/ 431442 w 3197693"/>
              <a:gd name="connsiteY1" fmla="*/ 1461753 h 1474632"/>
              <a:gd name="connsiteX2" fmla="*/ 2125014 w 3197693"/>
              <a:gd name="connsiteY2" fmla="*/ 1474632 h 1474632"/>
              <a:gd name="connsiteX3" fmla="*/ 3197693 w 3197693"/>
              <a:gd name="connsiteY3" fmla="*/ 0 h 1474632"/>
              <a:gd name="connsiteX0" fmla="*/ 0 w 3197693"/>
              <a:gd name="connsiteY0" fmla="*/ 869325 h 1461753"/>
              <a:gd name="connsiteX1" fmla="*/ 431442 w 3197693"/>
              <a:gd name="connsiteY1" fmla="*/ 1461753 h 1461753"/>
              <a:gd name="connsiteX2" fmla="*/ 2190141 w 3197693"/>
              <a:gd name="connsiteY2" fmla="*/ 1352283 h 1461753"/>
              <a:gd name="connsiteX3" fmla="*/ 3197693 w 3197693"/>
              <a:gd name="connsiteY3" fmla="*/ 0 h 1461753"/>
              <a:gd name="connsiteX0" fmla="*/ 0 w 3197693"/>
              <a:gd name="connsiteY0" fmla="*/ 869325 h 1352283"/>
              <a:gd name="connsiteX1" fmla="*/ 333753 w 3197693"/>
              <a:gd name="connsiteY1" fmla="*/ 1345843 h 1352283"/>
              <a:gd name="connsiteX2" fmla="*/ 2190141 w 3197693"/>
              <a:gd name="connsiteY2" fmla="*/ 1352283 h 1352283"/>
              <a:gd name="connsiteX3" fmla="*/ 3197693 w 3197693"/>
              <a:gd name="connsiteY3" fmla="*/ 0 h 1352283"/>
              <a:gd name="connsiteX0" fmla="*/ 0 w 3197693"/>
              <a:gd name="connsiteY0" fmla="*/ 869325 h 1345843"/>
              <a:gd name="connsiteX1" fmla="*/ 333753 w 3197693"/>
              <a:gd name="connsiteY1" fmla="*/ 1345843 h 1345843"/>
              <a:gd name="connsiteX2" fmla="*/ 2644716 w 3197693"/>
              <a:gd name="connsiteY2" fmla="*/ 1344230 h 1345843"/>
              <a:gd name="connsiteX3" fmla="*/ 3197693 w 3197693"/>
              <a:gd name="connsiteY3" fmla="*/ 0 h 1345843"/>
              <a:gd name="connsiteX0" fmla="*/ 0 w 3197693"/>
              <a:gd name="connsiteY0" fmla="*/ 869325 h 1345843"/>
              <a:gd name="connsiteX1" fmla="*/ 333753 w 3197693"/>
              <a:gd name="connsiteY1" fmla="*/ 1345843 h 1345843"/>
              <a:gd name="connsiteX2" fmla="*/ 2644716 w 3197693"/>
              <a:gd name="connsiteY2" fmla="*/ 1344230 h 1345843"/>
              <a:gd name="connsiteX3" fmla="*/ 3197693 w 3197693"/>
              <a:gd name="connsiteY3" fmla="*/ 0 h 1345843"/>
              <a:gd name="connsiteX0" fmla="*/ 0 w 3197693"/>
              <a:gd name="connsiteY0" fmla="*/ 869325 h 1345843"/>
              <a:gd name="connsiteX1" fmla="*/ 333753 w 3197693"/>
              <a:gd name="connsiteY1" fmla="*/ 1345843 h 1345843"/>
              <a:gd name="connsiteX2" fmla="*/ 2644716 w 3197693"/>
              <a:gd name="connsiteY2" fmla="*/ 1344230 h 1345843"/>
              <a:gd name="connsiteX3" fmla="*/ 3197693 w 3197693"/>
              <a:gd name="connsiteY3" fmla="*/ 0 h 13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693" h="1345843">
                <a:moveTo>
                  <a:pt x="0" y="869325"/>
                </a:moveTo>
                <a:lnTo>
                  <a:pt x="333753" y="1345843"/>
                </a:lnTo>
                <a:lnTo>
                  <a:pt x="2644716" y="1344230"/>
                </a:lnTo>
                <a:cubicBezTo>
                  <a:pt x="3116940" y="176789"/>
                  <a:pt x="2643646" y="1336545"/>
                  <a:pt x="3197693" y="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785834" y="4217216"/>
            <a:ext cx="2951269" cy="954650"/>
          </a:xfrm>
          <a:custGeom>
            <a:avLst/>
            <a:gdLst>
              <a:gd name="connsiteX0" fmla="*/ 0 w 2292439"/>
              <a:gd name="connsiteY0" fmla="*/ 0 h 605307"/>
              <a:gd name="connsiteX1" fmla="*/ 431442 w 2292439"/>
              <a:gd name="connsiteY1" fmla="*/ 592428 h 605307"/>
              <a:gd name="connsiteX2" fmla="*/ 2125014 w 2292439"/>
              <a:gd name="connsiteY2" fmla="*/ 605307 h 605307"/>
              <a:gd name="connsiteX3" fmla="*/ 2292439 w 2292439"/>
              <a:gd name="connsiteY3" fmla="*/ 386366 h 6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439" h="605307">
                <a:moveTo>
                  <a:pt x="0" y="0"/>
                </a:moveTo>
                <a:lnTo>
                  <a:pt x="431442" y="592428"/>
                </a:lnTo>
                <a:lnTo>
                  <a:pt x="2125014" y="605307"/>
                </a:lnTo>
                <a:lnTo>
                  <a:pt x="2292439" y="386366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 flipH="1">
            <a:off x="1741331" y="1628801"/>
            <a:ext cx="2897174" cy="681397"/>
          </a:xfrm>
          <a:prstGeom prst="parallelogram">
            <a:avLst>
              <a:gd name="adj" fmla="val 7418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entagon 38"/>
          <p:cNvSpPr/>
          <p:nvPr/>
        </p:nvSpPr>
        <p:spPr>
          <a:xfrm rot="3183808">
            <a:off x="2881775" y="2904361"/>
            <a:ext cx="2433154" cy="641068"/>
          </a:xfrm>
          <a:custGeom>
            <a:avLst/>
            <a:gdLst>
              <a:gd name="connsiteX0" fmla="*/ 0 w 1322741"/>
              <a:gd name="connsiteY0" fmla="*/ 0 h 427199"/>
              <a:gd name="connsiteX1" fmla="*/ 1109142 w 1322741"/>
              <a:gd name="connsiteY1" fmla="*/ 0 h 427199"/>
              <a:gd name="connsiteX2" fmla="*/ 1322741 w 1322741"/>
              <a:gd name="connsiteY2" fmla="*/ 213600 h 427199"/>
              <a:gd name="connsiteX3" fmla="*/ 1109142 w 1322741"/>
              <a:gd name="connsiteY3" fmla="*/ 427199 h 427199"/>
              <a:gd name="connsiteX4" fmla="*/ 0 w 1322741"/>
              <a:gd name="connsiteY4" fmla="*/ 427199 h 427199"/>
              <a:gd name="connsiteX5" fmla="*/ 0 w 1322741"/>
              <a:gd name="connsiteY5" fmla="*/ 0 h 427199"/>
              <a:gd name="connsiteX0" fmla="*/ 287182 w 1609923"/>
              <a:gd name="connsiteY0" fmla="*/ 0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287182 w 1609923"/>
              <a:gd name="connsiteY5" fmla="*/ 0 h 427199"/>
              <a:gd name="connsiteX0" fmla="*/ 310362 w 1609923"/>
              <a:gd name="connsiteY0" fmla="*/ 1314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310362 w 1609923"/>
              <a:gd name="connsiteY5" fmla="*/ 1314 h 427199"/>
              <a:gd name="connsiteX0" fmla="*/ 250072 w 1549633"/>
              <a:gd name="connsiteY0" fmla="*/ 1314 h 427199"/>
              <a:gd name="connsiteX1" fmla="*/ 1336034 w 1549633"/>
              <a:gd name="connsiteY1" fmla="*/ 0 h 427199"/>
              <a:gd name="connsiteX2" fmla="*/ 1549633 w 1549633"/>
              <a:gd name="connsiteY2" fmla="*/ 213600 h 427199"/>
              <a:gd name="connsiteX3" fmla="*/ 1336034 w 1549633"/>
              <a:gd name="connsiteY3" fmla="*/ 427199 h 427199"/>
              <a:gd name="connsiteX4" fmla="*/ 0 w 1549633"/>
              <a:gd name="connsiteY4" fmla="*/ 375971 h 427199"/>
              <a:gd name="connsiteX5" fmla="*/ 250072 w 1549633"/>
              <a:gd name="connsiteY5" fmla="*/ 1314 h 427199"/>
              <a:gd name="connsiteX0" fmla="*/ 250072 w 1549633"/>
              <a:gd name="connsiteY0" fmla="*/ 1314 h 455076"/>
              <a:gd name="connsiteX1" fmla="*/ 1336034 w 1549633"/>
              <a:gd name="connsiteY1" fmla="*/ 0 h 455076"/>
              <a:gd name="connsiteX2" fmla="*/ 1549633 w 1549633"/>
              <a:gd name="connsiteY2" fmla="*/ 213600 h 455076"/>
              <a:gd name="connsiteX3" fmla="*/ 1303036 w 1549633"/>
              <a:gd name="connsiteY3" fmla="*/ 455076 h 455076"/>
              <a:gd name="connsiteX4" fmla="*/ 0 w 1549633"/>
              <a:gd name="connsiteY4" fmla="*/ 375971 h 455076"/>
              <a:gd name="connsiteX5" fmla="*/ 250072 w 1549633"/>
              <a:gd name="connsiteY5" fmla="*/ 1314 h 455076"/>
              <a:gd name="connsiteX0" fmla="*/ 250072 w 1549633"/>
              <a:gd name="connsiteY0" fmla="*/ 0 h 453762"/>
              <a:gd name="connsiteX1" fmla="*/ 1342832 w 1549633"/>
              <a:gd name="connsiteY1" fmla="*/ 20270 h 453762"/>
              <a:gd name="connsiteX2" fmla="*/ 1549633 w 1549633"/>
              <a:gd name="connsiteY2" fmla="*/ 212286 h 453762"/>
              <a:gd name="connsiteX3" fmla="*/ 1303036 w 1549633"/>
              <a:gd name="connsiteY3" fmla="*/ 453762 h 453762"/>
              <a:gd name="connsiteX4" fmla="*/ 0 w 1549633"/>
              <a:gd name="connsiteY4" fmla="*/ 374657 h 453762"/>
              <a:gd name="connsiteX5" fmla="*/ 250072 w 1549633"/>
              <a:gd name="connsiteY5" fmla="*/ 0 h 453762"/>
              <a:gd name="connsiteX0" fmla="*/ 250072 w 1549633"/>
              <a:gd name="connsiteY0" fmla="*/ 0 h 453762"/>
              <a:gd name="connsiteX1" fmla="*/ 1357589 w 1549633"/>
              <a:gd name="connsiteY1" fmla="*/ 40594 h 453762"/>
              <a:gd name="connsiteX2" fmla="*/ 1549633 w 1549633"/>
              <a:gd name="connsiteY2" fmla="*/ 212286 h 453762"/>
              <a:gd name="connsiteX3" fmla="*/ 1303036 w 1549633"/>
              <a:gd name="connsiteY3" fmla="*/ 453762 h 453762"/>
              <a:gd name="connsiteX4" fmla="*/ 0 w 1549633"/>
              <a:gd name="connsiteY4" fmla="*/ 374657 h 453762"/>
              <a:gd name="connsiteX5" fmla="*/ 250072 w 1549633"/>
              <a:gd name="connsiteY5" fmla="*/ 0 h 453762"/>
              <a:gd name="connsiteX0" fmla="*/ 250072 w 1542769"/>
              <a:gd name="connsiteY0" fmla="*/ 0 h 453762"/>
              <a:gd name="connsiteX1" fmla="*/ 1357589 w 1542769"/>
              <a:gd name="connsiteY1" fmla="*/ 40594 h 453762"/>
              <a:gd name="connsiteX2" fmla="*/ 1542769 w 1542769"/>
              <a:gd name="connsiteY2" fmla="*/ 254156 h 453762"/>
              <a:gd name="connsiteX3" fmla="*/ 1303036 w 1542769"/>
              <a:gd name="connsiteY3" fmla="*/ 453762 h 453762"/>
              <a:gd name="connsiteX4" fmla="*/ 0 w 1542769"/>
              <a:gd name="connsiteY4" fmla="*/ 374657 h 453762"/>
              <a:gd name="connsiteX5" fmla="*/ 250072 w 1542769"/>
              <a:gd name="connsiteY5" fmla="*/ 0 h 45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769" h="453762">
                <a:moveTo>
                  <a:pt x="250072" y="0"/>
                </a:moveTo>
                <a:lnTo>
                  <a:pt x="1357589" y="40594"/>
                </a:lnTo>
                <a:lnTo>
                  <a:pt x="1542769" y="254156"/>
                </a:lnTo>
                <a:lnTo>
                  <a:pt x="1303036" y="453762"/>
                </a:lnTo>
                <a:lnTo>
                  <a:pt x="0" y="374657"/>
                </a:lnTo>
                <a:lnTo>
                  <a:pt x="25007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entagon 38"/>
          <p:cNvSpPr/>
          <p:nvPr/>
        </p:nvSpPr>
        <p:spPr>
          <a:xfrm rot="3253329">
            <a:off x="3688121" y="2890203"/>
            <a:ext cx="2432446" cy="632809"/>
          </a:xfrm>
          <a:custGeom>
            <a:avLst/>
            <a:gdLst>
              <a:gd name="connsiteX0" fmla="*/ 0 w 1322741"/>
              <a:gd name="connsiteY0" fmla="*/ 0 h 427199"/>
              <a:gd name="connsiteX1" fmla="*/ 1109142 w 1322741"/>
              <a:gd name="connsiteY1" fmla="*/ 0 h 427199"/>
              <a:gd name="connsiteX2" fmla="*/ 1322741 w 1322741"/>
              <a:gd name="connsiteY2" fmla="*/ 213600 h 427199"/>
              <a:gd name="connsiteX3" fmla="*/ 1109142 w 1322741"/>
              <a:gd name="connsiteY3" fmla="*/ 427199 h 427199"/>
              <a:gd name="connsiteX4" fmla="*/ 0 w 1322741"/>
              <a:gd name="connsiteY4" fmla="*/ 427199 h 427199"/>
              <a:gd name="connsiteX5" fmla="*/ 0 w 1322741"/>
              <a:gd name="connsiteY5" fmla="*/ 0 h 427199"/>
              <a:gd name="connsiteX0" fmla="*/ 287182 w 1609923"/>
              <a:gd name="connsiteY0" fmla="*/ 0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287182 w 1609923"/>
              <a:gd name="connsiteY5" fmla="*/ 0 h 427199"/>
              <a:gd name="connsiteX0" fmla="*/ 310362 w 1609923"/>
              <a:gd name="connsiteY0" fmla="*/ 1314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310362 w 1609923"/>
              <a:gd name="connsiteY5" fmla="*/ 1314 h 427199"/>
              <a:gd name="connsiteX0" fmla="*/ 266023 w 1565584"/>
              <a:gd name="connsiteY0" fmla="*/ 1314 h 427199"/>
              <a:gd name="connsiteX1" fmla="*/ 1351985 w 1565584"/>
              <a:gd name="connsiteY1" fmla="*/ 0 h 427199"/>
              <a:gd name="connsiteX2" fmla="*/ 1565584 w 1565584"/>
              <a:gd name="connsiteY2" fmla="*/ 213600 h 427199"/>
              <a:gd name="connsiteX3" fmla="*/ 1351985 w 1565584"/>
              <a:gd name="connsiteY3" fmla="*/ 427199 h 427199"/>
              <a:gd name="connsiteX4" fmla="*/ 0 w 1565584"/>
              <a:gd name="connsiteY4" fmla="*/ 410217 h 427199"/>
              <a:gd name="connsiteX5" fmla="*/ 266023 w 1565584"/>
              <a:gd name="connsiteY5" fmla="*/ 1314 h 427199"/>
              <a:gd name="connsiteX0" fmla="*/ 266023 w 1565584"/>
              <a:gd name="connsiteY0" fmla="*/ 1314 h 449229"/>
              <a:gd name="connsiteX1" fmla="*/ 1351985 w 1565584"/>
              <a:gd name="connsiteY1" fmla="*/ 0 h 449229"/>
              <a:gd name="connsiteX2" fmla="*/ 1565584 w 1565584"/>
              <a:gd name="connsiteY2" fmla="*/ 213600 h 449229"/>
              <a:gd name="connsiteX3" fmla="*/ 1330757 w 1565584"/>
              <a:gd name="connsiteY3" fmla="*/ 449229 h 449229"/>
              <a:gd name="connsiteX4" fmla="*/ 0 w 1565584"/>
              <a:gd name="connsiteY4" fmla="*/ 410217 h 449229"/>
              <a:gd name="connsiteX5" fmla="*/ 266023 w 1565584"/>
              <a:gd name="connsiteY5" fmla="*/ 1314 h 449229"/>
              <a:gd name="connsiteX0" fmla="*/ 266023 w 1565584"/>
              <a:gd name="connsiteY0" fmla="*/ 0 h 447915"/>
              <a:gd name="connsiteX1" fmla="*/ 1369684 w 1565584"/>
              <a:gd name="connsiteY1" fmla="*/ 36389 h 447915"/>
              <a:gd name="connsiteX2" fmla="*/ 1565584 w 1565584"/>
              <a:gd name="connsiteY2" fmla="*/ 212286 h 447915"/>
              <a:gd name="connsiteX3" fmla="*/ 1330757 w 1565584"/>
              <a:gd name="connsiteY3" fmla="*/ 447915 h 447915"/>
              <a:gd name="connsiteX4" fmla="*/ 0 w 1565584"/>
              <a:gd name="connsiteY4" fmla="*/ 408903 h 447915"/>
              <a:gd name="connsiteX5" fmla="*/ 266023 w 1565584"/>
              <a:gd name="connsiteY5" fmla="*/ 0 h 447915"/>
              <a:gd name="connsiteX0" fmla="*/ 266023 w 1542321"/>
              <a:gd name="connsiteY0" fmla="*/ 0 h 447915"/>
              <a:gd name="connsiteX1" fmla="*/ 1369684 w 1542321"/>
              <a:gd name="connsiteY1" fmla="*/ 36389 h 447915"/>
              <a:gd name="connsiteX2" fmla="*/ 1542321 w 1542321"/>
              <a:gd name="connsiteY2" fmla="*/ 248321 h 447915"/>
              <a:gd name="connsiteX3" fmla="*/ 1330757 w 1542321"/>
              <a:gd name="connsiteY3" fmla="*/ 447915 h 447915"/>
              <a:gd name="connsiteX4" fmla="*/ 0 w 1542321"/>
              <a:gd name="connsiteY4" fmla="*/ 408903 h 447915"/>
              <a:gd name="connsiteX5" fmla="*/ 266023 w 1542321"/>
              <a:gd name="connsiteY5" fmla="*/ 0 h 44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321" h="447915">
                <a:moveTo>
                  <a:pt x="266023" y="0"/>
                </a:moveTo>
                <a:lnTo>
                  <a:pt x="1369684" y="36389"/>
                </a:lnTo>
                <a:lnTo>
                  <a:pt x="1542321" y="248321"/>
                </a:lnTo>
                <a:lnTo>
                  <a:pt x="1330757" y="447915"/>
                </a:lnTo>
                <a:lnTo>
                  <a:pt x="0" y="408903"/>
                </a:lnTo>
                <a:lnTo>
                  <a:pt x="266023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3211934">
            <a:off x="3522007" y="265613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ECU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 rot="3211934">
            <a:off x="4150094" y="2994073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SYS/MECH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 rot="3211934">
            <a:off x="2678946" y="261701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SW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041023" y="1628800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 smtClean="0"/>
              <a:t>High</a:t>
            </a:r>
            <a:r>
              <a:rPr lang="sv-SE" sz="2000" dirty="0" smtClean="0"/>
              <a:t> </a:t>
            </a:r>
            <a:r>
              <a:rPr lang="sv-SE" sz="2000" dirty="0" err="1" smtClean="0"/>
              <a:t>level</a:t>
            </a:r>
            <a:r>
              <a:rPr lang="sv-SE" sz="2000" dirty="0" smtClean="0"/>
              <a:t> </a:t>
            </a:r>
          </a:p>
          <a:p>
            <a:r>
              <a:rPr lang="sv-SE" sz="2000" dirty="0" err="1" smtClean="0"/>
              <a:t>reqs</a:t>
            </a:r>
            <a:r>
              <a:rPr lang="sv-SE" sz="2000" dirty="0" smtClean="0"/>
              <a:t>.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10812130" y="4293096"/>
            <a:ext cx="1245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ECU </a:t>
            </a:r>
          </a:p>
          <a:p>
            <a:r>
              <a:rPr lang="sv-SE" sz="1600" dirty="0" smtClean="0"/>
              <a:t>integrations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184229" y="2812867"/>
            <a:ext cx="1356462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000" b="1" dirty="0" smtClean="0"/>
              <a:t>System design </a:t>
            </a:r>
            <a:r>
              <a:rPr lang="sv-SE" sz="1000" b="1" dirty="0" err="1" smtClean="0"/>
              <a:t>tool</a:t>
            </a:r>
            <a:endParaRPr lang="sv-SE" sz="1000" b="1" dirty="0" smtClean="0"/>
          </a:p>
          <a:p>
            <a:pPr algn="ctr"/>
            <a:r>
              <a:rPr lang="sv-SE" sz="1000" b="1" dirty="0" smtClean="0"/>
              <a:t>(</a:t>
            </a:r>
            <a:r>
              <a:rPr lang="sv-SE" sz="1000" b="1" dirty="0" err="1" smtClean="0"/>
              <a:t>database</a:t>
            </a:r>
            <a:r>
              <a:rPr lang="sv-SE" sz="1000" b="1" dirty="0" smtClean="0"/>
              <a:t>)</a:t>
            </a:r>
            <a:endParaRPr 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162673" y="1754882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System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76263" y="378904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ECU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3238" y="5621178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SW Component</a:t>
            </a:r>
          </a:p>
        </p:txBody>
      </p:sp>
      <p:cxnSp>
        <p:nvCxnSpPr>
          <p:cNvPr id="91" name="Straight Arrow Connector 90"/>
          <p:cNvCxnSpPr>
            <a:stCxn id="87" idx="1"/>
            <a:endCxn id="89" idx="1"/>
          </p:cNvCxnSpPr>
          <p:nvPr/>
        </p:nvCxnSpPr>
        <p:spPr>
          <a:xfrm>
            <a:off x="162673" y="1954937"/>
            <a:ext cx="565" cy="386629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/>
          <p:cNvSpPr/>
          <p:nvPr/>
        </p:nvSpPr>
        <p:spPr>
          <a:xfrm flipH="1">
            <a:off x="2593456" y="5013839"/>
            <a:ext cx="1999256" cy="384130"/>
          </a:xfrm>
          <a:prstGeom prst="parallelogram">
            <a:avLst>
              <a:gd name="adj" fmla="val 74184"/>
            </a:avLst>
          </a:prstGeom>
          <a:solidFill>
            <a:schemeClr val="tx2">
              <a:lumMod val="25000"/>
              <a:lumOff val="75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264495" y="1701797"/>
            <a:ext cx="4225206" cy="4618073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90695" h="2928144">
                <a:moveTo>
                  <a:pt x="0" y="428030"/>
                </a:moveTo>
                <a:cubicBezTo>
                  <a:pt x="94445" y="428030"/>
                  <a:pt x="594481" y="420835"/>
                  <a:pt x="598774" y="440154"/>
                </a:cubicBezTo>
                <a:cubicBezTo>
                  <a:pt x="588826" y="430615"/>
                  <a:pt x="2004256" y="2320787"/>
                  <a:pt x="1996226" y="2314786"/>
                </a:cubicBezTo>
                <a:lnTo>
                  <a:pt x="2187718" y="2308348"/>
                </a:lnTo>
                <a:lnTo>
                  <a:pt x="2321258" y="7970"/>
                </a:lnTo>
                <a:lnTo>
                  <a:pt x="2593700" y="17636"/>
                </a:lnTo>
                <a:lnTo>
                  <a:pt x="2667079" y="2294986"/>
                </a:lnTo>
                <a:lnTo>
                  <a:pt x="2819899" y="8055"/>
                </a:lnTo>
                <a:cubicBezTo>
                  <a:pt x="2987945" y="2432"/>
                  <a:pt x="2837877" y="12079"/>
                  <a:pt x="2990695" y="0"/>
                </a:cubicBezTo>
                <a:cubicBezTo>
                  <a:pt x="2765961" y="2919062"/>
                  <a:pt x="2783939" y="2723116"/>
                  <a:pt x="2756971" y="2923089"/>
                </a:cubicBezTo>
                <a:lnTo>
                  <a:pt x="2550218" y="2923089"/>
                </a:lnTo>
                <a:cubicBezTo>
                  <a:pt x="2550218" y="2158093"/>
                  <a:pt x="2469312" y="1046837"/>
                  <a:pt x="2469312" y="281841"/>
                </a:cubicBezTo>
                <a:lnTo>
                  <a:pt x="2259892" y="2928144"/>
                </a:lnTo>
                <a:lnTo>
                  <a:pt x="1893195" y="2926532"/>
                </a:lnTo>
                <a:lnTo>
                  <a:pt x="0" y="42803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712767" y="5453233"/>
            <a:ext cx="984564" cy="707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000" dirty="0" smtClean="0"/>
              <a:t>SW</a:t>
            </a:r>
          </a:p>
          <a:p>
            <a:pPr algn="ctr"/>
            <a:r>
              <a:rPr lang="sv-SE" sz="2000" dirty="0" smtClean="0"/>
              <a:t>Design</a:t>
            </a:r>
            <a:endParaRPr 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2729828" y="504267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b="1" dirty="0" err="1" smtClean="0"/>
              <a:t>Simulink</a:t>
            </a:r>
            <a:r>
              <a:rPr lang="sv-SE" sz="1600" b="1" dirty="0" smtClean="0"/>
              <a:t> </a:t>
            </a:r>
            <a:r>
              <a:rPr lang="sv-SE" sz="1600" b="1" dirty="0" smtClean="0">
                <a:solidFill>
                  <a:schemeClr val="accent4">
                    <a:lumMod val="75000"/>
                  </a:schemeClr>
                </a:solidFill>
              </a:rPr>
              <a:t>&amp; Simscape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75" y="1284666"/>
            <a:ext cx="1312850" cy="911905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233047" y="980728"/>
            <a:ext cx="7549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ECU </a:t>
            </a:r>
          </a:p>
          <a:p>
            <a:r>
              <a:rPr lang="sv-SE" sz="1600" dirty="0" smtClean="0"/>
              <a:t>ready!</a:t>
            </a:r>
            <a:endParaRPr lang="en-US" sz="1600" dirty="0"/>
          </a:p>
        </p:txBody>
      </p:sp>
      <p:sp>
        <p:nvSpPr>
          <p:cNvPr id="81" name="TextBox 80"/>
          <p:cNvSpPr txBox="1"/>
          <p:nvPr/>
        </p:nvSpPr>
        <p:spPr>
          <a:xfrm>
            <a:off x="9195054" y="972016"/>
            <a:ext cx="8463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Vehicle </a:t>
            </a:r>
            <a:endParaRPr lang="en-GB" sz="1600" dirty="0"/>
          </a:p>
          <a:p>
            <a:r>
              <a:rPr lang="sv-SE" sz="1600" dirty="0" smtClean="0"/>
              <a:t>ready!</a:t>
            </a:r>
            <a:endParaRPr lang="en-US" sz="1600" dirty="0"/>
          </a:p>
        </p:txBody>
      </p:sp>
      <p:sp>
        <p:nvSpPr>
          <p:cNvPr id="82" name="Freeform 81"/>
          <p:cNvSpPr/>
          <p:nvPr/>
        </p:nvSpPr>
        <p:spPr>
          <a:xfrm>
            <a:off x="6240444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6797729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361093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7919219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8479313" y="1699219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/>
          <p:cNvSpPr/>
          <p:nvPr/>
        </p:nvSpPr>
        <p:spPr>
          <a:xfrm>
            <a:off x="9046869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>
            <a:off x="9610233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>
            <a:off x="10173597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evron 37"/>
          <p:cNvSpPr/>
          <p:nvPr/>
        </p:nvSpPr>
        <p:spPr>
          <a:xfrm rot="17945922">
            <a:off x="7538699" y="4313012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Chevron 37"/>
          <p:cNvSpPr/>
          <p:nvPr/>
        </p:nvSpPr>
        <p:spPr>
          <a:xfrm rot="17945922">
            <a:off x="7996147" y="43087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Chevron 37"/>
          <p:cNvSpPr/>
          <p:nvPr/>
        </p:nvSpPr>
        <p:spPr>
          <a:xfrm rot="17945922">
            <a:off x="8440758" y="43087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hevron 37"/>
          <p:cNvSpPr/>
          <p:nvPr/>
        </p:nvSpPr>
        <p:spPr>
          <a:xfrm rot="17945922">
            <a:off x="8894014" y="43087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Chevron 37"/>
          <p:cNvSpPr/>
          <p:nvPr/>
        </p:nvSpPr>
        <p:spPr>
          <a:xfrm rot="17945922">
            <a:off x="9351599" y="42960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hevron 37"/>
          <p:cNvSpPr/>
          <p:nvPr/>
        </p:nvSpPr>
        <p:spPr>
          <a:xfrm rot="17945922">
            <a:off x="9804718" y="42833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hevron 37"/>
          <p:cNvSpPr/>
          <p:nvPr/>
        </p:nvSpPr>
        <p:spPr>
          <a:xfrm rot="17945922">
            <a:off x="10262166" y="4274803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9753327" y="1642276"/>
            <a:ext cx="1800200" cy="778612"/>
          </a:xfrm>
          <a:prstGeom prst="parallelogram">
            <a:avLst>
              <a:gd name="adj" fmla="val 1575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630971" y="1732747"/>
            <a:ext cx="726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CAR 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 smtClean="0"/>
              <a:t>test</a:t>
            </a:r>
            <a:endParaRPr lang="en-US" sz="2000" dirty="0"/>
          </a:p>
        </p:txBody>
      </p:sp>
      <p:sp>
        <p:nvSpPr>
          <p:cNvPr id="31" name="Parallelogram 30"/>
          <p:cNvSpPr/>
          <p:nvPr/>
        </p:nvSpPr>
        <p:spPr>
          <a:xfrm>
            <a:off x="9105255" y="2060848"/>
            <a:ext cx="1512168" cy="360040"/>
          </a:xfrm>
          <a:prstGeom prst="parallelogram">
            <a:avLst>
              <a:gd name="adj" fmla="val 20011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1249222" y="2852936"/>
            <a:ext cx="880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/>
              <a:t>Vehicle</a:t>
            </a:r>
            <a:r>
              <a:rPr lang="sv-SE" sz="1600" dirty="0" smtClean="0"/>
              <a:t> </a:t>
            </a:r>
          </a:p>
          <a:p>
            <a:r>
              <a:rPr lang="sv-SE" sz="1600" dirty="0" err="1" smtClean="0"/>
              <a:t>integra</a:t>
            </a:r>
            <a:r>
              <a:rPr lang="sv-SE" sz="1600" dirty="0" smtClean="0"/>
              <a:t>-</a:t>
            </a:r>
          </a:p>
          <a:p>
            <a:r>
              <a:rPr lang="sv-SE" sz="1600" dirty="0" err="1" smtClean="0"/>
              <a:t>tions</a:t>
            </a:r>
            <a:endParaRPr lang="en-US" sz="1600" dirty="0"/>
          </a:p>
        </p:txBody>
      </p:sp>
      <p:sp>
        <p:nvSpPr>
          <p:cNvPr id="36" name="Chevron 37"/>
          <p:cNvSpPr/>
          <p:nvPr/>
        </p:nvSpPr>
        <p:spPr>
          <a:xfrm rot="17275120">
            <a:off x="9843526" y="2567646"/>
            <a:ext cx="629204" cy="419036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2892"/>
              <a:gd name="connsiteY0" fmla="*/ 0 h 426122"/>
              <a:gd name="connsiteX1" fmla="*/ 318365 w 602892"/>
              <a:gd name="connsiteY1" fmla="*/ 9305 h 426122"/>
              <a:gd name="connsiteX2" fmla="*/ 602892 w 602892"/>
              <a:gd name="connsiteY2" fmla="*/ 421974 h 426122"/>
              <a:gd name="connsiteX3" fmla="*/ 0 w 602892"/>
              <a:gd name="connsiteY3" fmla="*/ 426122 h 426122"/>
              <a:gd name="connsiteX4" fmla="*/ 204040 w 602892"/>
              <a:gd name="connsiteY4" fmla="*/ 213061 h 426122"/>
              <a:gd name="connsiteX5" fmla="*/ 0 w 602892"/>
              <a:gd name="connsiteY5" fmla="*/ 0 h 426122"/>
              <a:gd name="connsiteX0" fmla="*/ 12655 w 602892"/>
              <a:gd name="connsiteY0" fmla="*/ 19803 h 416817"/>
              <a:gd name="connsiteX1" fmla="*/ 318365 w 602892"/>
              <a:gd name="connsiteY1" fmla="*/ 0 h 416817"/>
              <a:gd name="connsiteX2" fmla="*/ 602892 w 602892"/>
              <a:gd name="connsiteY2" fmla="*/ 412669 h 416817"/>
              <a:gd name="connsiteX3" fmla="*/ 0 w 602892"/>
              <a:gd name="connsiteY3" fmla="*/ 416817 h 416817"/>
              <a:gd name="connsiteX4" fmla="*/ 204040 w 602892"/>
              <a:gd name="connsiteY4" fmla="*/ 203756 h 416817"/>
              <a:gd name="connsiteX5" fmla="*/ 12655 w 602892"/>
              <a:gd name="connsiteY5" fmla="*/ 19803 h 416817"/>
              <a:gd name="connsiteX0" fmla="*/ 12655 w 444926"/>
              <a:gd name="connsiteY0" fmla="*/ 19803 h 422452"/>
              <a:gd name="connsiteX1" fmla="*/ 318365 w 444926"/>
              <a:gd name="connsiteY1" fmla="*/ 0 h 422452"/>
              <a:gd name="connsiteX2" fmla="*/ 444926 w 444926"/>
              <a:gd name="connsiteY2" fmla="*/ 422452 h 422452"/>
              <a:gd name="connsiteX3" fmla="*/ 0 w 444926"/>
              <a:gd name="connsiteY3" fmla="*/ 416817 h 422452"/>
              <a:gd name="connsiteX4" fmla="*/ 204040 w 444926"/>
              <a:gd name="connsiteY4" fmla="*/ 203756 h 422452"/>
              <a:gd name="connsiteX5" fmla="*/ 12655 w 444926"/>
              <a:gd name="connsiteY5" fmla="*/ 19803 h 422452"/>
              <a:gd name="connsiteX0" fmla="*/ 12655 w 398954"/>
              <a:gd name="connsiteY0" fmla="*/ 19803 h 447489"/>
              <a:gd name="connsiteX1" fmla="*/ 318365 w 398954"/>
              <a:gd name="connsiteY1" fmla="*/ 0 h 447489"/>
              <a:gd name="connsiteX2" fmla="*/ 398954 w 398954"/>
              <a:gd name="connsiteY2" fmla="*/ 447489 h 447489"/>
              <a:gd name="connsiteX3" fmla="*/ 0 w 398954"/>
              <a:gd name="connsiteY3" fmla="*/ 416817 h 447489"/>
              <a:gd name="connsiteX4" fmla="*/ 204040 w 398954"/>
              <a:gd name="connsiteY4" fmla="*/ 203756 h 447489"/>
              <a:gd name="connsiteX5" fmla="*/ 12655 w 398954"/>
              <a:gd name="connsiteY5" fmla="*/ 19803 h 4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954" h="447489">
                <a:moveTo>
                  <a:pt x="12655" y="19803"/>
                </a:moveTo>
                <a:lnTo>
                  <a:pt x="318365" y="0"/>
                </a:lnTo>
                <a:lnTo>
                  <a:pt x="398954" y="447489"/>
                </a:lnTo>
                <a:lnTo>
                  <a:pt x="0" y="416817"/>
                </a:lnTo>
                <a:lnTo>
                  <a:pt x="204040" y="203756"/>
                </a:lnTo>
                <a:lnTo>
                  <a:pt x="12655" y="1980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hevron 37"/>
          <p:cNvSpPr/>
          <p:nvPr/>
        </p:nvSpPr>
        <p:spPr>
          <a:xfrm rot="17275120">
            <a:off x="10310937" y="2575174"/>
            <a:ext cx="629204" cy="419036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2892"/>
              <a:gd name="connsiteY0" fmla="*/ 0 h 426122"/>
              <a:gd name="connsiteX1" fmla="*/ 318365 w 602892"/>
              <a:gd name="connsiteY1" fmla="*/ 9305 h 426122"/>
              <a:gd name="connsiteX2" fmla="*/ 602892 w 602892"/>
              <a:gd name="connsiteY2" fmla="*/ 421974 h 426122"/>
              <a:gd name="connsiteX3" fmla="*/ 0 w 602892"/>
              <a:gd name="connsiteY3" fmla="*/ 426122 h 426122"/>
              <a:gd name="connsiteX4" fmla="*/ 204040 w 602892"/>
              <a:gd name="connsiteY4" fmla="*/ 213061 h 426122"/>
              <a:gd name="connsiteX5" fmla="*/ 0 w 602892"/>
              <a:gd name="connsiteY5" fmla="*/ 0 h 426122"/>
              <a:gd name="connsiteX0" fmla="*/ 12655 w 602892"/>
              <a:gd name="connsiteY0" fmla="*/ 19803 h 416817"/>
              <a:gd name="connsiteX1" fmla="*/ 318365 w 602892"/>
              <a:gd name="connsiteY1" fmla="*/ 0 h 416817"/>
              <a:gd name="connsiteX2" fmla="*/ 602892 w 602892"/>
              <a:gd name="connsiteY2" fmla="*/ 412669 h 416817"/>
              <a:gd name="connsiteX3" fmla="*/ 0 w 602892"/>
              <a:gd name="connsiteY3" fmla="*/ 416817 h 416817"/>
              <a:gd name="connsiteX4" fmla="*/ 204040 w 602892"/>
              <a:gd name="connsiteY4" fmla="*/ 203756 h 416817"/>
              <a:gd name="connsiteX5" fmla="*/ 12655 w 602892"/>
              <a:gd name="connsiteY5" fmla="*/ 19803 h 416817"/>
              <a:gd name="connsiteX0" fmla="*/ 12655 w 444926"/>
              <a:gd name="connsiteY0" fmla="*/ 19803 h 422452"/>
              <a:gd name="connsiteX1" fmla="*/ 318365 w 444926"/>
              <a:gd name="connsiteY1" fmla="*/ 0 h 422452"/>
              <a:gd name="connsiteX2" fmla="*/ 444926 w 444926"/>
              <a:gd name="connsiteY2" fmla="*/ 422452 h 422452"/>
              <a:gd name="connsiteX3" fmla="*/ 0 w 444926"/>
              <a:gd name="connsiteY3" fmla="*/ 416817 h 422452"/>
              <a:gd name="connsiteX4" fmla="*/ 204040 w 444926"/>
              <a:gd name="connsiteY4" fmla="*/ 203756 h 422452"/>
              <a:gd name="connsiteX5" fmla="*/ 12655 w 444926"/>
              <a:gd name="connsiteY5" fmla="*/ 19803 h 422452"/>
              <a:gd name="connsiteX0" fmla="*/ 12655 w 398954"/>
              <a:gd name="connsiteY0" fmla="*/ 19803 h 447489"/>
              <a:gd name="connsiteX1" fmla="*/ 318365 w 398954"/>
              <a:gd name="connsiteY1" fmla="*/ 0 h 447489"/>
              <a:gd name="connsiteX2" fmla="*/ 398954 w 398954"/>
              <a:gd name="connsiteY2" fmla="*/ 447489 h 447489"/>
              <a:gd name="connsiteX3" fmla="*/ 0 w 398954"/>
              <a:gd name="connsiteY3" fmla="*/ 416817 h 447489"/>
              <a:gd name="connsiteX4" fmla="*/ 204040 w 398954"/>
              <a:gd name="connsiteY4" fmla="*/ 203756 h 447489"/>
              <a:gd name="connsiteX5" fmla="*/ 12655 w 398954"/>
              <a:gd name="connsiteY5" fmla="*/ 19803 h 4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954" h="447489">
                <a:moveTo>
                  <a:pt x="12655" y="19803"/>
                </a:moveTo>
                <a:lnTo>
                  <a:pt x="318365" y="0"/>
                </a:lnTo>
                <a:lnTo>
                  <a:pt x="398954" y="447489"/>
                </a:lnTo>
                <a:lnTo>
                  <a:pt x="0" y="416817"/>
                </a:lnTo>
                <a:lnTo>
                  <a:pt x="204040" y="203756"/>
                </a:lnTo>
                <a:lnTo>
                  <a:pt x="12655" y="1980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Chevron 37"/>
          <p:cNvSpPr/>
          <p:nvPr/>
        </p:nvSpPr>
        <p:spPr>
          <a:xfrm rot="17275120">
            <a:off x="10798761" y="2575174"/>
            <a:ext cx="629204" cy="419036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2892"/>
              <a:gd name="connsiteY0" fmla="*/ 0 h 426122"/>
              <a:gd name="connsiteX1" fmla="*/ 318365 w 602892"/>
              <a:gd name="connsiteY1" fmla="*/ 9305 h 426122"/>
              <a:gd name="connsiteX2" fmla="*/ 602892 w 602892"/>
              <a:gd name="connsiteY2" fmla="*/ 421974 h 426122"/>
              <a:gd name="connsiteX3" fmla="*/ 0 w 602892"/>
              <a:gd name="connsiteY3" fmla="*/ 426122 h 426122"/>
              <a:gd name="connsiteX4" fmla="*/ 204040 w 602892"/>
              <a:gd name="connsiteY4" fmla="*/ 213061 h 426122"/>
              <a:gd name="connsiteX5" fmla="*/ 0 w 602892"/>
              <a:gd name="connsiteY5" fmla="*/ 0 h 426122"/>
              <a:gd name="connsiteX0" fmla="*/ 12655 w 602892"/>
              <a:gd name="connsiteY0" fmla="*/ 19803 h 416817"/>
              <a:gd name="connsiteX1" fmla="*/ 318365 w 602892"/>
              <a:gd name="connsiteY1" fmla="*/ 0 h 416817"/>
              <a:gd name="connsiteX2" fmla="*/ 602892 w 602892"/>
              <a:gd name="connsiteY2" fmla="*/ 412669 h 416817"/>
              <a:gd name="connsiteX3" fmla="*/ 0 w 602892"/>
              <a:gd name="connsiteY3" fmla="*/ 416817 h 416817"/>
              <a:gd name="connsiteX4" fmla="*/ 204040 w 602892"/>
              <a:gd name="connsiteY4" fmla="*/ 203756 h 416817"/>
              <a:gd name="connsiteX5" fmla="*/ 12655 w 602892"/>
              <a:gd name="connsiteY5" fmla="*/ 19803 h 416817"/>
              <a:gd name="connsiteX0" fmla="*/ 12655 w 444926"/>
              <a:gd name="connsiteY0" fmla="*/ 19803 h 422452"/>
              <a:gd name="connsiteX1" fmla="*/ 318365 w 444926"/>
              <a:gd name="connsiteY1" fmla="*/ 0 h 422452"/>
              <a:gd name="connsiteX2" fmla="*/ 444926 w 444926"/>
              <a:gd name="connsiteY2" fmla="*/ 422452 h 422452"/>
              <a:gd name="connsiteX3" fmla="*/ 0 w 444926"/>
              <a:gd name="connsiteY3" fmla="*/ 416817 h 422452"/>
              <a:gd name="connsiteX4" fmla="*/ 204040 w 444926"/>
              <a:gd name="connsiteY4" fmla="*/ 203756 h 422452"/>
              <a:gd name="connsiteX5" fmla="*/ 12655 w 444926"/>
              <a:gd name="connsiteY5" fmla="*/ 19803 h 422452"/>
              <a:gd name="connsiteX0" fmla="*/ 12655 w 398954"/>
              <a:gd name="connsiteY0" fmla="*/ 19803 h 447489"/>
              <a:gd name="connsiteX1" fmla="*/ 318365 w 398954"/>
              <a:gd name="connsiteY1" fmla="*/ 0 h 447489"/>
              <a:gd name="connsiteX2" fmla="*/ 398954 w 398954"/>
              <a:gd name="connsiteY2" fmla="*/ 447489 h 447489"/>
              <a:gd name="connsiteX3" fmla="*/ 0 w 398954"/>
              <a:gd name="connsiteY3" fmla="*/ 416817 h 447489"/>
              <a:gd name="connsiteX4" fmla="*/ 204040 w 398954"/>
              <a:gd name="connsiteY4" fmla="*/ 203756 h 447489"/>
              <a:gd name="connsiteX5" fmla="*/ 12655 w 398954"/>
              <a:gd name="connsiteY5" fmla="*/ 19803 h 4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954" h="447489">
                <a:moveTo>
                  <a:pt x="12655" y="19803"/>
                </a:moveTo>
                <a:lnTo>
                  <a:pt x="318365" y="0"/>
                </a:lnTo>
                <a:lnTo>
                  <a:pt x="398954" y="447489"/>
                </a:lnTo>
                <a:lnTo>
                  <a:pt x="0" y="416817"/>
                </a:lnTo>
                <a:lnTo>
                  <a:pt x="204040" y="203756"/>
                </a:lnTo>
                <a:lnTo>
                  <a:pt x="12655" y="1980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7809111" y="2515301"/>
            <a:ext cx="3379588" cy="1705788"/>
          </a:xfrm>
          <a:custGeom>
            <a:avLst/>
            <a:gdLst>
              <a:gd name="connsiteX0" fmla="*/ 0 w 1577101"/>
              <a:gd name="connsiteY0" fmla="*/ 1738668 h 1738668"/>
              <a:gd name="connsiteX1" fmla="*/ 1189103 w 1577101"/>
              <a:gd name="connsiteY1" fmla="*/ 0 h 1738668"/>
              <a:gd name="connsiteX2" fmla="*/ 1577101 w 1577101"/>
              <a:gd name="connsiteY2" fmla="*/ 0 h 1738668"/>
              <a:gd name="connsiteX3" fmla="*/ 387998 w 1577101"/>
              <a:gd name="connsiteY3" fmla="*/ 1738668 h 1738668"/>
              <a:gd name="connsiteX4" fmla="*/ 0 w 1577101"/>
              <a:gd name="connsiteY4" fmla="*/ 1738668 h 1738668"/>
              <a:gd name="connsiteX0" fmla="*/ 0 w 1810184"/>
              <a:gd name="connsiteY0" fmla="*/ 1738668 h 1738668"/>
              <a:gd name="connsiteX1" fmla="*/ 1189103 w 1810184"/>
              <a:gd name="connsiteY1" fmla="*/ 0 h 1738668"/>
              <a:gd name="connsiteX2" fmla="*/ 1810184 w 1810184"/>
              <a:gd name="connsiteY2" fmla="*/ 17929 h 1738668"/>
              <a:gd name="connsiteX3" fmla="*/ 387998 w 1810184"/>
              <a:gd name="connsiteY3" fmla="*/ 1738668 h 1738668"/>
              <a:gd name="connsiteX4" fmla="*/ 0 w 1810184"/>
              <a:gd name="connsiteY4" fmla="*/ 1738668 h 1738668"/>
              <a:gd name="connsiteX0" fmla="*/ 0 w 1810184"/>
              <a:gd name="connsiteY0" fmla="*/ 1738668 h 1738668"/>
              <a:gd name="connsiteX1" fmla="*/ 1189103 w 1810184"/>
              <a:gd name="connsiteY1" fmla="*/ 0 h 1738668"/>
              <a:gd name="connsiteX2" fmla="*/ 1810184 w 1810184"/>
              <a:gd name="connsiteY2" fmla="*/ 17929 h 1738668"/>
              <a:gd name="connsiteX3" fmla="*/ 639009 w 1810184"/>
              <a:gd name="connsiteY3" fmla="*/ 1729703 h 1738668"/>
              <a:gd name="connsiteX4" fmla="*/ 0 w 1810184"/>
              <a:gd name="connsiteY4" fmla="*/ 1738668 h 1738668"/>
              <a:gd name="connsiteX0" fmla="*/ 0 w 1846042"/>
              <a:gd name="connsiteY0" fmla="*/ 1738668 h 1738668"/>
              <a:gd name="connsiteX1" fmla="*/ 1189103 w 1846042"/>
              <a:gd name="connsiteY1" fmla="*/ 0 h 1738668"/>
              <a:gd name="connsiteX2" fmla="*/ 1846042 w 1846042"/>
              <a:gd name="connsiteY2" fmla="*/ 0 h 1738668"/>
              <a:gd name="connsiteX3" fmla="*/ 639009 w 1846042"/>
              <a:gd name="connsiteY3" fmla="*/ 1729703 h 1738668"/>
              <a:gd name="connsiteX4" fmla="*/ 0 w 1846042"/>
              <a:gd name="connsiteY4" fmla="*/ 1738668 h 1738668"/>
              <a:gd name="connsiteX0" fmla="*/ 0 w 1846042"/>
              <a:gd name="connsiteY0" fmla="*/ 1738668 h 1747632"/>
              <a:gd name="connsiteX1" fmla="*/ 1189103 w 1846042"/>
              <a:gd name="connsiteY1" fmla="*/ 0 h 1747632"/>
              <a:gd name="connsiteX2" fmla="*/ 1846042 w 1846042"/>
              <a:gd name="connsiteY2" fmla="*/ 0 h 1747632"/>
              <a:gd name="connsiteX3" fmla="*/ 647974 w 1846042"/>
              <a:gd name="connsiteY3" fmla="*/ 1747632 h 1747632"/>
              <a:gd name="connsiteX4" fmla="*/ 0 w 1846042"/>
              <a:gd name="connsiteY4" fmla="*/ 1738668 h 1747632"/>
              <a:gd name="connsiteX0" fmla="*/ 0 w 1846042"/>
              <a:gd name="connsiteY0" fmla="*/ 1764068 h 1773032"/>
              <a:gd name="connsiteX1" fmla="*/ 27698 w 1846042"/>
              <a:gd name="connsiteY1" fmla="*/ 0 h 1773032"/>
              <a:gd name="connsiteX2" fmla="*/ 1846042 w 1846042"/>
              <a:gd name="connsiteY2" fmla="*/ 25400 h 1773032"/>
              <a:gd name="connsiteX3" fmla="*/ 647974 w 1846042"/>
              <a:gd name="connsiteY3" fmla="*/ 1773032 h 1773032"/>
              <a:gd name="connsiteX4" fmla="*/ 0 w 1846042"/>
              <a:gd name="connsiteY4" fmla="*/ 1764068 h 1773032"/>
              <a:gd name="connsiteX0" fmla="*/ 0 w 1846042"/>
              <a:gd name="connsiteY0" fmla="*/ 1764068 h 1773032"/>
              <a:gd name="connsiteX1" fmla="*/ 27698 w 1846042"/>
              <a:gd name="connsiteY1" fmla="*/ 0 h 1773032"/>
              <a:gd name="connsiteX2" fmla="*/ 1846042 w 1846042"/>
              <a:gd name="connsiteY2" fmla="*/ 25400 h 1773032"/>
              <a:gd name="connsiteX3" fmla="*/ 1626274 w 1846042"/>
              <a:gd name="connsiteY3" fmla="*/ 1773032 h 1773032"/>
              <a:gd name="connsiteX4" fmla="*/ 0 w 1846042"/>
              <a:gd name="connsiteY4" fmla="*/ 1764068 h 1773032"/>
              <a:gd name="connsiteX0" fmla="*/ 521615 w 1818344"/>
              <a:gd name="connsiteY0" fmla="*/ 1776768 h 1776768"/>
              <a:gd name="connsiteX1" fmla="*/ 0 w 1818344"/>
              <a:gd name="connsiteY1" fmla="*/ 0 h 1776768"/>
              <a:gd name="connsiteX2" fmla="*/ 1818344 w 1818344"/>
              <a:gd name="connsiteY2" fmla="*/ 25400 h 1776768"/>
              <a:gd name="connsiteX3" fmla="*/ 1598576 w 1818344"/>
              <a:gd name="connsiteY3" fmla="*/ 1773032 h 1776768"/>
              <a:gd name="connsiteX4" fmla="*/ 521615 w 1818344"/>
              <a:gd name="connsiteY4" fmla="*/ 1776768 h 1776768"/>
              <a:gd name="connsiteX0" fmla="*/ 0 w 1296729"/>
              <a:gd name="connsiteY0" fmla="*/ 1764068 h 1764068"/>
              <a:gd name="connsiteX1" fmla="*/ 153255 w 1296729"/>
              <a:gd name="connsiteY1" fmla="*/ 0 h 1764068"/>
              <a:gd name="connsiteX2" fmla="*/ 1296729 w 1296729"/>
              <a:gd name="connsiteY2" fmla="*/ 12700 h 1764068"/>
              <a:gd name="connsiteX3" fmla="*/ 1076961 w 1296729"/>
              <a:gd name="connsiteY3" fmla="*/ 1760332 h 1764068"/>
              <a:gd name="connsiteX4" fmla="*/ 0 w 1296729"/>
              <a:gd name="connsiteY4" fmla="*/ 1764068 h 1764068"/>
              <a:gd name="connsiteX0" fmla="*/ 0 w 1296729"/>
              <a:gd name="connsiteY0" fmla="*/ 1751368 h 1751368"/>
              <a:gd name="connsiteX1" fmla="*/ 325360 w 1296729"/>
              <a:gd name="connsiteY1" fmla="*/ 339 h 1751368"/>
              <a:gd name="connsiteX2" fmla="*/ 1296729 w 1296729"/>
              <a:gd name="connsiteY2" fmla="*/ 0 h 1751368"/>
              <a:gd name="connsiteX3" fmla="*/ 1076961 w 1296729"/>
              <a:gd name="connsiteY3" fmla="*/ 1747632 h 1751368"/>
              <a:gd name="connsiteX4" fmla="*/ 0 w 1296729"/>
              <a:gd name="connsiteY4" fmla="*/ 1751368 h 1751368"/>
              <a:gd name="connsiteX0" fmla="*/ 0 w 1296729"/>
              <a:gd name="connsiteY0" fmla="*/ 1751368 h 1751368"/>
              <a:gd name="connsiteX1" fmla="*/ 325360 w 1296729"/>
              <a:gd name="connsiteY1" fmla="*/ 339 h 1751368"/>
              <a:gd name="connsiteX2" fmla="*/ 1296729 w 1296729"/>
              <a:gd name="connsiteY2" fmla="*/ 0 h 1751368"/>
              <a:gd name="connsiteX3" fmla="*/ 1213412 w 1296729"/>
              <a:gd name="connsiteY3" fmla="*/ 651248 h 1751368"/>
              <a:gd name="connsiteX4" fmla="*/ 1076961 w 1296729"/>
              <a:gd name="connsiteY4" fmla="*/ 1747632 h 1751368"/>
              <a:gd name="connsiteX5" fmla="*/ 0 w 1296729"/>
              <a:gd name="connsiteY5" fmla="*/ 1751368 h 1751368"/>
              <a:gd name="connsiteX0" fmla="*/ 0 w 1296729"/>
              <a:gd name="connsiteY0" fmla="*/ 1751368 h 1751368"/>
              <a:gd name="connsiteX1" fmla="*/ 325360 w 1296729"/>
              <a:gd name="connsiteY1" fmla="*/ 339 h 1751368"/>
              <a:gd name="connsiteX2" fmla="*/ 1296729 w 1296729"/>
              <a:gd name="connsiteY2" fmla="*/ 0 h 1751368"/>
              <a:gd name="connsiteX3" fmla="*/ 1213412 w 1296729"/>
              <a:gd name="connsiteY3" fmla="*/ 651248 h 1751368"/>
              <a:gd name="connsiteX4" fmla="*/ 1135183 w 1296729"/>
              <a:gd name="connsiteY4" fmla="*/ 1277137 h 1751368"/>
              <a:gd name="connsiteX5" fmla="*/ 1076961 w 1296729"/>
              <a:gd name="connsiteY5" fmla="*/ 1747632 h 1751368"/>
              <a:gd name="connsiteX6" fmla="*/ 0 w 1296729"/>
              <a:gd name="connsiteY6" fmla="*/ 1751368 h 1751368"/>
              <a:gd name="connsiteX0" fmla="*/ 0 w 1960954"/>
              <a:gd name="connsiteY0" fmla="*/ 1751368 h 1751368"/>
              <a:gd name="connsiteX1" fmla="*/ 325360 w 1960954"/>
              <a:gd name="connsiteY1" fmla="*/ 339 h 1751368"/>
              <a:gd name="connsiteX2" fmla="*/ 1296729 w 1960954"/>
              <a:gd name="connsiteY2" fmla="*/ 0 h 1751368"/>
              <a:gd name="connsiteX3" fmla="*/ 1213412 w 1960954"/>
              <a:gd name="connsiteY3" fmla="*/ 651248 h 1751368"/>
              <a:gd name="connsiteX4" fmla="*/ 1135183 w 1960954"/>
              <a:gd name="connsiteY4" fmla="*/ 1277137 h 1751368"/>
              <a:gd name="connsiteX5" fmla="*/ 1960954 w 1960954"/>
              <a:gd name="connsiteY5" fmla="*/ 1695474 h 1751368"/>
              <a:gd name="connsiteX6" fmla="*/ 0 w 1960954"/>
              <a:gd name="connsiteY6" fmla="*/ 1751368 h 1751368"/>
              <a:gd name="connsiteX0" fmla="*/ 0 w 2081759"/>
              <a:gd name="connsiteY0" fmla="*/ 1751368 h 1751368"/>
              <a:gd name="connsiteX1" fmla="*/ 325360 w 2081759"/>
              <a:gd name="connsiteY1" fmla="*/ 339 h 1751368"/>
              <a:gd name="connsiteX2" fmla="*/ 1296729 w 2081759"/>
              <a:gd name="connsiteY2" fmla="*/ 0 h 1751368"/>
              <a:gd name="connsiteX3" fmla="*/ 1213412 w 2081759"/>
              <a:gd name="connsiteY3" fmla="*/ 651248 h 1751368"/>
              <a:gd name="connsiteX4" fmla="*/ 2081759 w 2081759"/>
              <a:gd name="connsiteY4" fmla="*/ 703405 h 1751368"/>
              <a:gd name="connsiteX5" fmla="*/ 1960954 w 2081759"/>
              <a:gd name="connsiteY5" fmla="*/ 1695474 h 1751368"/>
              <a:gd name="connsiteX6" fmla="*/ 0 w 2081759"/>
              <a:gd name="connsiteY6" fmla="*/ 1751368 h 1751368"/>
              <a:gd name="connsiteX0" fmla="*/ 0 w 2081759"/>
              <a:gd name="connsiteY0" fmla="*/ 1751368 h 1751368"/>
              <a:gd name="connsiteX1" fmla="*/ 325360 w 2081759"/>
              <a:gd name="connsiteY1" fmla="*/ 339 h 1751368"/>
              <a:gd name="connsiteX2" fmla="*/ 1296729 w 2081759"/>
              <a:gd name="connsiteY2" fmla="*/ 0 h 1751368"/>
              <a:gd name="connsiteX3" fmla="*/ 1189943 w 2081759"/>
              <a:gd name="connsiteY3" fmla="*/ 703405 h 1751368"/>
              <a:gd name="connsiteX4" fmla="*/ 2081759 w 2081759"/>
              <a:gd name="connsiteY4" fmla="*/ 703405 h 1751368"/>
              <a:gd name="connsiteX5" fmla="*/ 1960954 w 2081759"/>
              <a:gd name="connsiteY5" fmla="*/ 1695474 h 1751368"/>
              <a:gd name="connsiteX6" fmla="*/ 0 w 2081759"/>
              <a:gd name="connsiteY6" fmla="*/ 1751368 h 175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1759" h="1751368">
                <a:moveTo>
                  <a:pt x="0" y="1751368"/>
                </a:moveTo>
                <a:lnTo>
                  <a:pt x="325360" y="339"/>
                </a:lnTo>
                <a:lnTo>
                  <a:pt x="1296729" y="0"/>
                </a:lnTo>
                <a:lnTo>
                  <a:pt x="1189943" y="703405"/>
                </a:lnTo>
                <a:lnTo>
                  <a:pt x="2081759" y="703405"/>
                </a:lnTo>
                <a:lnTo>
                  <a:pt x="1960954" y="1695474"/>
                </a:lnTo>
                <a:lnTo>
                  <a:pt x="0" y="175136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257424" y="2020779"/>
            <a:ext cx="639919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RIG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8465452" y="3102059"/>
            <a:ext cx="244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HIL</a:t>
            </a:r>
          </a:p>
          <a:p>
            <a:r>
              <a:rPr lang="sv-SE" sz="1400" dirty="0" smtClean="0"/>
              <a:t>(</a:t>
            </a:r>
            <a:r>
              <a:rPr lang="sv-SE" sz="1400" dirty="0" err="1" smtClean="0"/>
              <a:t>continuous</a:t>
            </a:r>
            <a:r>
              <a:rPr lang="sv-SE" sz="1400" dirty="0" smtClean="0"/>
              <a:t> ECU-integration </a:t>
            </a:r>
          </a:p>
          <a:p>
            <a:r>
              <a:rPr lang="sv-SE" sz="1400" dirty="0" err="1" smtClean="0"/>
              <a:t>possible</a:t>
            </a:r>
            <a:r>
              <a:rPr lang="sv-SE" sz="1400" dirty="0" smtClean="0"/>
              <a:t>)</a:t>
            </a:r>
            <a:endParaRPr lang="en-US" sz="1400" dirty="0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7809111" y="1556792"/>
            <a:ext cx="0" cy="496855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9897343" y="1412776"/>
            <a:ext cx="0" cy="511256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67" y="908720"/>
            <a:ext cx="1296145" cy="864096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360839" y="1844824"/>
            <a:ext cx="2952328" cy="3672408"/>
            <a:chOff x="5360839" y="1844824"/>
            <a:chExt cx="2952328" cy="3672408"/>
          </a:xfrm>
        </p:grpSpPr>
        <p:grpSp>
          <p:nvGrpSpPr>
            <p:cNvPr id="54" name="Group 53"/>
            <p:cNvGrpSpPr/>
            <p:nvPr/>
          </p:nvGrpSpPr>
          <p:grpSpPr>
            <a:xfrm>
              <a:off x="5360839" y="1844824"/>
              <a:ext cx="2037661" cy="3672408"/>
              <a:chOff x="3427097" y="1816918"/>
              <a:chExt cx="1442301" cy="2328533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V="1">
                <a:off x="3427097" y="1816918"/>
                <a:ext cx="254844" cy="1324069"/>
              </a:xfrm>
              <a:prstGeom prst="straightConnector1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 rot="21387625">
                <a:off x="3834805" y="2852259"/>
                <a:ext cx="1034593" cy="21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Plant </a:t>
                </a:r>
                <a:r>
                  <a:rPr lang="sv-SE" sz="1600" b="1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models</a:t>
                </a:r>
                <a:endParaRPr 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>
                <a:off x="3427097" y="3140986"/>
                <a:ext cx="50970" cy="1004465"/>
              </a:xfrm>
              <a:prstGeom prst="straightConnector1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/>
            <p:cNvCxnSpPr/>
            <p:nvPr/>
          </p:nvCxnSpPr>
          <p:spPr>
            <a:xfrm flipV="1">
              <a:off x="5360839" y="3717033"/>
              <a:ext cx="2952328" cy="216023"/>
            </a:xfrm>
            <a:prstGeom prst="straightConnector1">
              <a:avLst/>
            </a:prstGeom>
            <a:ln w="38100">
              <a:solidFill>
                <a:schemeClr val="accent4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 flipV="1">
            <a:off x="4712768" y="6597352"/>
            <a:ext cx="5112567" cy="1"/>
          </a:xfrm>
          <a:prstGeom prst="straightConnector1">
            <a:avLst/>
          </a:prstGeom>
          <a:ln w="28575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531939" y="6525344"/>
            <a:ext cx="2077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0000FF"/>
                </a:solidFill>
              </a:rPr>
              <a:t>Assumptions</a:t>
            </a:r>
            <a:r>
              <a:rPr lang="sv-SE" sz="1600" dirty="0" smtClean="0">
                <a:solidFill>
                  <a:srgbClr val="0000FF"/>
                </a:solidFill>
              </a:rPr>
              <a:t> </a:t>
            </a:r>
            <a:r>
              <a:rPr lang="sv-SE" sz="1600" dirty="0" err="1" smtClean="0">
                <a:solidFill>
                  <a:srgbClr val="0000FF"/>
                </a:solidFill>
              </a:rPr>
              <a:t>verified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784775" y="6525344"/>
            <a:ext cx="2317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0000FF"/>
                </a:solidFill>
              </a:rPr>
              <a:t>HW </a:t>
            </a:r>
            <a:r>
              <a:rPr lang="sv-SE" sz="1600" dirty="0" err="1" smtClean="0">
                <a:solidFill>
                  <a:srgbClr val="0000FF"/>
                </a:solidFill>
              </a:rPr>
              <a:t>Assumptions</a:t>
            </a:r>
            <a:r>
              <a:rPr lang="sv-SE" sz="1600" dirty="0" smtClean="0">
                <a:solidFill>
                  <a:srgbClr val="0000FF"/>
                </a:solidFill>
              </a:rPr>
              <a:t> </a:t>
            </a:r>
            <a:r>
              <a:rPr lang="sv-SE" sz="1600" dirty="0" err="1" smtClean="0">
                <a:solidFill>
                  <a:srgbClr val="0000FF"/>
                </a:solidFill>
              </a:rPr>
              <a:t>made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5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4735" y="3080671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#4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Languages</a:t>
            </a:r>
            <a:endParaRPr lang="en-US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75" y="2907941"/>
            <a:ext cx="86868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7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Challenges with </a:t>
            </a:r>
            <a:r>
              <a:rPr lang="en-US" sz="3200" dirty="0"/>
              <a:t>a</a:t>
            </a:r>
            <a:r>
              <a:rPr lang="en-US" sz="3200" dirty="0" smtClean="0"/>
              <a:t>gile MDE 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1988840"/>
            <a:ext cx="6264914" cy="388843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SW modeling: Lessons learned:</a:t>
            </a:r>
          </a:p>
          <a:p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Some basic agile requirements, as merge, are difficult due to binary or non-textual model file formats.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There are few tools available for testing, automation, CM,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There are no communities for agile modelling</a:t>
            </a:r>
          </a:p>
          <a:p>
            <a:endParaRPr lang="en-US" sz="1600" dirty="0" smtClean="0"/>
          </a:p>
          <a:p>
            <a:r>
              <a:rPr lang="en-US" sz="1600" dirty="0" smtClean="0"/>
              <a:t>Be prepared to develop your own tools, scripts and CI-environments</a:t>
            </a:r>
          </a:p>
          <a:p>
            <a:endParaRPr lang="en-US" sz="1600" dirty="0" smtClean="0"/>
          </a:p>
          <a:p>
            <a:r>
              <a:rPr lang="en-US" sz="1600" dirty="0" smtClean="0"/>
              <a:t>Start internal &amp; external communities. </a:t>
            </a:r>
          </a:p>
          <a:p>
            <a:endParaRPr lang="en-US" sz="1600" dirty="0" smtClean="0"/>
          </a:p>
          <a:p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087" y="1916832"/>
            <a:ext cx="3710645" cy="261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sv-SE" sz="3200" dirty="0" smtClean="0"/>
              <a:t>The </a:t>
            </a:r>
            <a:r>
              <a:rPr lang="sv-SE" sz="3200" dirty="0" err="1" smtClean="0"/>
              <a:t>important</a:t>
            </a:r>
            <a:r>
              <a:rPr lang="sv-SE" sz="3200" dirty="0" smtClean="0"/>
              <a:t> </a:t>
            </a:r>
            <a:r>
              <a:rPr lang="sv-SE" sz="3200" dirty="0" err="1" smtClean="0"/>
              <a:t>secondary</a:t>
            </a:r>
            <a:r>
              <a:rPr lang="sv-SE" sz="3200" dirty="0" smtClean="0"/>
              <a:t> software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0"/>
            <a:ext cx="8497163" cy="421344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Internal services are needed to support development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Model transformations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Integration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Test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CM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Automation: transformations, integrations, test, ...</a:t>
            </a:r>
          </a:p>
          <a:p>
            <a:pPr>
              <a:spcBef>
                <a:spcPts val="180"/>
              </a:spcBef>
            </a:pPr>
            <a:endParaRPr lang="en-US" sz="1600" dirty="0" smtClean="0">
              <a:cs typeface="Times New Roman" pitchFamily="18" charset="0"/>
            </a:endParaRPr>
          </a:p>
          <a:p>
            <a:pPr>
              <a:spcBef>
                <a:spcPts val="180"/>
              </a:spcBef>
            </a:pPr>
            <a:r>
              <a:rPr lang="en-US" sz="1600" b="1" dirty="0" smtClean="0">
                <a:cs typeface="Times New Roman" pitchFamily="18" charset="0"/>
              </a:rPr>
              <a:t>Secondary software </a:t>
            </a:r>
            <a:r>
              <a:rPr lang="en-US" sz="1600" dirty="0" smtClean="0">
                <a:cs typeface="Times New Roman" pitchFamily="18" charset="0"/>
              </a:rPr>
              <a:t>is an enabler to model driven agile embedded development 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Non-perfect modeling design, test &amp; CM tools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Young standards (e.g. AUTOSAR) having ”dialects”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Specialized build environments</a:t>
            </a:r>
          </a:p>
          <a:p>
            <a:pPr>
              <a:spcBef>
                <a:spcPts val="180"/>
              </a:spcBef>
            </a:pPr>
            <a:endParaRPr lang="en-US" sz="1600" dirty="0" smtClean="0">
              <a:cs typeface="Times New Roman" pitchFamily="18" charset="0"/>
            </a:endParaRPr>
          </a:p>
          <a:p>
            <a:pPr>
              <a:spcBef>
                <a:spcPts val="180"/>
              </a:spcBef>
            </a:pPr>
            <a:r>
              <a:rPr lang="en-US" sz="1600" dirty="0" smtClean="0">
                <a:cs typeface="Times New Roman" pitchFamily="18" charset="0"/>
              </a:rPr>
              <a:t>Lesson learned: </a:t>
            </a:r>
            <a:r>
              <a:rPr lang="en-US" sz="1600" b="1" dirty="0" smtClean="0">
                <a:cs typeface="Times New Roman" pitchFamily="18" charset="0"/>
              </a:rPr>
              <a:t>keep it in-house</a:t>
            </a:r>
            <a:r>
              <a:rPr lang="en-US" sz="1600" dirty="0" smtClean="0">
                <a:cs typeface="Times New Roman" pitchFamily="18" charset="0"/>
              </a:rPr>
              <a:t>! Outsourcing of secondary software seldom works, the required flexibility is too large. Speed is important. Knowledge is important.</a:t>
            </a:r>
          </a:p>
          <a:p>
            <a:pPr>
              <a:spcBef>
                <a:spcPts val="180"/>
              </a:spcBef>
            </a:pPr>
            <a:r>
              <a:rPr lang="en-US" sz="1600" i="1" dirty="0" smtClean="0">
                <a:cs typeface="Times New Roman" pitchFamily="18" charset="0"/>
              </a:rPr>
              <a:t>(the same conclusion as in requirement engineering; you cannot specify what you don’t know)</a:t>
            </a:r>
          </a:p>
          <a:p>
            <a:pPr>
              <a:spcBef>
                <a:spcPts val="180"/>
              </a:spcBef>
            </a:pPr>
            <a:endParaRPr lang="en-US" sz="1500" dirty="0">
              <a:cs typeface="Times New Roman" pitchFamily="18" charset="0"/>
            </a:endParaRPr>
          </a:p>
        </p:txBody>
      </p:sp>
      <p:pic>
        <p:nvPicPr>
          <p:cNvPr id="58" name="Picture 57" descr="kugghjul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215" y="1826331"/>
            <a:ext cx="193078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9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Mixing domains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2369541"/>
            <a:ext cx="9145235" cy="379576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Can we inspire </a:t>
            </a:r>
            <a:r>
              <a:rPr lang="en-US" b="1" dirty="0" err="1" smtClean="0">
                <a:solidFill>
                  <a:srgbClr val="FF0000"/>
                </a:solidFill>
              </a:rPr>
              <a:t>sw</a:t>
            </a:r>
            <a:r>
              <a:rPr lang="en-US" b="1" dirty="0" smtClean="0">
                <a:solidFill>
                  <a:srgbClr val="FF0000"/>
                </a:solidFill>
              </a:rPr>
              <a:t> developers and CAE teams (e.g. physical modeling teams) to collaborate closer?</a:t>
            </a:r>
            <a:br>
              <a:rPr lang="en-US" b="1" dirty="0" smtClean="0">
                <a:solidFill>
                  <a:srgbClr val="FF0000"/>
                </a:solidFill>
              </a:rPr>
            </a:br>
            <a:endParaRPr lang="en-US" b="1" dirty="0" smtClean="0">
              <a:solidFill>
                <a:srgbClr val="FF0000"/>
              </a:solidFill>
            </a:endParaRPr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sv-SE" sz="1600" dirty="0" smtClean="0"/>
              <a:t>The </a:t>
            </a:r>
            <a:r>
              <a:rPr lang="sv-SE" sz="1600" dirty="0" err="1" smtClean="0"/>
              <a:t>goal</a:t>
            </a:r>
            <a:r>
              <a:rPr lang="sv-SE" sz="1600" dirty="0" smtClean="0"/>
              <a:t> is </a:t>
            </a:r>
            <a:r>
              <a:rPr lang="sv-SE" sz="1600" dirty="0" err="1" smtClean="0"/>
              <a:t>to</a:t>
            </a:r>
            <a:r>
              <a:rPr lang="sv-SE" sz="1600" dirty="0" smtClean="0"/>
              <a:t> understand the (</a:t>
            </a:r>
            <a:r>
              <a:rPr lang="sv-SE" sz="1600" dirty="0" err="1" smtClean="0"/>
              <a:t>sub</a:t>
            </a:r>
            <a:r>
              <a:rPr lang="sv-SE" sz="1600" dirty="0" smtClean="0"/>
              <a:t>-)system</a:t>
            </a:r>
            <a:br>
              <a:rPr lang="sv-SE" sz="1600" dirty="0" smtClean="0"/>
            </a:br>
            <a:endParaRPr lang="en-US" sz="1600" dirty="0" smtClean="0"/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en-US" sz="1600" dirty="0" smtClean="0"/>
              <a:t>The </a:t>
            </a:r>
            <a:r>
              <a:rPr lang="en-US" sz="1600" dirty="0" err="1" smtClean="0"/>
              <a:t>sw</a:t>
            </a:r>
            <a:r>
              <a:rPr lang="en-US" sz="1600" dirty="0" smtClean="0"/>
              <a:t> team and the CAE team has to model in </a:t>
            </a:r>
            <a:br>
              <a:rPr lang="en-US" sz="1600" dirty="0" smtClean="0"/>
            </a:br>
            <a:r>
              <a:rPr lang="en-US" sz="1600" dirty="0" smtClean="0"/>
              <a:t>a way which enables co-simulation of different </a:t>
            </a:r>
            <a:br>
              <a:rPr lang="en-US" sz="1600" dirty="0" smtClean="0"/>
            </a:br>
            <a:r>
              <a:rPr lang="en-US" sz="1600" dirty="0" smtClean="0"/>
              <a:t>domains</a:t>
            </a:r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endParaRPr lang="en-US" sz="1600" dirty="0"/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en-US" sz="1600" i="1" dirty="0" smtClean="0"/>
              <a:t>… and perhaps even co-work on a </a:t>
            </a:r>
            <a:br>
              <a:rPr lang="en-US" sz="1600" i="1" dirty="0" smtClean="0"/>
            </a:br>
            <a:r>
              <a:rPr lang="en-US" sz="1600" i="1" dirty="0" smtClean="0"/>
              <a:t>common model?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600" dirty="0" smtClean="0"/>
          </a:p>
          <a:p>
            <a:pPr marL="285750" indent="-285750">
              <a:spcBef>
                <a:spcPts val="180"/>
              </a:spcBef>
              <a:buFont typeface="Arial"/>
              <a:buChar char="•"/>
            </a:pPr>
            <a:r>
              <a:rPr lang="sv-SE" sz="1600" i="1" dirty="0"/>
              <a:t>T</a:t>
            </a:r>
            <a:r>
              <a:rPr lang="sv-SE" sz="1600" i="1" dirty="0" smtClean="0"/>
              <a:t>he </a:t>
            </a:r>
            <a:r>
              <a:rPr lang="sv-SE" sz="1600" i="1" dirty="0" err="1" smtClean="0"/>
              <a:t>models</a:t>
            </a:r>
            <a:r>
              <a:rPr lang="sv-SE" sz="1600" i="1" dirty="0" smtClean="0"/>
              <a:t> </a:t>
            </a:r>
            <a:r>
              <a:rPr lang="sv-SE" sz="1600" i="1" dirty="0" err="1" smtClean="0"/>
              <a:t>shall</a:t>
            </a:r>
            <a:r>
              <a:rPr lang="sv-SE" sz="1600" i="1" dirty="0" smtClean="0"/>
              <a:t> be </a:t>
            </a:r>
            <a:r>
              <a:rPr lang="sv-SE" sz="1600" i="1" dirty="0" err="1" smtClean="0"/>
              <a:t>used</a:t>
            </a:r>
            <a:r>
              <a:rPr lang="sv-SE" sz="1600" i="1" dirty="0" smtClean="0"/>
              <a:t> in automated </a:t>
            </a:r>
            <a:br>
              <a:rPr lang="sv-SE" sz="1600" i="1" dirty="0" smtClean="0"/>
            </a:br>
            <a:r>
              <a:rPr lang="sv-SE" sz="1600" i="1" dirty="0" smtClean="0"/>
              <a:t>integration and automated MIL/SIL test</a:t>
            </a:r>
            <a:endParaRPr lang="en-US" sz="1600" i="1" dirty="0" smtClean="0"/>
          </a:p>
        </p:txBody>
      </p:sp>
      <p:pic>
        <p:nvPicPr>
          <p:cNvPr id="48" name="Picture 2" descr="electric_mo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152" y="4841702"/>
            <a:ext cx="864577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images-1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44" y="4220990"/>
            <a:ext cx="825012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cxnSpLocks noChangeShapeType="1"/>
            <a:stCxn id="49" idx="3"/>
            <a:endCxn id="48" idx="0"/>
          </p:cNvCxnSpPr>
          <p:nvPr/>
        </p:nvCxnSpPr>
        <p:spPr bwMode="auto">
          <a:xfrm>
            <a:off x="7773956" y="4606751"/>
            <a:ext cx="360485" cy="234950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" name="Elbow Connector 50"/>
          <p:cNvCxnSpPr>
            <a:cxnSpLocks noChangeShapeType="1"/>
            <a:stCxn id="48" idx="1"/>
            <a:endCxn id="49" idx="2"/>
          </p:cNvCxnSpPr>
          <p:nvPr/>
        </p:nvCxnSpPr>
        <p:spPr bwMode="auto">
          <a:xfrm rot="10800000">
            <a:off x="7360718" y="4992515"/>
            <a:ext cx="341434" cy="115887"/>
          </a:xfrm>
          <a:prstGeom prst="bentConnector2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 flipH="1">
            <a:off x="6009632" y="4509914"/>
            <a:ext cx="867508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 bwMode="auto">
          <a:xfrm flipH="1">
            <a:off x="6009632" y="4652789"/>
            <a:ext cx="867508" cy="0"/>
          </a:xfrm>
          <a:prstGeom prst="line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Rectangle 3"/>
          <p:cNvSpPr txBox="1">
            <a:spLocks noChangeArrowheads="1"/>
          </p:cNvSpPr>
          <p:nvPr/>
        </p:nvSpPr>
        <p:spPr bwMode="auto">
          <a:xfrm>
            <a:off x="7668448" y="4041601"/>
            <a:ext cx="999392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Controller (ECU)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8026001" y="5302076"/>
            <a:ext cx="1225062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Device</a:t>
            </a:r>
            <a:endParaRPr lang="en-US" sz="1400" dirty="0">
              <a:latin typeface="Arial" charset="0"/>
              <a:ea typeface="ＭＳ Ｐゴシック" charset="0"/>
            </a:endParaRPr>
          </a:p>
        </p:txBody>
      </p:sp>
      <p:cxnSp>
        <p:nvCxnSpPr>
          <p:cNvPr id="56" name="Straight Connector 55"/>
          <p:cNvCxnSpPr>
            <a:stCxn id="48" idx="3"/>
            <a:endCxn id="68" idx="3"/>
          </p:cNvCxnSpPr>
          <p:nvPr/>
        </p:nvCxnSpPr>
        <p:spPr bwMode="auto">
          <a:xfrm flipV="1">
            <a:off x="8566728" y="5106815"/>
            <a:ext cx="1332035" cy="1587"/>
          </a:xfrm>
          <a:prstGeom prst="line">
            <a:avLst/>
          </a:prstGeom>
          <a:ln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8" name="Picture 77844" descr="images-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156" y="3141489"/>
            <a:ext cx="864577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5" descr="images-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05" y="3141489"/>
            <a:ext cx="6477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6152927" y="2851597"/>
            <a:ext cx="1081454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Developers</a:t>
            </a:r>
          </a:p>
          <a:p>
            <a:pPr marL="0" indent="0"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6944548" y="3862215"/>
            <a:ext cx="216877" cy="358775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2" name="Picture 77850" descr="aa05384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725" y="5302077"/>
            <a:ext cx="391257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77851" descr="bu0037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436" y="5302077"/>
            <a:ext cx="363415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3"/>
          <p:cNvSpPr txBox="1">
            <a:spLocks noChangeArrowheads="1"/>
          </p:cNvSpPr>
          <p:nvPr/>
        </p:nvSpPr>
        <p:spPr bwMode="auto">
          <a:xfrm>
            <a:off x="6153240" y="6381576"/>
            <a:ext cx="108145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400" dirty="0" smtClean="0">
                <a:latin typeface="Arial" charset="0"/>
                <a:ea typeface="ＭＳ Ｐゴシック" charset="0"/>
              </a:rPr>
              <a:t>Supplier(s)</a:t>
            </a:r>
          </a:p>
          <a:p>
            <a:pPr marL="0" indent="0">
              <a:buFontTx/>
              <a:buNone/>
              <a:defRPr/>
            </a:pPr>
            <a:endParaRPr lang="en-US" sz="1400" dirty="0">
              <a:latin typeface="Arial" charset="0"/>
              <a:ea typeface="ＭＳ Ｐゴシック" charset="0"/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 flipH="1">
            <a:off x="6874209" y="5086177"/>
            <a:ext cx="215411" cy="358775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 bwMode="auto">
          <a:xfrm flipV="1">
            <a:off x="6946013" y="5373515"/>
            <a:ext cx="719504" cy="287337"/>
          </a:xfrm>
          <a:prstGeom prst="line">
            <a:avLst/>
          </a:prstGeom>
          <a:ln>
            <a:solidFill>
              <a:srgbClr val="0000FF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7" name="Rectangle 3"/>
          <p:cNvSpPr txBox="1">
            <a:spLocks noChangeArrowheads="1"/>
          </p:cNvSpPr>
          <p:nvPr/>
        </p:nvSpPr>
        <p:spPr bwMode="auto">
          <a:xfrm>
            <a:off x="4712767" y="4294014"/>
            <a:ext cx="1368669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400" dirty="0"/>
              <a:t>Power supply, Network,…</a:t>
            </a:r>
          </a:p>
          <a:p>
            <a:pPr>
              <a:spcBef>
                <a:spcPct val="20000"/>
              </a:spcBef>
              <a:defRPr/>
            </a:pPr>
            <a:endParaRPr lang="en-US" sz="1400" dirty="0"/>
          </a:p>
        </p:txBody>
      </p:sp>
      <p:pic>
        <p:nvPicPr>
          <p:cNvPr id="68" name="Picture 12" descr="volvo-c30-electric-winter-tests-0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848" y="4601989"/>
            <a:ext cx="934915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ular Callout 71"/>
          <p:cNvSpPr/>
          <p:nvPr/>
        </p:nvSpPr>
        <p:spPr>
          <a:xfrm>
            <a:off x="7593087" y="2708920"/>
            <a:ext cx="1800200" cy="1080120"/>
          </a:xfrm>
          <a:prstGeom prst="wedgeRoundRectCallout">
            <a:avLst>
              <a:gd name="adj1" fmla="val -57374"/>
              <a:gd name="adj2" fmla="val 9271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DSL</a:t>
            </a:r>
          </a:p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programming</a:t>
            </a:r>
          </a:p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7953127" y="3547616"/>
            <a:ext cx="360040" cy="0"/>
          </a:xfrm>
          <a:prstGeom prst="straightConnector1">
            <a:avLst/>
          </a:prstGeom>
          <a:ln w="95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Isosceles Triangle 75"/>
          <p:cNvSpPr/>
          <p:nvPr/>
        </p:nvSpPr>
        <p:spPr>
          <a:xfrm rot="5197326">
            <a:off x="8350756" y="3406518"/>
            <a:ext cx="233194" cy="295144"/>
          </a:xfrm>
          <a:prstGeom prst="triangle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8601199" y="3551808"/>
            <a:ext cx="360040" cy="0"/>
          </a:xfrm>
          <a:prstGeom prst="straightConnector1">
            <a:avLst/>
          </a:prstGeom>
          <a:ln w="95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ular Callout 78"/>
          <p:cNvSpPr/>
          <p:nvPr/>
        </p:nvSpPr>
        <p:spPr>
          <a:xfrm>
            <a:off x="9537303" y="2925042"/>
            <a:ext cx="1800200" cy="1080120"/>
          </a:xfrm>
          <a:prstGeom prst="wedgeRoundRectCallout">
            <a:avLst>
              <a:gd name="adj1" fmla="val -115367"/>
              <a:gd name="adj2" fmla="val 128344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Plant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Models</a:t>
            </a:r>
          </a:p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9825335" y="3789040"/>
            <a:ext cx="360040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0185375" y="3717032"/>
            <a:ext cx="432048" cy="14401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10617423" y="3789040"/>
            <a:ext cx="360040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850928" y="3676962"/>
            <a:ext cx="334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689431" y="3657724"/>
            <a:ext cx="270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</a:t>
            </a:r>
          </a:p>
        </p:txBody>
      </p:sp>
      <p:sp>
        <p:nvSpPr>
          <p:cNvPr id="89" name="Rounded Rectangular Callout 88"/>
          <p:cNvSpPr/>
          <p:nvPr/>
        </p:nvSpPr>
        <p:spPr>
          <a:xfrm>
            <a:off x="10190633" y="4221088"/>
            <a:ext cx="1722934" cy="792088"/>
          </a:xfrm>
          <a:prstGeom prst="wedgeRoundRectCallout">
            <a:avLst>
              <a:gd name="adj1" fmla="val -70587"/>
              <a:gd name="adj2" fmla="val 94673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Environment models</a:t>
            </a:r>
          </a:p>
        </p:txBody>
      </p:sp>
    </p:spTree>
    <p:extLst>
      <p:ext uri="{BB962C8B-B14F-4D97-AF65-F5344CB8AC3E}">
        <p14:creationId xmlns:p14="http://schemas.microsoft.com/office/powerpoint/2010/main" val="16848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Scaling Model </a:t>
            </a:r>
            <a:r>
              <a:rPr lang="en-US" sz="3200" dirty="0" smtClean="0">
                <a:solidFill>
                  <a:srgbClr val="FF6600"/>
                </a:solidFill>
              </a:rPr>
              <a:t>design</a:t>
            </a:r>
            <a:endParaRPr lang="en-US" sz="2000" i="1" dirty="0">
              <a:solidFill>
                <a:srgbClr val="FF66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967" y="4355812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991599" y="3818220"/>
            <a:ext cx="6096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567" y="4859868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671" y="4859868"/>
            <a:ext cx="609600" cy="609600"/>
          </a:xfrm>
          <a:prstGeom prst="rect">
            <a:avLst/>
          </a:prstGeom>
        </p:spPr>
      </p:pic>
      <p:cxnSp>
        <p:nvCxnSpPr>
          <p:cNvPr id="11" name="Elbow Connector 10"/>
          <p:cNvCxnSpPr>
            <a:stCxn id="9" idx="3"/>
            <a:endCxn id="7" idx="1"/>
          </p:cNvCxnSpPr>
          <p:nvPr/>
        </p:nvCxnSpPr>
        <p:spPr>
          <a:xfrm flipH="1" flipV="1">
            <a:off x="8601199" y="4123020"/>
            <a:ext cx="648072" cy="1041648"/>
          </a:xfrm>
          <a:prstGeom prst="bentConnector3">
            <a:avLst>
              <a:gd name="adj1" fmla="val -3527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10800000" flipV="1">
            <a:off x="7487543" y="4139788"/>
            <a:ext cx="504056" cy="271264"/>
          </a:xfrm>
          <a:prstGeom prst="bentConnector3">
            <a:avLst>
              <a:gd name="adj1" fmla="val 9955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1"/>
          </p:cNvCxnSpPr>
          <p:nvPr/>
        </p:nvCxnSpPr>
        <p:spPr>
          <a:xfrm rot="10800000">
            <a:off x="7487543" y="4931876"/>
            <a:ext cx="216024" cy="23279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35615" y="4211796"/>
            <a:ext cx="4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7847583" y="521990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baseline="-25000" dirty="0"/>
          </a:p>
        </p:txBody>
      </p:sp>
      <p:sp>
        <p:nvSpPr>
          <p:cNvPr id="16" name="TextBox 15"/>
          <p:cNvSpPr txBox="1"/>
          <p:nvPr/>
        </p:nvSpPr>
        <p:spPr>
          <a:xfrm>
            <a:off x="8758675" y="52199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baseline="-25000" dirty="0"/>
          </a:p>
        </p:txBody>
      </p:sp>
      <p:sp>
        <p:nvSpPr>
          <p:cNvPr id="17" name="Parallelogram 16"/>
          <p:cNvSpPr/>
          <p:nvPr/>
        </p:nvSpPr>
        <p:spPr>
          <a:xfrm>
            <a:off x="6008911" y="4444752"/>
            <a:ext cx="758552" cy="432048"/>
          </a:xfrm>
          <a:prstGeom prst="parallelogram">
            <a:avLst>
              <a:gd name="adj" fmla="val 0"/>
            </a:avLst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0800" rIns="0" bIns="10800" rtlCol="0" anchor="ctr"/>
          <a:lstStyle/>
          <a:p>
            <a:pPr algn="ctr"/>
            <a:r>
              <a:rPr lang="en-US" sz="1000" dirty="0" smtClean="0">
                <a:solidFill>
                  <a:srgbClr val="0000FF"/>
                </a:solidFill>
              </a:rPr>
              <a:t>Controller</a:t>
            </a:r>
          </a:p>
          <a:p>
            <a:pPr algn="ctr"/>
            <a:r>
              <a:rPr lang="en-US" sz="1000" dirty="0" smtClean="0">
                <a:solidFill>
                  <a:srgbClr val="0000FF"/>
                </a:solidFill>
              </a:rPr>
              <a:t>(PWM)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18" name="Straight Connector 17"/>
          <p:cNvCxnSpPr>
            <a:stCxn id="17" idx="2"/>
            <a:endCxn id="6" idx="1"/>
          </p:cNvCxnSpPr>
          <p:nvPr/>
        </p:nvCxnSpPr>
        <p:spPr>
          <a:xfrm flipV="1">
            <a:off x="6767463" y="4660612"/>
            <a:ext cx="326504" cy="164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93087" y="4437112"/>
            <a:ext cx="56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V(t)</a:t>
            </a:r>
            <a:endParaRPr lang="en-US" baseline="-25000" dirty="0"/>
          </a:p>
        </p:txBody>
      </p:sp>
      <p:pic>
        <p:nvPicPr>
          <p:cNvPr id="27" name="Picture 26" descr="simlink.tif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t="10938" r="14893" b="21354"/>
          <a:stretch/>
        </p:blipFill>
        <p:spPr>
          <a:xfrm>
            <a:off x="1616423" y="3789040"/>
            <a:ext cx="3835400" cy="1651000"/>
          </a:xfrm>
          <a:prstGeom prst="rect">
            <a:avLst/>
          </a:prstGeom>
        </p:spPr>
      </p:pic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615549" y="1484784"/>
            <a:ext cx="10649946" cy="208823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GB" b="1" dirty="0" smtClean="0">
                <a:solidFill>
                  <a:srgbClr val="125687"/>
                </a:solidFill>
              </a:rPr>
              <a:t>If we want to model more of the system </a:t>
            </a:r>
            <a:r>
              <a:rPr lang="en-US" b="1" dirty="0" smtClean="0">
                <a:solidFill>
                  <a:srgbClr val="125687"/>
                </a:solidFill>
              </a:rPr>
              <a:t>–</a:t>
            </a:r>
            <a:r>
              <a:rPr lang="en-GB" b="1" dirty="0" smtClean="0">
                <a:solidFill>
                  <a:srgbClr val="125687"/>
                </a:solidFill>
              </a:rPr>
              <a:t> mechanics, electronics, fluid mechanics,</a:t>
            </a:r>
            <a:r>
              <a:rPr lang="en-US" b="1" dirty="0" smtClean="0">
                <a:solidFill>
                  <a:srgbClr val="125687"/>
                </a:solidFill>
              </a:rPr>
              <a:t>…</a:t>
            </a:r>
            <a:r>
              <a:rPr lang="en-GB" b="1" dirty="0" smtClean="0">
                <a:solidFill>
                  <a:srgbClr val="125687"/>
                </a:solidFill>
              </a:rPr>
              <a:t>, then a single DSL  may not be sufficient</a:t>
            </a:r>
            <a:endParaRPr lang="en-GB" sz="1600" dirty="0" smtClean="0"/>
          </a:p>
          <a:p>
            <a:pPr>
              <a:spcBef>
                <a:spcPts val="180"/>
              </a:spcBef>
            </a:pPr>
            <a:endParaRPr lang="en-GB" sz="1600" dirty="0" smtClean="0"/>
          </a:p>
          <a:p>
            <a:pPr>
              <a:spcBef>
                <a:spcPts val="180"/>
              </a:spcBef>
            </a:pPr>
            <a:r>
              <a:rPr lang="en-GB" sz="1600" dirty="0" smtClean="0"/>
              <a:t>A promising solution is to use different </a:t>
            </a:r>
            <a:r>
              <a:rPr lang="en-GB" sz="1600" b="1" dirty="0" smtClean="0"/>
              <a:t>Domain Specific Languages </a:t>
            </a:r>
            <a:r>
              <a:rPr lang="en-GB" sz="1600" dirty="0" smtClean="0"/>
              <a:t>(DSL) specialized for the different domains. Electric Propulsion at VCG has tried out “</a:t>
            </a:r>
            <a:r>
              <a:rPr lang="en-GB" sz="1600" dirty="0" err="1" smtClean="0"/>
              <a:t>Simscape</a:t>
            </a:r>
            <a:r>
              <a:rPr lang="en-GB" sz="1600" dirty="0" smtClean="0"/>
              <a:t>” (multi domain modelling, integrated in Simulink) now for 3 years. Other sections are using other languages. </a:t>
            </a:r>
          </a:p>
          <a:p>
            <a:pPr>
              <a:spcBef>
                <a:spcPts val="180"/>
              </a:spcBef>
            </a:pPr>
            <a:endParaRPr lang="en-GB" sz="1600" dirty="0"/>
          </a:p>
          <a:p>
            <a:pPr>
              <a:spcBef>
                <a:spcPts val="180"/>
              </a:spcBef>
            </a:pPr>
            <a:r>
              <a:rPr lang="en-GB" sz="1600" dirty="0" smtClean="0"/>
              <a:t>DSLs will allow local organizations to develop faster with better reuse and understanding. </a:t>
            </a:r>
            <a:r>
              <a:rPr lang="en-GB" sz="1600" b="1" dirty="0" smtClean="0"/>
              <a:t>The design scales</a:t>
            </a:r>
            <a:r>
              <a:rPr lang="en-GB" sz="1600" dirty="0" smtClean="0"/>
              <a:t>!</a:t>
            </a:r>
            <a:br>
              <a:rPr lang="en-GB" sz="1600" dirty="0" smtClean="0"/>
            </a:br>
            <a:endParaRPr lang="en-GB" sz="1600" dirty="0"/>
          </a:p>
        </p:txBody>
      </p:sp>
      <p:cxnSp>
        <p:nvCxnSpPr>
          <p:cNvPr id="39" name="Elbow Connector 38"/>
          <p:cNvCxnSpPr>
            <a:stCxn id="9" idx="1"/>
            <a:endCxn id="8" idx="3"/>
          </p:cNvCxnSpPr>
          <p:nvPr/>
        </p:nvCxnSpPr>
        <p:spPr>
          <a:xfrm rot="10800000">
            <a:off x="8313167" y="5164668"/>
            <a:ext cx="326504" cy="127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0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DSL example: </a:t>
            </a:r>
            <a:r>
              <a:rPr lang="en-US" sz="3200" dirty="0" err="1" smtClean="0"/>
              <a:t>modelling</a:t>
            </a:r>
            <a:r>
              <a:rPr lang="en-US" sz="3200" dirty="0" smtClean="0"/>
              <a:t> mechatronics</a:t>
            </a:r>
            <a:endParaRPr lang="en-US" sz="2000" i="1" dirty="0"/>
          </a:p>
        </p:txBody>
      </p:sp>
      <p:grpSp>
        <p:nvGrpSpPr>
          <p:cNvPr id="55" name="Group 54"/>
          <p:cNvGrpSpPr/>
          <p:nvPr/>
        </p:nvGrpSpPr>
        <p:grpSpPr>
          <a:xfrm>
            <a:off x="4265489" y="1628800"/>
            <a:ext cx="3615630" cy="1521981"/>
            <a:chOff x="251520" y="2843644"/>
            <a:chExt cx="3615630" cy="1521981"/>
          </a:xfrm>
        </p:grpSpPr>
        <p:sp>
          <p:nvSpPr>
            <p:cNvPr id="56" name="TextBox 55"/>
            <p:cNvSpPr txBox="1"/>
            <p:nvPr/>
          </p:nvSpPr>
          <p:spPr>
            <a:xfrm>
              <a:off x="251520" y="2843644"/>
              <a:ext cx="3097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Mathematical representation</a:t>
              </a:r>
              <a:endParaRPr lang="en-US" baseline="-25000" dirty="0"/>
            </a:p>
          </p:txBody>
        </p:sp>
        <p:graphicFrame>
          <p:nvGraphicFramePr>
            <p:cNvPr id="57" name="Object 5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74806"/>
                </p:ext>
              </p:extLst>
            </p:nvPr>
          </p:nvGraphicFramePr>
          <p:xfrm>
            <a:off x="1608138" y="3357563"/>
            <a:ext cx="2259012" cy="1008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50" name="Equation" r:id="rId3" imgW="1422400" imgH="635000" progId="Equation.3">
                    <p:embed/>
                  </p:oleObj>
                </mc:Choice>
                <mc:Fallback>
                  <p:oleObj name="Equation" r:id="rId3" imgW="1422400" imgH="6350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608138" y="3357563"/>
                          <a:ext cx="2259012" cy="10080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" name="TextBox 57"/>
            <p:cNvSpPr txBox="1"/>
            <p:nvPr/>
          </p:nvSpPr>
          <p:spPr>
            <a:xfrm>
              <a:off x="547936" y="3595082"/>
              <a:ext cx="121575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Control V(t)</a:t>
              </a:r>
            </a:p>
          </p:txBody>
        </p:sp>
      </p:grpSp>
      <p:cxnSp>
        <p:nvCxnSpPr>
          <p:cNvPr id="46" name="Elbow Connector 45"/>
          <p:cNvCxnSpPr/>
          <p:nvPr/>
        </p:nvCxnSpPr>
        <p:spPr>
          <a:xfrm flipH="1" flipV="1">
            <a:off x="3056583" y="2970892"/>
            <a:ext cx="648072" cy="1041648"/>
          </a:xfrm>
          <a:prstGeom prst="bentConnector3">
            <a:avLst>
              <a:gd name="adj1" fmla="val -3527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48271" y="2564904"/>
            <a:ext cx="3456384" cy="1872208"/>
            <a:chOff x="608311" y="908720"/>
            <a:chExt cx="3456384" cy="1872208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9391" y="1547500"/>
              <a:ext cx="609600" cy="6096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2807023" y="1009908"/>
              <a:ext cx="609600" cy="6096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18991" y="2051556"/>
              <a:ext cx="609600" cy="6096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5095" y="2051556"/>
              <a:ext cx="609600" cy="609600"/>
            </a:xfrm>
            <a:prstGeom prst="rect">
              <a:avLst/>
            </a:prstGeom>
          </p:spPr>
        </p:pic>
        <p:cxnSp>
          <p:nvCxnSpPr>
            <p:cNvPr id="45" name="Straight Connector 44"/>
            <p:cNvCxnSpPr>
              <a:stCxn id="44" idx="1"/>
              <a:endCxn id="43" idx="3"/>
            </p:cNvCxnSpPr>
            <p:nvPr/>
          </p:nvCxnSpPr>
          <p:spPr>
            <a:xfrm flipH="1">
              <a:off x="3128591" y="2356356"/>
              <a:ext cx="3265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/>
            <p:nvPr/>
          </p:nvCxnSpPr>
          <p:spPr>
            <a:xfrm rot="10800000" flipV="1">
              <a:off x="2302967" y="1331476"/>
              <a:ext cx="504056" cy="271264"/>
            </a:xfrm>
            <a:prstGeom prst="bentConnector3">
              <a:avLst>
                <a:gd name="adj1" fmla="val 9955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43" idx="1"/>
            </p:cNvCxnSpPr>
            <p:nvPr/>
          </p:nvCxnSpPr>
          <p:spPr>
            <a:xfrm rot="10800000">
              <a:off x="2302967" y="2123564"/>
              <a:ext cx="216024" cy="232792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951039" y="1403484"/>
              <a:ext cx="436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</a:t>
              </a:r>
              <a:r>
                <a:rPr lang="en-US" baseline="-25000" dirty="0" smtClean="0"/>
                <a:t>0</a:t>
              </a:r>
              <a:endParaRPr lang="en-US" baseline="-25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63007" y="2411596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</a:t>
              </a:r>
              <a:endParaRPr lang="en-US" baseline="-25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574099" y="241159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</a:t>
              </a:r>
              <a:endParaRPr lang="en-US" baseline="-25000" dirty="0"/>
            </a:p>
          </p:txBody>
        </p:sp>
        <p:sp>
          <p:nvSpPr>
            <p:cNvPr id="52" name="Parallelogram 51"/>
            <p:cNvSpPr/>
            <p:nvPr/>
          </p:nvSpPr>
          <p:spPr>
            <a:xfrm>
              <a:off x="824335" y="1636440"/>
              <a:ext cx="758552" cy="432048"/>
            </a:xfrm>
            <a:prstGeom prst="parallelogram">
              <a:avLst>
                <a:gd name="adj" fmla="val 0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10800" rIns="0" bIns="10800" rtlCol="0" anchor="ctr"/>
            <a:lstStyle/>
            <a:p>
              <a:pPr algn="ctr"/>
              <a:r>
                <a:rPr lang="en-US" sz="1000" dirty="0" smtClean="0">
                  <a:solidFill>
                    <a:srgbClr val="0000FF"/>
                  </a:solidFill>
                </a:rPr>
                <a:t>Controller</a:t>
              </a:r>
            </a:p>
            <a:p>
              <a:pPr algn="ctr"/>
              <a:r>
                <a:rPr lang="en-US" sz="1000" dirty="0" smtClean="0">
                  <a:solidFill>
                    <a:srgbClr val="0000FF"/>
                  </a:solidFill>
                </a:rPr>
                <a:t>(PWM)</a:t>
              </a:r>
              <a:endParaRPr lang="en-US" sz="1000" dirty="0">
                <a:solidFill>
                  <a:srgbClr val="0000FF"/>
                </a:solidFill>
              </a:endParaRPr>
            </a:p>
          </p:txBody>
        </p:sp>
        <p:cxnSp>
          <p:nvCxnSpPr>
            <p:cNvPr id="53" name="Straight Connector 52"/>
            <p:cNvCxnSpPr>
              <a:stCxn id="52" idx="2"/>
              <a:endCxn id="41" idx="1"/>
            </p:cNvCxnSpPr>
            <p:nvPr/>
          </p:nvCxnSpPr>
          <p:spPr>
            <a:xfrm flipV="1">
              <a:off x="1582887" y="1852300"/>
              <a:ext cx="326504" cy="164"/>
            </a:xfrm>
            <a:prstGeom prst="line">
              <a:avLst/>
            </a:prstGeom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08311" y="908720"/>
              <a:ext cx="2712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Graphical representation</a:t>
              </a:r>
              <a:endParaRPr lang="en-US" baseline="-250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408511" y="1628800"/>
              <a:ext cx="569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V(t)</a:t>
              </a:r>
              <a:endParaRPr lang="en-US" baseline="-250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338907" y="3855760"/>
            <a:ext cx="2966148" cy="2247349"/>
            <a:chOff x="323528" y="4581128"/>
            <a:chExt cx="2966148" cy="2247349"/>
          </a:xfrm>
        </p:grpSpPr>
        <p:sp>
          <p:nvSpPr>
            <p:cNvPr id="61" name="TextBox 60"/>
            <p:cNvSpPr txBox="1"/>
            <p:nvPr/>
          </p:nvSpPr>
          <p:spPr>
            <a:xfrm>
              <a:off x="323528" y="4581128"/>
              <a:ext cx="21863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dirty="0" smtClean="0"/>
                <a:t>odel using c-code</a:t>
              </a:r>
            </a:p>
            <a:p>
              <a:endParaRPr lang="en-US" baseline="-250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67544" y="4797152"/>
              <a:ext cx="282213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1400" dirty="0">
                  <a:solidFill>
                    <a:srgbClr val="FF6600"/>
                  </a:solidFill>
                </a:rPr>
                <a:t>…</a:t>
              </a:r>
            </a:p>
            <a:p>
              <a:r>
                <a:rPr lang="ro-RO" sz="1400" dirty="0">
                  <a:solidFill>
                    <a:srgbClr val="FF6600"/>
                  </a:solidFill>
                </a:rPr>
                <a:t>real </a:t>
              </a:r>
              <a:r>
                <a:rPr lang="ro-RO" sz="1400" dirty="0" smtClean="0">
                  <a:solidFill>
                    <a:srgbClr val="FF6600"/>
                  </a:solidFill>
                </a:rPr>
                <a:t>MyCircuit_dIdt(</a:t>
              </a:r>
              <a:r>
                <a:rPr lang="ro-RO" sz="1400" dirty="0">
                  <a:solidFill>
                    <a:srgbClr val="FF6600"/>
                  </a:solidFill>
                </a:rPr>
                <a:t>t,I,V,R,</a:t>
              </a:r>
              <a:r>
                <a:rPr lang="ro-RO" sz="1400" dirty="0" smtClean="0">
                  <a:solidFill>
                    <a:srgbClr val="FF6600"/>
                  </a:solidFill>
                </a:rPr>
                <a:t>L,U0) </a:t>
              </a:r>
              <a:r>
                <a:rPr lang="ro-RO" sz="1400" dirty="0">
                  <a:solidFill>
                    <a:srgbClr val="FF6600"/>
                  </a:solidFill>
                </a:rPr>
                <a:t>{</a:t>
              </a:r>
            </a:p>
            <a:p>
              <a:r>
                <a:rPr lang="ro-RO" sz="1400" dirty="0">
                  <a:solidFill>
                    <a:srgbClr val="FF6600"/>
                  </a:solidFill>
                </a:rPr>
                <a:t>    return </a:t>
              </a:r>
              <a:r>
                <a:rPr lang="ro-RO" sz="1400" dirty="0" smtClean="0">
                  <a:solidFill>
                    <a:srgbClr val="FF6600"/>
                  </a:solidFill>
                </a:rPr>
                <a:t>(U0 </a:t>
              </a:r>
              <a:r>
                <a:rPr lang="en-US" sz="1400" dirty="0" smtClean="0">
                  <a:solidFill>
                    <a:srgbClr val="FF6600"/>
                  </a:solidFill>
                </a:rPr>
                <a:t>–</a:t>
              </a:r>
              <a:r>
                <a:rPr lang="ro-RO" sz="1400" dirty="0" smtClean="0">
                  <a:solidFill>
                    <a:srgbClr val="FF6600"/>
                  </a:solidFill>
                </a:rPr>
                <a:t> V </a:t>
              </a:r>
              <a:r>
                <a:rPr lang="en-US" sz="1400" dirty="0" smtClean="0">
                  <a:solidFill>
                    <a:srgbClr val="FF6600"/>
                  </a:solidFill>
                </a:rPr>
                <a:t>–</a:t>
              </a:r>
              <a:r>
                <a:rPr lang="ro-RO" sz="1400" dirty="0" smtClean="0">
                  <a:solidFill>
                    <a:srgbClr val="FF6600"/>
                  </a:solidFill>
                </a:rPr>
                <a:t> R*I) / L;</a:t>
              </a:r>
              <a:endParaRPr lang="ro-RO" sz="1400" dirty="0">
                <a:solidFill>
                  <a:srgbClr val="FF6600"/>
                </a:solidFill>
              </a:endParaRPr>
            </a:p>
            <a:p>
              <a:r>
                <a:rPr lang="ro-RO" sz="1400" dirty="0">
                  <a:solidFill>
                    <a:srgbClr val="FF6600"/>
                  </a:solidFill>
                </a:rPr>
                <a:t>}</a:t>
              </a:r>
            </a:p>
            <a:p>
              <a:r>
                <a:rPr lang="en-US" sz="1400" dirty="0" smtClean="0">
                  <a:solidFill>
                    <a:srgbClr val="FF6600"/>
                  </a:solidFill>
                </a:rPr>
                <a:t>/* Use with proper ODE solver */</a:t>
              </a:r>
            </a:p>
            <a:p>
              <a:endParaRPr lang="en-US" sz="1400" dirty="0">
                <a:solidFill>
                  <a:srgbClr val="FF6600"/>
                </a:solidFill>
              </a:endParaRPr>
            </a:p>
            <a:p>
              <a:r>
                <a:rPr lang="en-US" sz="1400" dirty="0">
                  <a:solidFill>
                    <a:srgbClr val="FF6600"/>
                  </a:solidFill>
                </a:rPr>
                <a:t>f</a:t>
              </a:r>
              <a:r>
                <a:rPr lang="en-US" sz="1400" dirty="0" smtClean="0">
                  <a:solidFill>
                    <a:srgbClr val="FF6600"/>
                  </a:solidFill>
                </a:rPr>
                <a:t>or(t=0, t =+ </a:t>
              </a:r>
              <a:r>
                <a:rPr lang="en-US" sz="1400" dirty="0" err="1" smtClean="0">
                  <a:solidFill>
                    <a:srgbClr val="FF6600"/>
                  </a:solidFill>
                </a:rPr>
                <a:t>dt</a:t>
              </a:r>
              <a:r>
                <a:rPr lang="en-US" sz="1400" dirty="0" smtClean="0">
                  <a:solidFill>
                    <a:srgbClr val="FF6600"/>
                  </a:solidFill>
                </a:rPr>
                <a:t>, t &lt; </a:t>
              </a:r>
              <a:r>
                <a:rPr lang="en-US" sz="1400" dirty="0" err="1" smtClean="0">
                  <a:solidFill>
                    <a:srgbClr val="FF6600"/>
                  </a:solidFill>
                </a:rPr>
                <a:t>t_end</a:t>
              </a:r>
              <a:r>
                <a:rPr lang="en-US" sz="1400" dirty="0" smtClean="0">
                  <a:solidFill>
                    <a:srgbClr val="FF6600"/>
                  </a:solidFill>
                </a:rPr>
                <a:t>) { </a:t>
              </a:r>
            </a:p>
            <a:p>
              <a:r>
                <a:rPr lang="en-US" sz="1400" dirty="0" smtClean="0">
                  <a:solidFill>
                    <a:srgbClr val="FF6600"/>
                  </a:solidFill>
                </a:rPr>
                <a:t>…</a:t>
              </a:r>
            </a:p>
            <a:p>
              <a:endParaRPr lang="en-US" sz="1400" dirty="0">
                <a:solidFill>
                  <a:srgbClr val="FF6600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881119" y="1628800"/>
            <a:ext cx="3835400" cy="2011040"/>
            <a:chOff x="4572000" y="2204864"/>
            <a:chExt cx="3835400" cy="2011040"/>
          </a:xfrm>
        </p:grpSpPr>
        <p:sp>
          <p:nvSpPr>
            <p:cNvPr id="64" name="TextBox 63"/>
            <p:cNvSpPr txBox="1"/>
            <p:nvPr/>
          </p:nvSpPr>
          <p:spPr>
            <a:xfrm>
              <a:off x="4572000" y="2204864"/>
              <a:ext cx="353342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Model representation in Simulink</a:t>
              </a:r>
            </a:p>
            <a:p>
              <a:endParaRPr lang="en-US" baseline="-25000" dirty="0"/>
            </a:p>
          </p:txBody>
        </p:sp>
        <p:pic>
          <p:nvPicPr>
            <p:cNvPr id="65" name="Picture 64" descr="simlink.tiff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7" t="10938" r="14893" b="21354"/>
            <a:stretch/>
          </p:blipFill>
          <p:spPr>
            <a:xfrm>
              <a:off x="4572000" y="2564904"/>
              <a:ext cx="3835400" cy="1651000"/>
            </a:xfrm>
            <a:prstGeom prst="rect">
              <a:avLst/>
            </a:prstGeom>
          </p:spPr>
        </p:pic>
      </p:grpSp>
      <p:grpSp>
        <p:nvGrpSpPr>
          <p:cNvPr id="66" name="Group 65"/>
          <p:cNvGrpSpPr/>
          <p:nvPr/>
        </p:nvGrpSpPr>
        <p:grpSpPr>
          <a:xfrm>
            <a:off x="7674780" y="3861048"/>
            <a:ext cx="4310795" cy="1972454"/>
            <a:chOff x="4572000" y="4315162"/>
            <a:chExt cx="4310795" cy="1972454"/>
          </a:xfrm>
        </p:grpSpPr>
        <p:sp>
          <p:nvSpPr>
            <p:cNvPr id="67" name="TextBox 66"/>
            <p:cNvSpPr txBox="1"/>
            <p:nvPr/>
          </p:nvSpPr>
          <p:spPr>
            <a:xfrm>
              <a:off x="4572000" y="4315162"/>
              <a:ext cx="4310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Model representation in </a:t>
              </a:r>
              <a:r>
                <a:rPr lang="en-US" b="1" dirty="0"/>
                <a:t>Physical DSL </a:t>
              </a:r>
              <a:endParaRPr lang="en-US" b="1" baseline="-25000" dirty="0"/>
            </a:p>
          </p:txBody>
        </p:sp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9024" y="5173960"/>
              <a:ext cx="609600" cy="609600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6266656" y="4636368"/>
              <a:ext cx="609600" cy="60960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8624" y="5678016"/>
              <a:ext cx="609600" cy="609600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14728" y="5678016"/>
              <a:ext cx="609600" cy="609600"/>
            </a:xfrm>
            <a:prstGeom prst="rect">
              <a:avLst/>
            </a:prstGeom>
          </p:spPr>
        </p:pic>
        <p:cxnSp>
          <p:nvCxnSpPr>
            <p:cNvPr id="72" name="Straight Connector 71"/>
            <p:cNvCxnSpPr>
              <a:stCxn id="71" idx="1"/>
              <a:endCxn id="70" idx="3"/>
            </p:cNvCxnSpPr>
            <p:nvPr/>
          </p:nvCxnSpPr>
          <p:spPr>
            <a:xfrm flipH="1">
              <a:off x="6588224" y="5982816"/>
              <a:ext cx="3265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Elbow Connector 72"/>
            <p:cNvCxnSpPr>
              <a:stCxn id="71" idx="3"/>
              <a:endCxn id="69" idx="1"/>
            </p:cNvCxnSpPr>
            <p:nvPr/>
          </p:nvCxnSpPr>
          <p:spPr>
            <a:xfrm flipH="1" flipV="1">
              <a:off x="6876256" y="4941168"/>
              <a:ext cx="648072" cy="1041648"/>
            </a:xfrm>
            <a:prstGeom prst="bentConnector3">
              <a:avLst>
                <a:gd name="adj1" fmla="val -35274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/>
            <p:cNvCxnSpPr/>
            <p:nvPr/>
          </p:nvCxnSpPr>
          <p:spPr>
            <a:xfrm rot="10800000" flipV="1">
              <a:off x="5762600" y="4957936"/>
              <a:ext cx="504056" cy="271264"/>
            </a:xfrm>
            <a:prstGeom prst="bentConnector3">
              <a:avLst>
                <a:gd name="adj1" fmla="val 9955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>
              <a:stCxn id="70" idx="1"/>
            </p:cNvCxnSpPr>
            <p:nvPr/>
          </p:nvCxnSpPr>
          <p:spPr>
            <a:xfrm rot="10800000">
              <a:off x="5762600" y="5750024"/>
              <a:ext cx="216024" cy="232792"/>
            </a:xfrm>
            <a:prstGeom prst="bentConnector2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131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62" y="1135063"/>
            <a:ext cx="241161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ktangel 3"/>
          <p:cNvSpPr/>
          <p:nvPr/>
        </p:nvSpPr>
        <p:spPr>
          <a:xfrm>
            <a:off x="0" y="2224298"/>
            <a:ext cx="7871412" cy="1717675"/>
          </a:xfrm>
          <a:prstGeom prst="rect">
            <a:avLst/>
          </a:prstGeom>
          <a:solidFill>
            <a:srgbClr val="000000">
              <a:alpha val="11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sv-SE"/>
          </a:p>
        </p:txBody>
      </p:sp>
      <p:sp>
        <p:nvSpPr>
          <p:cNvPr id="88068" name="Content Placeholder 2"/>
          <p:cNvSpPr>
            <a:spLocks noGrp="1"/>
          </p:cNvSpPr>
          <p:nvPr>
            <p:ph idx="1"/>
          </p:nvPr>
        </p:nvSpPr>
        <p:spPr>
          <a:xfrm>
            <a:off x="470851" y="904878"/>
            <a:ext cx="7592703" cy="452596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sz="2200" dirty="0">
                <a:solidFill>
                  <a:srgbClr val="217567"/>
                </a:solidFill>
                <a:latin typeface="Myriad Pro" charset="0"/>
                <a:cs typeface="Myriad Pro" charset="0"/>
              </a:rPr>
              <a:t>Mission</a:t>
            </a:r>
            <a:r>
              <a:rPr lang="en-US" sz="2200" dirty="0">
                <a:solidFill>
                  <a:schemeClr val="tx1"/>
                </a:solidFill>
                <a:latin typeface="Myriad Pro" charset="0"/>
                <a:cs typeface="Myriad Pro" charset="0"/>
              </a:rPr>
              <a:t>: Improve the software engineering capability of the Nordic Software-Intensive industry with an order of magnitude</a:t>
            </a:r>
          </a:p>
          <a:p>
            <a:pPr marL="0" indent="0" eaLnBrk="1" hangingPunct="1">
              <a:buFont typeface="Arial" charset="0"/>
              <a:buNone/>
            </a:pPr>
            <a:endParaRPr lang="en-US" sz="1800" dirty="0">
              <a:solidFill>
                <a:schemeClr val="tx1"/>
              </a:solidFill>
              <a:latin typeface="Myriad Pro" charset="0"/>
              <a:cs typeface="Myriad Pro" charset="0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en-US" sz="1800" dirty="0">
                <a:solidFill>
                  <a:srgbClr val="217567"/>
                </a:solidFill>
                <a:latin typeface="Myriad Pro" charset="0"/>
                <a:cs typeface="Myriad Pro" charset="0"/>
              </a:rPr>
              <a:t>Theme:</a:t>
            </a:r>
            <a:r>
              <a:rPr lang="en-US" sz="1800" dirty="0">
                <a:latin typeface="Myriad Pro" charset="0"/>
                <a:cs typeface="Myriad Pro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Myriad Pro" charset="0"/>
                <a:cs typeface="Myriad Pro" charset="0"/>
              </a:rPr>
              <a:t>Fast, continuous deployment of customer value</a:t>
            </a:r>
          </a:p>
          <a:p>
            <a:pPr marL="0" indent="0" eaLnBrk="1" hangingPunct="1">
              <a:buFont typeface="Arial" charset="0"/>
              <a:buNone/>
            </a:pPr>
            <a:endParaRPr lang="en-US" sz="1800" dirty="0">
              <a:solidFill>
                <a:srgbClr val="000000"/>
              </a:solidFill>
              <a:latin typeface="Myriad Pro" charset="0"/>
              <a:cs typeface="Myriad Pro" charset="0"/>
            </a:endParaRPr>
          </a:p>
          <a:p>
            <a:pPr marL="0" indent="0" eaLnBrk="1" hangingPunct="1">
              <a:buFont typeface="Arial" charset="0"/>
              <a:buNone/>
            </a:pPr>
            <a:r>
              <a:rPr lang="en-US" sz="1800" dirty="0">
                <a:solidFill>
                  <a:srgbClr val="217567"/>
                </a:solidFill>
                <a:latin typeface="Myriad Pro" charset="0"/>
                <a:cs typeface="Myriad Pro" charset="0"/>
              </a:rPr>
              <a:t>Success:</a:t>
            </a:r>
            <a:r>
              <a:rPr lang="en-US" sz="1800" dirty="0">
                <a:solidFill>
                  <a:srgbClr val="000000"/>
                </a:solidFill>
                <a:latin typeface="Myriad Pro" charset="0"/>
                <a:cs typeface="Myriad Pro" charset="0"/>
              </a:rPr>
              <a:t> Academic excellence</a:t>
            </a:r>
          </a:p>
          <a:p>
            <a:pPr marL="0" indent="0">
              <a:buFont typeface="Arial" charset="0"/>
              <a:buNone/>
            </a:pPr>
            <a:r>
              <a:rPr lang="en-US" sz="1800" dirty="0">
                <a:solidFill>
                  <a:srgbClr val="217567"/>
                </a:solidFill>
                <a:latin typeface="Myriad Pro" charset="0"/>
                <a:cs typeface="Myriad Pro" charset="0"/>
              </a:rPr>
              <a:t>Success:</a:t>
            </a:r>
            <a:r>
              <a:rPr lang="en-US" sz="1800" dirty="0">
                <a:solidFill>
                  <a:srgbClr val="000000"/>
                </a:solidFill>
                <a:latin typeface="Myriad Pro" charset="0"/>
                <a:cs typeface="Myriad Pro" charset="0"/>
              </a:rPr>
              <a:t> Industrial impact</a:t>
            </a:r>
          </a:p>
        </p:txBody>
      </p:sp>
      <p:sp>
        <p:nvSpPr>
          <p:cNvPr id="88069" name="Title 1"/>
          <p:cNvSpPr>
            <a:spLocks noGrp="1"/>
          </p:cNvSpPr>
          <p:nvPr>
            <p:ph type="title"/>
          </p:nvPr>
        </p:nvSpPr>
        <p:spPr>
          <a:xfrm>
            <a:off x="413840" y="100013"/>
            <a:ext cx="10945654" cy="908050"/>
          </a:xfrm>
        </p:spPr>
        <p:txBody>
          <a:bodyPr/>
          <a:lstStyle/>
          <a:p>
            <a:pPr eaLnBrk="1" hangingPunct="1"/>
            <a:r>
              <a:rPr lang="en-US" sz="3600">
                <a:solidFill>
                  <a:srgbClr val="000000"/>
                </a:solidFill>
                <a:latin typeface="Myriad Pro" charset="0"/>
                <a:cs typeface="Myriad Pro" charset="0"/>
              </a:rPr>
              <a:t>Software Center </a:t>
            </a:r>
          </a:p>
        </p:txBody>
      </p:sp>
      <p:pic>
        <p:nvPicPr>
          <p:cNvPr id="88070" name="Bildobjekt 1" descr="Grundfos_logo.jpg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301" y="6072188"/>
            <a:ext cx="444596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1" name="Bildobjekt 5" descr="124042_9_10.jpg"/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04" y="3135313"/>
            <a:ext cx="1260453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Bildobjekt 6"/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2081" y="2962275"/>
            <a:ext cx="143145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3" name="Bildobjekt 7" descr="ericsson_logo.eps"/>
          <p:cNvPicPr preferRelativeResize="0"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7" t="40533" r="15607" b="40729"/>
          <a:stretch>
            <a:fillRect/>
          </a:stretch>
        </p:blipFill>
        <p:spPr bwMode="auto">
          <a:xfrm>
            <a:off x="8351754" y="5156200"/>
            <a:ext cx="3777837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Bildobjekt 8" descr="Jeppesen_logo.jpg"/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193" y="4602163"/>
            <a:ext cx="4167431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5" name="Bildobjekt 11" descr="MAH_logotype_english_original.png"/>
          <p:cNvPicPr preferRelativeResize="0"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401" y="3933828"/>
            <a:ext cx="1713512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6" name="Bildobjekt 12" descr="axis_logo_cmyk.eps.pdf"/>
          <p:cNvPicPr preferRelativeResize="0"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954" y="2241550"/>
            <a:ext cx="2543824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7" name="Bildobjekt 4" descr="chalmers_c_logo.png"/>
          <p:cNvPicPr preferRelativeResize="0"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61" y="4208463"/>
            <a:ext cx="1147631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8" name="Bildobjekt 10" descr="Saab_Technologies_logo.png"/>
          <p:cNvPicPr preferRelativeResize="0"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049" y="100013"/>
            <a:ext cx="1299236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9" name="Bildobjekt 15" descr="LO_GUeng_cen294C.eps"/>
          <p:cNvPicPr preferRelativeResize="0"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51" y="5013176"/>
            <a:ext cx="4708632" cy="128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7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4496743" y="2951702"/>
            <a:ext cx="4320480" cy="48556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125687"/>
                </a:solidFill>
              </a:rPr>
              <a:t>Then add one tiny component…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55" y="3239734"/>
            <a:ext cx="609600" cy="609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DSL example: </a:t>
            </a:r>
            <a:r>
              <a:rPr lang="en-US" sz="3200" dirty="0" err="1"/>
              <a:t>modelling</a:t>
            </a:r>
            <a:r>
              <a:rPr lang="en-US" sz="3200" dirty="0"/>
              <a:t> mechatronics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63688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4312097" y="1700808"/>
            <a:ext cx="3641030" cy="2026593"/>
            <a:chOff x="251520" y="2708920"/>
            <a:chExt cx="3641030" cy="2026593"/>
          </a:xfrm>
        </p:grpSpPr>
        <p:sp>
          <p:nvSpPr>
            <p:cNvPr id="53" name="TextBox 52"/>
            <p:cNvSpPr txBox="1"/>
            <p:nvPr/>
          </p:nvSpPr>
          <p:spPr>
            <a:xfrm>
              <a:off x="251520" y="2708920"/>
              <a:ext cx="3097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Mathematical representation</a:t>
              </a:r>
              <a:endParaRPr lang="en-US" baseline="-25000" dirty="0"/>
            </a:p>
          </p:txBody>
        </p:sp>
        <p:graphicFrame>
          <p:nvGraphicFramePr>
            <p:cNvPr id="54" name="Object 5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2194782"/>
                </p:ext>
              </p:extLst>
            </p:nvPr>
          </p:nvGraphicFramePr>
          <p:xfrm>
            <a:off x="1874838" y="3003550"/>
            <a:ext cx="2017712" cy="17319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96" name="Equation" r:id="rId3" imgW="1270000" imgH="1092200" progId="Equation.3">
                    <p:embed/>
                  </p:oleObj>
                </mc:Choice>
                <mc:Fallback>
                  <p:oleObj name="Equation" r:id="rId3" imgW="1270000" imgH="1092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874838" y="3003550"/>
                          <a:ext cx="2017712" cy="17319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TextBox 54"/>
            <p:cNvSpPr txBox="1"/>
            <p:nvPr/>
          </p:nvSpPr>
          <p:spPr>
            <a:xfrm>
              <a:off x="547936" y="3595082"/>
              <a:ext cx="1215752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Control V(t)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602772" y="4005064"/>
            <a:ext cx="4310795" cy="2020218"/>
            <a:chOff x="4572000" y="4315162"/>
            <a:chExt cx="4310795" cy="2020218"/>
          </a:xfrm>
        </p:grpSpPr>
        <p:sp>
          <p:nvSpPr>
            <p:cNvPr id="61" name="TextBox 60"/>
            <p:cNvSpPr txBox="1"/>
            <p:nvPr/>
          </p:nvSpPr>
          <p:spPr>
            <a:xfrm>
              <a:off x="4572000" y="4315162"/>
              <a:ext cx="431079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Model representation in </a:t>
              </a:r>
              <a:r>
                <a:rPr lang="en-US" b="1" dirty="0"/>
                <a:t>Physical DSL </a:t>
              </a:r>
              <a:endParaRPr lang="en-US" b="1" dirty="0" smtClean="0"/>
            </a:p>
            <a:p>
              <a:endParaRPr lang="en-US" baseline="-25000" dirty="0"/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9024" y="5101952"/>
              <a:ext cx="609600" cy="609600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0800000">
              <a:off x="6266656" y="4564360"/>
              <a:ext cx="609600" cy="6096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4648" y="5606008"/>
              <a:ext cx="609600" cy="609600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6736" y="5606008"/>
              <a:ext cx="609600" cy="609600"/>
            </a:xfrm>
            <a:prstGeom prst="rect">
              <a:avLst/>
            </a:prstGeom>
          </p:spPr>
        </p:pic>
        <p:cxnSp>
          <p:nvCxnSpPr>
            <p:cNvPr id="66" name="Straight Connector 65"/>
            <p:cNvCxnSpPr>
              <a:stCxn id="65" idx="1"/>
              <a:endCxn id="64" idx="3"/>
            </p:cNvCxnSpPr>
            <p:nvPr/>
          </p:nvCxnSpPr>
          <p:spPr>
            <a:xfrm flipH="1">
              <a:off x="6804248" y="5910808"/>
              <a:ext cx="18248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65" idx="3"/>
              <a:endCxn id="63" idx="1"/>
            </p:cNvCxnSpPr>
            <p:nvPr/>
          </p:nvCxnSpPr>
          <p:spPr>
            <a:xfrm flipH="1" flipV="1">
              <a:off x="6876256" y="4869160"/>
              <a:ext cx="720080" cy="1041648"/>
            </a:xfrm>
            <a:prstGeom prst="bentConnector3">
              <a:avLst>
                <a:gd name="adj1" fmla="val -3174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/>
            <p:nvPr/>
          </p:nvCxnSpPr>
          <p:spPr>
            <a:xfrm rot="10800000" flipV="1">
              <a:off x="5762600" y="4885928"/>
              <a:ext cx="504056" cy="271264"/>
            </a:xfrm>
            <a:prstGeom prst="bentConnector3">
              <a:avLst>
                <a:gd name="adj1" fmla="val 9955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/>
            <p:cNvCxnSpPr>
              <a:stCxn id="64" idx="1"/>
            </p:cNvCxnSpPr>
            <p:nvPr/>
          </p:nvCxnSpPr>
          <p:spPr>
            <a:xfrm rot="10800000">
              <a:off x="5796136" y="5687308"/>
              <a:ext cx="398512" cy="223500"/>
            </a:xfrm>
            <a:prstGeom prst="bentConnector3">
              <a:avLst>
                <a:gd name="adj1" fmla="val 10523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6410672" y="4957936"/>
              <a:ext cx="436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</a:t>
              </a:r>
              <a:r>
                <a:rPr lang="en-US" baseline="-25000" dirty="0" smtClean="0"/>
                <a:t>0</a:t>
              </a:r>
              <a:endParaRPr lang="en-US" baseline="-250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22640" y="5966048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</a:t>
              </a:r>
              <a:endParaRPr lang="en-US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033732" y="59660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</a:t>
              </a:r>
              <a:endParaRPr lang="en-US" baseline="-25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154804" y="4967228"/>
              <a:ext cx="569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V(t)</a:t>
              </a:r>
              <a:endParaRPr lang="en-US" baseline="-25000" dirty="0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5724128" y="5077707"/>
              <a:ext cx="609600" cy="609600"/>
            </a:xfrm>
            <a:prstGeom prst="rect">
              <a:avLst/>
            </a:prstGeom>
          </p:spPr>
        </p:pic>
        <p:cxnSp>
          <p:nvCxnSpPr>
            <p:cNvPr id="75" name="Straight Connector 74"/>
            <p:cNvCxnSpPr>
              <a:stCxn id="74" idx="3"/>
            </p:cNvCxnSpPr>
            <p:nvPr/>
          </p:nvCxnSpPr>
          <p:spPr>
            <a:xfrm flipV="1">
              <a:off x="6028928" y="4895220"/>
              <a:ext cx="16768" cy="1824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4" idx="1"/>
            </p:cNvCxnSpPr>
            <p:nvPr/>
          </p:nvCxnSpPr>
          <p:spPr>
            <a:xfrm>
              <a:off x="6028928" y="5687307"/>
              <a:ext cx="16768" cy="2160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7953127" y="1705992"/>
            <a:ext cx="3835400" cy="2011040"/>
            <a:chOff x="4572000" y="2204864"/>
            <a:chExt cx="3835400" cy="2011040"/>
          </a:xfrm>
        </p:grpSpPr>
        <p:sp>
          <p:nvSpPr>
            <p:cNvPr id="78" name="TextBox 77"/>
            <p:cNvSpPr txBox="1"/>
            <p:nvPr/>
          </p:nvSpPr>
          <p:spPr>
            <a:xfrm>
              <a:off x="4572000" y="2204864"/>
              <a:ext cx="353342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Model representation in Simulink</a:t>
              </a:r>
            </a:p>
            <a:p>
              <a:endParaRPr lang="en-US" baseline="-25000" dirty="0"/>
            </a:p>
          </p:txBody>
        </p:sp>
        <p:pic>
          <p:nvPicPr>
            <p:cNvPr id="79" name="Picture 78" descr="simlink.tiff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7" t="10938" r="14893" b="21354"/>
            <a:stretch/>
          </p:blipFill>
          <p:spPr>
            <a:xfrm>
              <a:off x="4572000" y="2564904"/>
              <a:ext cx="3835400" cy="1651000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5148064" y="2924944"/>
              <a:ext cx="2664296" cy="7920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err="1" smtClean="0"/>
                <a:t>Rewrite</a:t>
              </a:r>
              <a:r>
                <a:rPr lang="sv-SE" dirty="0" smtClean="0"/>
                <a:t> </a:t>
              </a:r>
              <a:r>
                <a:rPr lang="sv-SE" dirty="0" err="1" smtClean="0"/>
                <a:t>completely</a:t>
              </a:r>
              <a:r>
                <a:rPr lang="en-US" dirty="0"/>
                <a:t/>
              </a:r>
              <a:br>
                <a:rPr lang="en-US" dirty="0"/>
              </a:br>
              <a:r>
                <a:rPr lang="en-US" dirty="0" smtClean="0"/>
                <a:t>&gt; 2x no of blocks</a:t>
              </a:r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298277" y="4005064"/>
            <a:ext cx="2966148" cy="2232248"/>
            <a:chOff x="323528" y="4581128"/>
            <a:chExt cx="2966148" cy="2232248"/>
          </a:xfrm>
        </p:grpSpPr>
        <p:sp>
          <p:nvSpPr>
            <p:cNvPr id="82" name="TextBox 81"/>
            <p:cNvSpPr txBox="1"/>
            <p:nvPr/>
          </p:nvSpPr>
          <p:spPr>
            <a:xfrm>
              <a:off x="323528" y="4581128"/>
              <a:ext cx="218630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dirty="0" smtClean="0"/>
                <a:t>odel using c-code</a:t>
              </a:r>
            </a:p>
            <a:p>
              <a:endParaRPr lang="en-US" baseline="-250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7544" y="4782051"/>
              <a:ext cx="2822132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1400" dirty="0">
                  <a:solidFill>
                    <a:srgbClr val="FF6600"/>
                  </a:solidFill>
                </a:rPr>
                <a:t>…</a:t>
              </a:r>
            </a:p>
            <a:p>
              <a:r>
                <a:rPr lang="ro-RO" sz="1400" dirty="0">
                  <a:solidFill>
                    <a:srgbClr val="FF6600"/>
                  </a:solidFill>
                </a:rPr>
                <a:t>real </a:t>
              </a:r>
              <a:r>
                <a:rPr lang="ro-RO" sz="1400" dirty="0" smtClean="0">
                  <a:solidFill>
                    <a:srgbClr val="FF6600"/>
                  </a:solidFill>
                </a:rPr>
                <a:t>MyCircuit_dIdt(</a:t>
              </a:r>
              <a:r>
                <a:rPr lang="ro-RO" sz="1400" dirty="0">
                  <a:solidFill>
                    <a:srgbClr val="FF6600"/>
                  </a:solidFill>
                </a:rPr>
                <a:t>t,I,V,R,</a:t>
              </a:r>
              <a:r>
                <a:rPr lang="ro-RO" sz="1400" dirty="0" smtClean="0">
                  <a:solidFill>
                    <a:srgbClr val="FF6600"/>
                  </a:solidFill>
                </a:rPr>
                <a:t>L,U0) </a:t>
              </a:r>
              <a:r>
                <a:rPr lang="ro-RO" sz="1400" dirty="0">
                  <a:solidFill>
                    <a:srgbClr val="FF6600"/>
                  </a:solidFill>
                </a:rPr>
                <a:t>{</a:t>
              </a:r>
            </a:p>
            <a:p>
              <a:r>
                <a:rPr lang="ro-RO" sz="1400" dirty="0">
                  <a:solidFill>
                    <a:srgbClr val="FF6600"/>
                  </a:solidFill>
                </a:rPr>
                <a:t>    return </a:t>
              </a:r>
              <a:r>
                <a:rPr lang="ro-RO" sz="1400" dirty="0" smtClean="0">
                  <a:solidFill>
                    <a:srgbClr val="FF6600"/>
                  </a:solidFill>
                </a:rPr>
                <a:t>(U0 </a:t>
              </a:r>
              <a:r>
                <a:rPr lang="en-US" sz="1400" dirty="0" smtClean="0">
                  <a:solidFill>
                    <a:srgbClr val="FF6600"/>
                  </a:solidFill>
                </a:rPr>
                <a:t>–</a:t>
              </a:r>
              <a:r>
                <a:rPr lang="ro-RO" sz="1400" dirty="0" smtClean="0">
                  <a:solidFill>
                    <a:srgbClr val="FF6600"/>
                  </a:solidFill>
                </a:rPr>
                <a:t> V </a:t>
              </a:r>
              <a:r>
                <a:rPr lang="en-US" sz="1400" dirty="0" smtClean="0">
                  <a:solidFill>
                    <a:srgbClr val="FF6600"/>
                  </a:solidFill>
                </a:rPr>
                <a:t>–</a:t>
              </a:r>
              <a:r>
                <a:rPr lang="ro-RO" sz="1400" dirty="0" smtClean="0">
                  <a:solidFill>
                    <a:srgbClr val="FF6600"/>
                  </a:solidFill>
                </a:rPr>
                <a:t> R*I) / L;</a:t>
              </a:r>
              <a:endParaRPr lang="ro-RO" sz="1400" dirty="0">
                <a:solidFill>
                  <a:srgbClr val="FF6600"/>
                </a:solidFill>
              </a:endParaRPr>
            </a:p>
            <a:p>
              <a:r>
                <a:rPr lang="ro-RO" sz="1400" dirty="0">
                  <a:solidFill>
                    <a:srgbClr val="FF6600"/>
                  </a:solidFill>
                </a:rPr>
                <a:t>}</a:t>
              </a:r>
            </a:p>
            <a:p>
              <a:r>
                <a:rPr lang="en-US" sz="1400" dirty="0" smtClean="0">
                  <a:solidFill>
                    <a:srgbClr val="FF6600"/>
                  </a:solidFill>
                </a:rPr>
                <a:t>/* Use with proper ODE solver */</a:t>
              </a:r>
            </a:p>
            <a:p>
              <a:endParaRPr lang="en-US" sz="1400" dirty="0">
                <a:solidFill>
                  <a:srgbClr val="FF6600"/>
                </a:solidFill>
              </a:endParaRPr>
            </a:p>
            <a:p>
              <a:r>
                <a:rPr lang="en-US" sz="1400" dirty="0">
                  <a:solidFill>
                    <a:srgbClr val="FF6600"/>
                  </a:solidFill>
                </a:rPr>
                <a:t>f</a:t>
              </a:r>
              <a:r>
                <a:rPr lang="en-US" sz="1400" dirty="0" smtClean="0">
                  <a:solidFill>
                    <a:srgbClr val="FF6600"/>
                  </a:solidFill>
                </a:rPr>
                <a:t>or(t=0, t =+ </a:t>
              </a:r>
              <a:r>
                <a:rPr lang="en-US" sz="1400" dirty="0" err="1" smtClean="0">
                  <a:solidFill>
                    <a:srgbClr val="FF6600"/>
                  </a:solidFill>
                </a:rPr>
                <a:t>dt</a:t>
              </a:r>
              <a:r>
                <a:rPr lang="en-US" sz="1400" dirty="0" smtClean="0">
                  <a:solidFill>
                    <a:srgbClr val="FF6600"/>
                  </a:solidFill>
                </a:rPr>
                <a:t>, t &lt; </a:t>
              </a:r>
              <a:r>
                <a:rPr lang="en-US" sz="1400" dirty="0" err="1" smtClean="0">
                  <a:solidFill>
                    <a:srgbClr val="FF6600"/>
                  </a:solidFill>
                </a:rPr>
                <a:t>t_end</a:t>
              </a:r>
              <a:r>
                <a:rPr lang="en-US" sz="1400" dirty="0" smtClean="0">
                  <a:solidFill>
                    <a:srgbClr val="FF6600"/>
                  </a:solidFill>
                </a:rPr>
                <a:t>) { </a:t>
              </a:r>
            </a:p>
            <a:p>
              <a:r>
                <a:rPr lang="en-US" sz="1400" dirty="0" smtClean="0">
                  <a:solidFill>
                    <a:srgbClr val="FF6600"/>
                  </a:solidFill>
                </a:rPr>
                <a:t>…</a:t>
              </a:r>
            </a:p>
            <a:p>
              <a:endParaRPr lang="en-US" sz="1400" dirty="0">
                <a:solidFill>
                  <a:srgbClr val="FF6600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1560" y="5229200"/>
              <a:ext cx="2664296" cy="7920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dirty="0" err="1" smtClean="0"/>
                <a:t>Rewrite</a:t>
              </a:r>
              <a:r>
                <a:rPr lang="sv-SE" dirty="0" smtClean="0"/>
                <a:t> </a:t>
              </a:r>
              <a:r>
                <a:rPr lang="sv-SE" dirty="0" err="1" smtClean="0"/>
                <a:t>completely</a:t>
              </a:r>
              <a:r>
                <a:rPr lang="sv-SE" dirty="0" smtClean="0"/>
                <a:t/>
              </a:r>
              <a:br>
                <a:rPr lang="sv-SE" dirty="0" smtClean="0"/>
              </a:br>
              <a:r>
                <a:rPr lang="sv-SE" dirty="0" smtClean="0"/>
                <a:t>&gt; 2x </a:t>
              </a:r>
              <a:r>
                <a:rPr lang="sv-SE" dirty="0" err="1" smtClean="0"/>
                <a:t>lines</a:t>
              </a:r>
              <a:r>
                <a:rPr lang="sv-SE" dirty="0" smtClean="0"/>
                <a:t> </a:t>
              </a:r>
              <a:r>
                <a:rPr lang="sv-SE" dirty="0" err="1" smtClean="0"/>
                <a:t>of</a:t>
              </a:r>
              <a:r>
                <a:rPr lang="sv-SE" dirty="0" smtClean="0"/>
                <a:t> </a:t>
              </a:r>
              <a:r>
                <a:rPr lang="sv-SE" dirty="0" err="1" smtClean="0"/>
                <a:t>code</a:t>
              </a:r>
              <a:endParaRPr lang="en-US" dirty="0"/>
            </a:p>
          </p:txBody>
        </p:sp>
      </p:grpSp>
      <p:sp>
        <p:nvSpPr>
          <p:cNvPr id="85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DSL example: </a:t>
            </a:r>
            <a:r>
              <a:rPr lang="en-US" sz="3200" dirty="0" err="1"/>
              <a:t>modelling</a:t>
            </a:r>
            <a:r>
              <a:rPr lang="en-US" sz="3200" dirty="0"/>
              <a:t> mechatronics</a:t>
            </a:r>
            <a:endParaRPr lang="en-US" sz="2000" i="1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351" y="3203684"/>
            <a:ext cx="609600" cy="6096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2446983" y="2666092"/>
            <a:ext cx="609600" cy="6096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8951" y="3707740"/>
            <a:ext cx="609600" cy="6096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5055" y="3707740"/>
            <a:ext cx="609600" cy="609600"/>
          </a:xfrm>
          <a:prstGeom prst="rect">
            <a:avLst/>
          </a:prstGeom>
        </p:spPr>
      </p:pic>
      <p:cxnSp>
        <p:nvCxnSpPr>
          <p:cNvPr id="91" name="Straight Connector 90"/>
          <p:cNvCxnSpPr>
            <a:stCxn id="90" idx="1"/>
            <a:endCxn id="89" idx="3"/>
          </p:cNvCxnSpPr>
          <p:nvPr/>
        </p:nvCxnSpPr>
        <p:spPr>
          <a:xfrm flipH="1">
            <a:off x="2768551" y="4012540"/>
            <a:ext cx="3265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/>
          <p:nvPr/>
        </p:nvCxnSpPr>
        <p:spPr>
          <a:xfrm rot="10800000" flipV="1">
            <a:off x="1942927" y="2987660"/>
            <a:ext cx="504056" cy="271264"/>
          </a:xfrm>
          <a:prstGeom prst="bentConnector3">
            <a:avLst>
              <a:gd name="adj1" fmla="val 9955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89" idx="1"/>
          </p:cNvCxnSpPr>
          <p:nvPr/>
        </p:nvCxnSpPr>
        <p:spPr>
          <a:xfrm rot="10800000">
            <a:off x="1942927" y="3779748"/>
            <a:ext cx="216024" cy="232792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590999" y="3059668"/>
            <a:ext cx="43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r>
              <a:rPr lang="en-US" baseline="-25000" dirty="0" smtClean="0"/>
              <a:t>0</a:t>
            </a:r>
            <a:endParaRPr lang="en-US" baseline="-25000" dirty="0"/>
          </a:p>
        </p:txBody>
      </p:sp>
      <p:sp>
        <p:nvSpPr>
          <p:cNvPr id="95" name="TextBox 94"/>
          <p:cNvSpPr txBox="1"/>
          <p:nvPr/>
        </p:nvSpPr>
        <p:spPr>
          <a:xfrm>
            <a:off x="2302967" y="406778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baseline="-25000" dirty="0"/>
          </a:p>
        </p:txBody>
      </p:sp>
      <p:sp>
        <p:nvSpPr>
          <p:cNvPr id="96" name="TextBox 95"/>
          <p:cNvSpPr txBox="1"/>
          <p:nvPr/>
        </p:nvSpPr>
        <p:spPr>
          <a:xfrm>
            <a:off x="3214059" y="40677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baseline="-25000" dirty="0"/>
          </a:p>
        </p:txBody>
      </p:sp>
      <p:sp>
        <p:nvSpPr>
          <p:cNvPr id="97" name="Parallelogram 96"/>
          <p:cNvSpPr/>
          <p:nvPr/>
        </p:nvSpPr>
        <p:spPr>
          <a:xfrm>
            <a:off x="464295" y="3292624"/>
            <a:ext cx="758552" cy="432048"/>
          </a:xfrm>
          <a:prstGeom prst="parallelogram">
            <a:avLst>
              <a:gd name="adj" fmla="val 0"/>
            </a:avLst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0800" rIns="0" bIns="10800" rtlCol="0" anchor="ctr"/>
          <a:lstStyle/>
          <a:p>
            <a:pPr algn="ctr"/>
            <a:r>
              <a:rPr lang="en-US" sz="1000" dirty="0" smtClean="0">
                <a:solidFill>
                  <a:srgbClr val="0000FF"/>
                </a:solidFill>
              </a:rPr>
              <a:t>Controller</a:t>
            </a:r>
          </a:p>
          <a:p>
            <a:pPr algn="ctr"/>
            <a:r>
              <a:rPr lang="en-US" sz="1000" dirty="0" smtClean="0">
                <a:solidFill>
                  <a:srgbClr val="0000FF"/>
                </a:solidFill>
              </a:rPr>
              <a:t>(PWM)</a:t>
            </a:r>
            <a:endParaRPr lang="en-US" sz="1000" dirty="0">
              <a:solidFill>
                <a:srgbClr val="0000FF"/>
              </a:solidFill>
            </a:endParaRPr>
          </a:p>
        </p:txBody>
      </p:sp>
      <p:cxnSp>
        <p:nvCxnSpPr>
          <p:cNvPr id="98" name="Straight Connector 97"/>
          <p:cNvCxnSpPr>
            <a:stCxn id="97" idx="2"/>
            <a:endCxn id="87" idx="1"/>
          </p:cNvCxnSpPr>
          <p:nvPr/>
        </p:nvCxnSpPr>
        <p:spPr>
          <a:xfrm flipV="1">
            <a:off x="1222847" y="3508484"/>
            <a:ext cx="326504" cy="164"/>
          </a:xfrm>
          <a:prstGeom prst="line">
            <a:avLst/>
          </a:prstGeom>
          <a:ln>
            <a:solidFill>
              <a:srgbClr val="0000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48271" y="2564904"/>
            <a:ext cx="2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Graphical representation</a:t>
            </a:r>
            <a:endParaRPr lang="en-US" baseline="-25000" dirty="0"/>
          </a:p>
        </p:txBody>
      </p:sp>
      <p:sp>
        <p:nvSpPr>
          <p:cNvPr id="100" name="TextBox 99"/>
          <p:cNvSpPr txBox="1"/>
          <p:nvPr/>
        </p:nvSpPr>
        <p:spPr>
          <a:xfrm>
            <a:off x="2048471" y="3284984"/>
            <a:ext cx="74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V(t)</a:t>
            </a:r>
            <a:endParaRPr lang="en-US" baseline="-25000" dirty="0"/>
          </a:p>
        </p:txBody>
      </p:sp>
      <p:cxnSp>
        <p:nvCxnSpPr>
          <p:cNvPr id="101" name="Elbow Connector 100"/>
          <p:cNvCxnSpPr/>
          <p:nvPr/>
        </p:nvCxnSpPr>
        <p:spPr>
          <a:xfrm flipH="1" flipV="1">
            <a:off x="3056583" y="2970892"/>
            <a:ext cx="648072" cy="1041648"/>
          </a:xfrm>
          <a:prstGeom prst="bentConnector3">
            <a:avLst>
              <a:gd name="adj1" fmla="val -3527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864383" y="3185603"/>
            <a:ext cx="609600" cy="622672"/>
          </a:xfrm>
          <a:prstGeom prst="rect">
            <a:avLst/>
          </a:prstGeom>
        </p:spPr>
      </p:pic>
      <p:cxnSp>
        <p:nvCxnSpPr>
          <p:cNvPr id="103" name="Straight Connector 102"/>
          <p:cNvCxnSpPr>
            <a:stCxn id="102" idx="3"/>
          </p:cNvCxnSpPr>
          <p:nvPr/>
        </p:nvCxnSpPr>
        <p:spPr>
          <a:xfrm flipV="1">
            <a:off x="2169183" y="3009653"/>
            <a:ext cx="10232" cy="182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102" idx="1"/>
          </p:cNvCxnSpPr>
          <p:nvPr/>
        </p:nvCxnSpPr>
        <p:spPr>
          <a:xfrm>
            <a:off x="2169183" y="3801739"/>
            <a:ext cx="10232" cy="2160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8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A use case: </a:t>
            </a:r>
            <a:r>
              <a:rPr lang="en-US" sz="3200" dirty="0" smtClean="0">
                <a:solidFill>
                  <a:srgbClr val="FF0000"/>
                </a:solidFill>
              </a:rPr>
              <a:t>developing dog clutch control software</a:t>
            </a:r>
            <a:endParaRPr lang="en-US" sz="2000" i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6" descr="eradplan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80" b="-14980"/>
          <a:stretch>
            <a:fillRect/>
          </a:stretch>
        </p:blipFill>
        <p:spPr>
          <a:xfrm>
            <a:off x="4640759" y="476672"/>
            <a:ext cx="7086408" cy="529779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0359" y="2204864"/>
            <a:ext cx="2880320" cy="129614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Auto generated  </a:t>
            </a:r>
          </a:p>
          <a:p>
            <a:pPr algn="ctr"/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AUTOSAR ECU model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752327" y="4941168"/>
            <a:ext cx="4536504" cy="1152128"/>
          </a:xfrm>
          <a:prstGeom prst="parallelogram">
            <a:avLst>
              <a:gd name="adj" fmla="val 45944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Test bench</a:t>
            </a:r>
            <a:endParaRPr lang="en-US" b="1" dirty="0">
              <a:solidFill>
                <a:srgbClr val="125687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(combined with test tool)</a:t>
            </a:r>
          </a:p>
        </p:txBody>
      </p:sp>
      <p:sp>
        <p:nvSpPr>
          <p:cNvPr id="7" name="Notched Right Arrow 6"/>
          <p:cNvSpPr/>
          <p:nvPr/>
        </p:nvSpPr>
        <p:spPr>
          <a:xfrm rot="4602986">
            <a:off x="1929599" y="4204146"/>
            <a:ext cx="1490911" cy="432048"/>
          </a:xfrm>
          <a:prstGeom prst="notchedRightArrow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Notched Right Arrow 7"/>
          <p:cNvSpPr/>
          <p:nvPr/>
        </p:nvSpPr>
        <p:spPr>
          <a:xfrm rot="8006499">
            <a:off x="4089963" y="4359426"/>
            <a:ext cx="1490911" cy="432048"/>
          </a:xfrm>
          <a:prstGeom prst="notchedRightArrow">
            <a:avLst/>
          </a:prstGeom>
          <a:solidFill>
            <a:srgbClr val="FFFF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2967" y="4221088"/>
            <a:ext cx="34772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Plant model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Simscape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DSL)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9642" y="4976008"/>
            <a:ext cx="5393925" cy="1477328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Results:</a:t>
            </a:r>
          </a:p>
          <a:p>
            <a:r>
              <a:rPr lang="en-US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Although the first versions of the clutch model</a:t>
            </a:r>
            <a:r>
              <a:rPr lang="en-US" dirty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had </a:t>
            </a:r>
          </a:p>
          <a:p>
            <a:r>
              <a:rPr lang="en-US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numerous faulty assumptions, these where easy to </a:t>
            </a:r>
          </a:p>
          <a:p>
            <a:r>
              <a:rPr lang="en-US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correct – since the developers now understood the </a:t>
            </a:r>
          </a:p>
          <a:p>
            <a:r>
              <a:rPr lang="en-US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system!  </a:t>
            </a:r>
            <a:r>
              <a:rPr lang="en-US" i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(U. </a:t>
            </a:r>
            <a:r>
              <a:rPr lang="en-US" i="1" dirty="0" err="1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Eliasson</a:t>
            </a:r>
            <a:r>
              <a:rPr lang="en-US" i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 et. </a:t>
            </a:r>
            <a:r>
              <a:rPr lang="en-US" i="1" dirty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i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l. MODELS 2014)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3526" y="4057908"/>
            <a:ext cx="943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model</a:t>
            </a:r>
            <a:endParaRPr lang="sv-SE" sz="1400" dirty="0" smtClean="0">
              <a:solidFill>
                <a:srgbClr val="125687"/>
              </a:solidFill>
              <a:latin typeface="Arial" pitchFamily="34" charset="0"/>
              <a:cs typeface="Arial" pitchFamily="34" charset="0"/>
            </a:endParaRPr>
          </a:p>
          <a:p>
            <a:r>
              <a:rPr lang="sv-SE" sz="1400" dirty="0" err="1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reference</a:t>
            </a:r>
            <a:endParaRPr lang="en-US" sz="1400" dirty="0" smtClean="0">
              <a:solidFill>
                <a:srgbClr val="12568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99972" y="42013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library</a:t>
            </a:r>
            <a:endParaRPr lang="sv-SE" sz="1400" dirty="0" smtClean="0">
              <a:solidFill>
                <a:srgbClr val="125687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31" descr="images-2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2407" y="1484784"/>
            <a:ext cx="693126" cy="63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1" descr="images-2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8471" y="1340768"/>
            <a:ext cx="504056" cy="4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395033" y="1681063"/>
            <a:ext cx="1741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 smtClean="0">
                <a:latin typeface="Arial" pitchFamily="34" charset="0"/>
                <a:cs typeface="Arial" pitchFamily="34" charset="0"/>
              </a:rPr>
              <a:t>function</a:t>
            </a:r>
            <a:r>
              <a:rPr lang="sv-SE" sz="1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sv-SE" sz="1400" dirty="0" err="1" smtClean="0">
                <a:latin typeface="Arial" pitchFamily="34" charset="0"/>
                <a:cs typeface="Arial" pitchFamily="34" charset="0"/>
              </a:rPr>
              <a:t>developers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6" name="Picture 31" descr="images-2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73207" y="1864569"/>
            <a:ext cx="693126" cy="63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1" descr="images-2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49271" y="1720553"/>
            <a:ext cx="504056" cy="4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9537303" y="2060848"/>
            <a:ext cx="1482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Arial" pitchFamily="34" charset="0"/>
                <a:cs typeface="Arial" pitchFamily="34" charset="0"/>
              </a:rPr>
              <a:t>CAE </a:t>
            </a:r>
            <a:r>
              <a:rPr lang="sv-SE" sz="1400" dirty="0" err="1" smtClean="0">
                <a:latin typeface="Arial" pitchFamily="34" charset="0"/>
                <a:cs typeface="Arial" pitchFamily="34" charset="0"/>
              </a:rPr>
              <a:t>developers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31" descr="images-2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287" y="4437112"/>
            <a:ext cx="693126" cy="63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1" descr="images-2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8351" y="4293096"/>
            <a:ext cx="504056" cy="4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1417545" y="4365104"/>
            <a:ext cx="1062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smtClean="0">
                <a:latin typeface="Arial" pitchFamily="34" charset="0"/>
                <a:cs typeface="Arial" pitchFamily="34" charset="0"/>
              </a:rPr>
              <a:t>test </a:t>
            </a:r>
          </a:p>
          <a:p>
            <a:r>
              <a:rPr lang="sv-SE" sz="1400" dirty="0" err="1" smtClean="0">
                <a:latin typeface="Arial" pitchFamily="34" charset="0"/>
                <a:cs typeface="Arial" pitchFamily="34" charset="0"/>
              </a:rPr>
              <a:t>developers</a:t>
            </a:r>
            <a:endParaRPr lang="en-US" sz="1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21" descr="kugghjul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735" y="5661248"/>
            <a:ext cx="820175" cy="7647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84870" y="6165304"/>
            <a:ext cx="1530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automated </a:t>
            </a: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regression test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31" descr="images-2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8831" y="5572701"/>
            <a:ext cx="693126" cy="639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1" descr="images-2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4895" y="5428685"/>
            <a:ext cx="504056" cy="4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217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6873007" y="2204864"/>
            <a:ext cx="2592288" cy="1584176"/>
            <a:chOff x="6873007" y="2204864"/>
            <a:chExt cx="2592288" cy="1584176"/>
          </a:xfrm>
        </p:grpSpPr>
        <p:sp>
          <p:nvSpPr>
            <p:cNvPr id="3" name="Rectangle 2"/>
            <p:cNvSpPr/>
            <p:nvPr/>
          </p:nvSpPr>
          <p:spPr>
            <a:xfrm>
              <a:off x="6873007" y="2204864"/>
              <a:ext cx="2592288" cy="7920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my device</a:t>
              </a:r>
              <a:endPara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endParaRPr>
            </a:p>
            <a:p>
              <a:pPr algn="ctr"/>
              <a:r>
                <a:rPr lang="en-US" sz="1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controller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7593087" y="3140968"/>
              <a:ext cx="1224136" cy="648072"/>
            </a:xfrm>
            <a:prstGeom prst="rect">
              <a:avLst/>
            </a:prstGeom>
            <a:solidFill>
              <a:srgbClr val="BFD1E7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device</a:t>
              </a:r>
            </a:p>
          </p:txBody>
        </p:sp>
        <p:cxnSp>
          <p:nvCxnSpPr>
            <p:cNvPr id="8" name="Elbow Connector 7"/>
            <p:cNvCxnSpPr>
              <a:stCxn id="3" idx="3"/>
              <a:endCxn id="6" idx="3"/>
            </p:cNvCxnSpPr>
            <p:nvPr/>
          </p:nvCxnSpPr>
          <p:spPr>
            <a:xfrm flipH="1">
              <a:off x="8817223" y="2600908"/>
              <a:ext cx="648072" cy="864096"/>
            </a:xfrm>
            <a:prstGeom prst="bentConnector3">
              <a:avLst>
                <a:gd name="adj1" fmla="val -35274"/>
              </a:avLst>
            </a:prstGeom>
            <a:ln w="28575" cmpd="sng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6" idx="1"/>
              <a:endCxn id="3" idx="1"/>
            </p:cNvCxnSpPr>
            <p:nvPr/>
          </p:nvCxnSpPr>
          <p:spPr>
            <a:xfrm rot="10800000">
              <a:off x="6873007" y="2600908"/>
              <a:ext cx="720080" cy="864096"/>
            </a:xfrm>
            <a:prstGeom prst="bentConnector3">
              <a:avLst>
                <a:gd name="adj1" fmla="val 131746"/>
              </a:avLst>
            </a:prstGeom>
            <a:ln w="28575" cmpd="sng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/>
              <a:t>The Importance of </a:t>
            </a:r>
            <a:r>
              <a:rPr lang="en-US" sz="3200" dirty="0" smtClean="0"/>
              <a:t>Testing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1"/>
            <a:ext cx="9145235" cy="82907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125687"/>
                </a:solidFill>
              </a:rPr>
              <a:t>Some people believe that a graphical, high level control model, looking sort of like an </a:t>
            </a:r>
            <a:r>
              <a:rPr lang="en-US" b="1" dirty="0" smtClean="0">
                <a:solidFill>
                  <a:srgbClr val="FF0000"/>
                </a:solidFill>
              </a:rPr>
              <a:t>executable specification</a:t>
            </a:r>
            <a:r>
              <a:rPr lang="en-US" b="1" dirty="0" smtClean="0">
                <a:solidFill>
                  <a:srgbClr val="125687"/>
                </a:solidFill>
              </a:rPr>
              <a:t>, is so descriptive, so simple that no unit test or regression test is required.</a:t>
            </a:r>
          </a:p>
          <a:p>
            <a:endParaRPr lang="en-US" sz="1500" dirty="0">
              <a:cs typeface="Times New Roman" pitchFamily="18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608311" y="4437112"/>
            <a:ext cx="9145235" cy="208823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125687"/>
                </a:solidFill>
              </a:rPr>
              <a:t>Although complexity is hidden from the user in Simulink, </a:t>
            </a:r>
            <a:br>
              <a:rPr lang="en-US" b="1" dirty="0" smtClean="0">
                <a:solidFill>
                  <a:srgbClr val="125687"/>
                </a:solidFill>
              </a:rPr>
            </a:br>
            <a:r>
              <a:rPr lang="en-US" b="1" dirty="0" smtClean="0">
                <a:solidFill>
                  <a:srgbClr val="125687"/>
                </a:solidFill>
              </a:rPr>
              <a:t>it will be revealed in the generated code. </a:t>
            </a:r>
          </a:p>
          <a:p>
            <a:endParaRPr lang="en-US" b="1" dirty="0">
              <a:solidFill>
                <a:srgbClr val="125687"/>
              </a:solidFill>
            </a:endParaRPr>
          </a:p>
          <a:p>
            <a:r>
              <a:rPr lang="en-US" sz="2400" b="1" dirty="0" smtClean="0">
                <a:solidFill>
                  <a:srgbClr val="FF0000"/>
                </a:solidFill>
              </a:rPr>
              <a:t>Unit Test, (functional) Regression Test and coverage metrics are absolutely essential!</a:t>
            </a:r>
          </a:p>
          <a:p>
            <a:endParaRPr lang="en-US" b="1" dirty="0">
              <a:solidFill>
                <a:srgbClr val="125687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4295" y="2794824"/>
            <a:ext cx="5832648" cy="994216"/>
            <a:chOff x="464295" y="2578800"/>
            <a:chExt cx="5832648" cy="994216"/>
          </a:xfrm>
        </p:grpSpPr>
        <p:sp>
          <p:nvSpPr>
            <p:cNvPr id="5" name="Rectangle 16"/>
            <p:cNvSpPr>
              <a:spLocks noChangeArrowheads="1"/>
            </p:cNvSpPr>
            <p:nvPr/>
          </p:nvSpPr>
          <p:spPr bwMode="auto">
            <a:xfrm>
              <a:off x="1616423" y="2852936"/>
              <a:ext cx="4680520" cy="648072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sz="2800" b="1" dirty="0" smtClean="0">
                  <a:solidFill>
                    <a:srgbClr val="FF0000"/>
                  </a:solidFill>
                </a:rPr>
                <a:t>This is completely wrong</a:t>
              </a:r>
            </a:p>
            <a:p>
              <a:endParaRPr lang="en-US" sz="2800" dirty="0">
                <a:solidFill>
                  <a:srgbClr val="FF0000"/>
                </a:solidFill>
                <a:cs typeface="Times New Roman" pitchFamily="18" charset="0"/>
              </a:endParaRPr>
            </a:p>
          </p:txBody>
        </p:sp>
        <p:pic>
          <p:nvPicPr>
            <p:cNvPr id="7" name="Picture 6" descr="Explosiva_460_405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295" y="2578800"/>
              <a:ext cx="1129233" cy="994216"/>
            </a:xfrm>
            <a:prstGeom prst="rect">
              <a:avLst/>
            </a:prstGeom>
          </p:spPr>
        </p:pic>
      </p:grpSp>
      <p:grpSp>
        <p:nvGrpSpPr>
          <p:cNvPr id="110" name="Group 109"/>
          <p:cNvGrpSpPr/>
          <p:nvPr/>
        </p:nvGrpSpPr>
        <p:grpSpPr>
          <a:xfrm>
            <a:off x="6101693" y="1851173"/>
            <a:ext cx="6044413" cy="3818787"/>
            <a:chOff x="6101693" y="1851173"/>
            <a:chExt cx="6044413" cy="3818787"/>
          </a:xfrm>
        </p:grpSpPr>
        <p:sp>
          <p:nvSpPr>
            <p:cNvPr id="102" name="TextBox 101"/>
            <p:cNvSpPr txBox="1"/>
            <p:nvPr/>
          </p:nvSpPr>
          <p:spPr>
            <a:xfrm>
              <a:off x="10977463" y="2886035"/>
              <a:ext cx="11556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vehicle 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integration</a:t>
              </a:r>
            </a:p>
            <a:p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test</a:t>
              </a:r>
              <a:endParaRPr lang="en-US" sz="1600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3" name="Picture 15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21256204">
              <a:off x="10673037" y="1851173"/>
              <a:ext cx="1473069" cy="1074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09" name="Group 108"/>
            <p:cNvGrpSpPr/>
            <p:nvPr/>
          </p:nvGrpSpPr>
          <p:grpSpPr>
            <a:xfrm>
              <a:off x="6101693" y="2132856"/>
              <a:ext cx="5686077" cy="3537104"/>
              <a:chOff x="6101693" y="2132856"/>
              <a:chExt cx="5686077" cy="3537104"/>
            </a:xfrm>
          </p:grpSpPr>
          <p:pic>
            <p:nvPicPr>
              <p:cNvPr id="97" name="Picture 96" descr="kugghjul.gif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248" y="4581128"/>
                <a:ext cx="820175" cy="764704"/>
              </a:xfrm>
              <a:prstGeom prst="rect">
                <a:avLst/>
              </a:prstGeom>
            </p:spPr>
          </p:pic>
          <p:sp>
            <p:nvSpPr>
              <p:cNvPr id="88" name="Rectangle 87"/>
              <p:cNvSpPr/>
              <p:nvPr/>
            </p:nvSpPr>
            <p:spPr>
              <a:xfrm>
                <a:off x="6296943" y="2132856"/>
                <a:ext cx="3672408" cy="1944216"/>
              </a:xfrm>
              <a:prstGeom prst="rect">
                <a:avLst/>
              </a:prstGeom>
              <a:solidFill>
                <a:schemeClr val="bg1">
                  <a:alpha val="5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 smtClean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86" name="Group 85"/>
              <p:cNvGrpSpPr/>
              <p:nvPr/>
            </p:nvGrpSpPr>
            <p:grpSpPr>
              <a:xfrm>
                <a:off x="6873007" y="2276872"/>
                <a:ext cx="2592288" cy="648072"/>
                <a:chOff x="6873007" y="2276872"/>
                <a:chExt cx="2592288" cy="648072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7233047" y="2348880"/>
                  <a:ext cx="288032" cy="216024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7593087" y="2636912"/>
                  <a:ext cx="288032" cy="216024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8025135" y="2492896"/>
                  <a:ext cx="288032" cy="216024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8817223" y="2708920"/>
                  <a:ext cx="288032" cy="216024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Rounded Rectangle 22"/>
                <p:cNvSpPr/>
                <p:nvPr/>
              </p:nvSpPr>
              <p:spPr>
                <a:xfrm>
                  <a:off x="8601199" y="2276872"/>
                  <a:ext cx="288032" cy="216024"/>
                </a:xfrm>
                <a:prstGeom prst="roundRect">
                  <a:avLst/>
                </a:prstGeom>
                <a:solidFill>
                  <a:srgbClr val="FFFFFF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 smtClean="0"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24" name="Elbow Connector 23"/>
                <p:cNvCxnSpPr>
                  <a:stCxn id="3" idx="1"/>
                  <a:endCxn id="19" idx="1"/>
                </p:cNvCxnSpPr>
                <p:nvPr/>
              </p:nvCxnSpPr>
              <p:spPr>
                <a:xfrm rot="10800000" flipH="1">
                  <a:off x="6873007" y="2456892"/>
                  <a:ext cx="360040" cy="144016"/>
                </a:xfrm>
                <a:prstGeom prst="bentConnector3">
                  <a:avLst>
                    <a:gd name="adj1" fmla="val 49383"/>
                  </a:avLst>
                </a:prstGeom>
                <a:ln w="28575" cmpd="sng">
                  <a:solidFill>
                    <a:srgbClr val="0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Elbow Connector 28"/>
                <p:cNvCxnSpPr>
                  <a:stCxn id="19" idx="2"/>
                  <a:endCxn id="20" idx="1"/>
                </p:cNvCxnSpPr>
                <p:nvPr/>
              </p:nvCxnSpPr>
              <p:spPr>
                <a:xfrm rot="16200000" flipH="1">
                  <a:off x="7395065" y="2546902"/>
                  <a:ext cx="180020" cy="216024"/>
                </a:xfrm>
                <a:prstGeom prst="bentConnector2">
                  <a:avLst/>
                </a:prstGeom>
                <a:ln w="28575" cmpd="sng">
                  <a:solidFill>
                    <a:srgbClr val="0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Elbow Connector 32"/>
                <p:cNvCxnSpPr>
                  <a:stCxn id="19" idx="3"/>
                  <a:endCxn id="21" idx="1"/>
                </p:cNvCxnSpPr>
                <p:nvPr/>
              </p:nvCxnSpPr>
              <p:spPr>
                <a:xfrm>
                  <a:off x="7521079" y="2456892"/>
                  <a:ext cx="504056" cy="144016"/>
                </a:xfrm>
                <a:prstGeom prst="bentConnector3">
                  <a:avLst>
                    <a:gd name="adj1" fmla="val 50000"/>
                  </a:avLst>
                </a:prstGeom>
                <a:ln w="28575" cmpd="sng">
                  <a:solidFill>
                    <a:srgbClr val="0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Elbow Connector 35"/>
                <p:cNvCxnSpPr>
                  <a:stCxn id="22" idx="3"/>
                  <a:endCxn id="3" idx="3"/>
                </p:cNvCxnSpPr>
                <p:nvPr/>
              </p:nvCxnSpPr>
              <p:spPr>
                <a:xfrm flipV="1">
                  <a:off x="9105255" y="2600908"/>
                  <a:ext cx="360040" cy="216024"/>
                </a:xfrm>
                <a:prstGeom prst="bentConnector3">
                  <a:avLst>
                    <a:gd name="adj1" fmla="val 36507"/>
                  </a:avLst>
                </a:prstGeom>
                <a:ln w="28575" cmpd="sng">
                  <a:solidFill>
                    <a:srgbClr val="0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Elbow Connector 38"/>
                <p:cNvCxnSpPr>
                  <a:stCxn id="21" idx="3"/>
                  <a:endCxn id="23" idx="1"/>
                </p:cNvCxnSpPr>
                <p:nvPr/>
              </p:nvCxnSpPr>
              <p:spPr>
                <a:xfrm flipV="1">
                  <a:off x="8313167" y="2384884"/>
                  <a:ext cx="288032" cy="216024"/>
                </a:xfrm>
                <a:prstGeom prst="bentConnector3">
                  <a:avLst>
                    <a:gd name="adj1" fmla="val 50000"/>
                  </a:avLst>
                </a:prstGeom>
                <a:ln w="28575" cmpd="sng">
                  <a:solidFill>
                    <a:srgbClr val="0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Elbow Connector 41"/>
                <p:cNvCxnSpPr>
                  <a:endCxn id="22" idx="1"/>
                </p:cNvCxnSpPr>
                <p:nvPr/>
              </p:nvCxnSpPr>
              <p:spPr>
                <a:xfrm>
                  <a:off x="7881119" y="2744924"/>
                  <a:ext cx="936104" cy="72008"/>
                </a:xfrm>
                <a:prstGeom prst="bentConnector3">
                  <a:avLst>
                    <a:gd name="adj1" fmla="val 50000"/>
                  </a:avLst>
                </a:prstGeom>
                <a:ln w="28575" cmpd="sng">
                  <a:solidFill>
                    <a:srgbClr val="00000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7" name="Group 86"/>
              <p:cNvGrpSpPr/>
              <p:nvPr/>
            </p:nvGrpSpPr>
            <p:grpSpPr>
              <a:xfrm>
                <a:off x="6800999" y="2446288"/>
                <a:ext cx="1296144" cy="1620180"/>
                <a:chOff x="7161039" y="2744924"/>
                <a:chExt cx="1296144" cy="1620180"/>
              </a:xfrm>
            </p:grpSpPr>
            <p:cxnSp>
              <p:nvCxnSpPr>
                <p:cNvPr id="56" name="Curved Connector 55"/>
                <p:cNvCxnSpPr>
                  <a:endCxn id="20" idx="1"/>
                </p:cNvCxnSpPr>
                <p:nvPr/>
              </p:nvCxnSpPr>
              <p:spPr>
                <a:xfrm rot="5400000" flipH="1" flipV="1">
                  <a:off x="6855005" y="3194974"/>
                  <a:ext cx="1188132" cy="288032"/>
                </a:xfrm>
                <a:prstGeom prst="curvedConnector2">
                  <a:avLst/>
                </a:prstGeom>
                <a:ln w="57150" cmpd="sng">
                  <a:solidFill>
                    <a:srgbClr val="FF0000"/>
                  </a:solidFill>
                  <a:headEnd type="none"/>
                  <a:tailEnd type="stealth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Curved Connector 76"/>
                <p:cNvCxnSpPr>
                  <a:endCxn id="20" idx="3"/>
                </p:cNvCxnSpPr>
                <p:nvPr/>
              </p:nvCxnSpPr>
              <p:spPr>
                <a:xfrm rot="16200000" flipV="1">
                  <a:off x="7431069" y="3194974"/>
                  <a:ext cx="1188132" cy="288032"/>
                </a:xfrm>
                <a:prstGeom prst="curvedConnector2">
                  <a:avLst/>
                </a:prstGeom>
                <a:ln w="57150" cmpd="sng">
                  <a:solidFill>
                    <a:srgbClr val="FF0000"/>
                  </a:solidFill>
                  <a:headEnd type="none"/>
                  <a:tailEnd type="stealth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Rounded Rectangle 81"/>
                <p:cNvSpPr/>
                <p:nvPr/>
              </p:nvSpPr>
              <p:spPr>
                <a:xfrm>
                  <a:off x="7161039" y="3933056"/>
                  <a:ext cx="1296144" cy="432048"/>
                </a:xfrm>
                <a:prstGeom prst="roundRect">
                  <a:avLst/>
                </a:prstGeom>
                <a:ln w="38100" cmpd="sng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tx1"/>
                      </a:solidFill>
                      <a:latin typeface="Arial" pitchFamily="34" charset="0"/>
                      <a:cs typeface="Arial" pitchFamily="34" charset="0"/>
                    </a:rPr>
                    <a:t>unit test</a:t>
                  </a:r>
                </a:p>
              </p:txBody>
            </p:sp>
          </p:grpSp>
          <p:sp>
            <p:nvSpPr>
              <p:cNvPr id="89" name="Rounded Rectangle 88"/>
              <p:cNvSpPr/>
              <p:nvPr/>
            </p:nvSpPr>
            <p:spPr>
              <a:xfrm>
                <a:off x="8063235" y="4293096"/>
                <a:ext cx="1872208" cy="576064"/>
              </a:xfrm>
              <a:prstGeom prst="roundRect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functional test</a:t>
                </a:r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6101693" y="2603500"/>
                <a:ext cx="1995450" cy="1977628"/>
              </a:xfrm>
              <a:custGeom>
                <a:avLst/>
                <a:gdLst>
                  <a:gd name="connsiteX0" fmla="*/ 1955800 w 1955800"/>
                  <a:gd name="connsiteY0" fmla="*/ 1993900 h 1993900"/>
                  <a:gd name="connsiteX1" fmla="*/ 546100 w 1955800"/>
                  <a:gd name="connsiteY1" fmla="*/ 1663700 h 1993900"/>
                  <a:gd name="connsiteX2" fmla="*/ 0 w 1955800"/>
                  <a:gd name="connsiteY2" fmla="*/ 1028700 h 1993900"/>
                  <a:gd name="connsiteX3" fmla="*/ 50800 w 1955800"/>
                  <a:gd name="connsiteY3" fmla="*/ 330200 h 1993900"/>
                  <a:gd name="connsiteX4" fmla="*/ 317500 w 1955800"/>
                  <a:gd name="connsiteY4" fmla="*/ 38100 h 1993900"/>
                  <a:gd name="connsiteX5" fmla="*/ 508000 w 1955800"/>
                  <a:gd name="connsiteY5" fmla="*/ 0 h 1993900"/>
                  <a:gd name="connsiteX0" fmla="*/ 1955800 w 1955800"/>
                  <a:gd name="connsiteY0" fmla="*/ 1993900 h 1993900"/>
                  <a:gd name="connsiteX1" fmla="*/ 546100 w 1955800"/>
                  <a:gd name="connsiteY1" fmla="*/ 1663700 h 1993900"/>
                  <a:gd name="connsiteX2" fmla="*/ 0 w 1955800"/>
                  <a:gd name="connsiteY2" fmla="*/ 1028700 h 1993900"/>
                  <a:gd name="connsiteX3" fmla="*/ 50800 w 1955800"/>
                  <a:gd name="connsiteY3" fmla="*/ 330200 h 1993900"/>
                  <a:gd name="connsiteX4" fmla="*/ 317500 w 1955800"/>
                  <a:gd name="connsiteY4" fmla="*/ 38100 h 1993900"/>
                  <a:gd name="connsiteX5" fmla="*/ 508000 w 1955800"/>
                  <a:gd name="connsiteY5" fmla="*/ 0 h 1993900"/>
                  <a:gd name="connsiteX0" fmla="*/ 1956652 w 1956652"/>
                  <a:gd name="connsiteY0" fmla="*/ 1993900 h 1993900"/>
                  <a:gd name="connsiteX1" fmla="*/ 546952 w 1956652"/>
                  <a:gd name="connsiteY1" fmla="*/ 1663700 h 1993900"/>
                  <a:gd name="connsiteX2" fmla="*/ 852 w 1956652"/>
                  <a:gd name="connsiteY2" fmla="*/ 1028700 h 1993900"/>
                  <a:gd name="connsiteX3" fmla="*/ 51652 w 1956652"/>
                  <a:gd name="connsiteY3" fmla="*/ 330200 h 1993900"/>
                  <a:gd name="connsiteX4" fmla="*/ 318352 w 1956652"/>
                  <a:gd name="connsiteY4" fmla="*/ 38100 h 1993900"/>
                  <a:gd name="connsiteX5" fmla="*/ 508852 w 1956652"/>
                  <a:gd name="connsiteY5" fmla="*/ 0 h 1993900"/>
                  <a:gd name="connsiteX0" fmla="*/ 1956652 w 1956652"/>
                  <a:gd name="connsiteY0" fmla="*/ 1993900 h 1993900"/>
                  <a:gd name="connsiteX1" fmla="*/ 546952 w 1956652"/>
                  <a:gd name="connsiteY1" fmla="*/ 1663700 h 1993900"/>
                  <a:gd name="connsiteX2" fmla="*/ 852 w 1956652"/>
                  <a:gd name="connsiteY2" fmla="*/ 1028700 h 1993900"/>
                  <a:gd name="connsiteX3" fmla="*/ 51652 w 1956652"/>
                  <a:gd name="connsiteY3" fmla="*/ 330200 h 1993900"/>
                  <a:gd name="connsiteX4" fmla="*/ 318352 w 1956652"/>
                  <a:gd name="connsiteY4" fmla="*/ 38100 h 1993900"/>
                  <a:gd name="connsiteX5" fmla="*/ 508852 w 1956652"/>
                  <a:gd name="connsiteY5" fmla="*/ 0 h 1993900"/>
                  <a:gd name="connsiteX0" fmla="*/ 1956652 w 1956652"/>
                  <a:gd name="connsiteY0" fmla="*/ 1993900 h 1993900"/>
                  <a:gd name="connsiteX1" fmla="*/ 546952 w 1956652"/>
                  <a:gd name="connsiteY1" fmla="*/ 1663700 h 1993900"/>
                  <a:gd name="connsiteX2" fmla="*/ 852 w 1956652"/>
                  <a:gd name="connsiteY2" fmla="*/ 1028700 h 1993900"/>
                  <a:gd name="connsiteX3" fmla="*/ 51652 w 1956652"/>
                  <a:gd name="connsiteY3" fmla="*/ 330200 h 1993900"/>
                  <a:gd name="connsiteX4" fmla="*/ 318352 w 1956652"/>
                  <a:gd name="connsiteY4" fmla="*/ 38100 h 1993900"/>
                  <a:gd name="connsiteX5" fmla="*/ 508852 w 1956652"/>
                  <a:gd name="connsiteY5" fmla="*/ 0 h 1993900"/>
                  <a:gd name="connsiteX0" fmla="*/ 1956652 w 1956652"/>
                  <a:gd name="connsiteY0" fmla="*/ 1993900 h 1993900"/>
                  <a:gd name="connsiteX1" fmla="*/ 546952 w 1956652"/>
                  <a:gd name="connsiteY1" fmla="*/ 1663700 h 1993900"/>
                  <a:gd name="connsiteX2" fmla="*/ 852 w 1956652"/>
                  <a:gd name="connsiteY2" fmla="*/ 1028700 h 1993900"/>
                  <a:gd name="connsiteX3" fmla="*/ 51652 w 1956652"/>
                  <a:gd name="connsiteY3" fmla="*/ 330200 h 1993900"/>
                  <a:gd name="connsiteX4" fmla="*/ 318352 w 1956652"/>
                  <a:gd name="connsiteY4" fmla="*/ 38100 h 1993900"/>
                  <a:gd name="connsiteX5" fmla="*/ 508852 w 1956652"/>
                  <a:gd name="connsiteY5" fmla="*/ 0 h 1993900"/>
                  <a:gd name="connsiteX0" fmla="*/ 1956652 w 1956652"/>
                  <a:gd name="connsiteY0" fmla="*/ 1993900 h 1993900"/>
                  <a:gd name="connsiteX1" fmla="*/ 546952 w 1956652"/>
                  <a:gd name="connsiteY1" fmla="*/ 1663700 h 1993900"/>
                  <a:gd name="connsiteX2" fmla="*/ 852 w 1956652"/>
                  <a:gd name="connsiteY2" fmla="*/ 1028700 h 1993900"/>
                  <a:gd name="connsiteX3" fmla="*/ 51652 w 1956652"/>
                  <a:gd name="connsiteY3" fmla="*/ 330200 h 1993900"/>
                  <a:gd name="connsiteX4" fmla="*/ 318352 w 1956652"/>
                  <a:gd name="connsiteY4" fmla="*/ 38100 h 1993900"/>
                  <a:gd name="connsiteX5" fmla="*/ 508852 w 1956652"/>
                  <a:gd name="connsiteY5" fmla="*/ 0 h 1993900"/>
                  <a:gd name="connsiteX0" fmla="*/ 1966431 w 1966431"/>
                  <a:gd name="connsiteY0" fmla="*/ 1993900 h 1993900"/>
                  <a:gd name="connsiteX1" fmla="*/ 556731 w 1966431"/>
                  <a:gd name="connsiteY1" fmla="*/ 1663700 h 1993900"/>
                  <a:gd name="connsiteX2" fmla="*/ 10631 w 1966431"/>
                  <a:gd name="connsiteY2" fmla="*/ 1028700 h 1993900"/>
                  <a:gd name="connsiteX3" fmla="*/ 61431 w 1966431"/>
                  <a:gd name="connsiteY3" fmla="*/ 330200 h 1993900"/>
                  <a:gd name="connsiteX4" fmla="*/ 328131 w 1966431"/>
                  <a:gd name="connsiteY4" fmla="*/ 38100 h 1993900"/>
                  <a:gd name="connsiteX5" fmla="*/ 518631 w 1966431"/>
                  <a:gd name="connsiteY5" fmla="*/ 0 h 1993900"/>
                  <a:gd name="connsiteX0" fmla="*/ 1959422 w 1959422"/>
                  <a:gd name="connsiteY0" fmla="*/ 1993900 h 1993900"/>
                  <a:gd name="connsiteX1" fmla="*/ 549722 w 1959422"/>
                  <a:gd name="connsiteY1" fmla="*/ 1663700 h 1993900"/>
                  <a:gd name="connsiteX2" fmla="*/ 3622 w 1959422"/>
                  <a:gd name="connsiteY2" fmla="*/ 1028700 h 1993900"/>
                  <a:gd name="connsiteX3" fmla="*/ 54422 w 1959422"/>
                  <a:gd name="connsiteY3" fmla="*/ 330200 h 1993900"/>
                  <a:gd name="connsiteX4" fmla="*/ 321122 w 1959422"/>
                  <a:gd name="connsiteY4" fmla="*/ 38100 h 1993900"/>
                  <a:gd name="connsiteX5" fmla="*/ 511622 w 1959422"/>
                  <a:gd name="connsiteY5" fmla="*/ 0 h 1993900"/>
                  <a:gd name="connsiteX0" fmla="*/ 1959422 w 1959422"/>
                  <a:gd name="connsiteY0" fmla="*/ 1993900 h 1993900"/>
                  <a:gd name="connsiteX1" fmla="*/ 549722 w 1959422"/>
                  <a:gd name="connsiteY1" fmla="*/ 1663700 h 1993900"/>
                  <a:gd name="connsiteX2" fmla="*/ 3622 w 1959422"/>
                  <a:gd name="connsiteY2" fmla="*/ 1028700 h 1993900"/>
                  <a:gd name="connsiteX3" fmla="*/ 54422 w 1959422"/>
                  <a:gd name="connsiteY3" fmla="*/ 330200 h 1993900"/>
                  <a:gd name="connsiteX4" fmla="*/ 321122 w 1959422"/>
                  <a:gd name="connsiteY4" fmla="*/ 38100 h 1993900"/>
                  <a:gd name="connsiteX5" fmla="*/ 511622 w 1959422"/>
                  <a:gd name="connsiteY5" fmla="*/ 0 h 1993900"/>
                  <a:gd name="connsiteX0" fmla="*/ 1956577 w 1956577"/>
                  <a:gd name="connsiteY0" fmla="*/ 1993900 h 1993900"/>
                  <a:gd name="connsiteX1" fmla="*/ 546877 w 1956577"/>
                  <a:gd name="connsiteY1" fmla="*/ 1663700 h 1993900"/>
                  <a:gd name="connsiteX2" fmla="*/ 777 w 1956577"/>
                  <a:gd name="connsiteY2" fmla="*/ 1028700 h 1993900"/>
                  <a:gd name="connsiteX3" fmla="*/ 51577 w 1956577"/>
                  <a:gd name="connsiteY3" fmla="*/ 330200 h 1993900"/>
                  <a:gd name="connsiteX4" fmla="*/ 318277 w 1956577"/>
                  <a:gd name="connsiteY4" fmla="*/ 38100 h 1993900"/>
                  <a:gd name="connsiteX5" fmla="*/ 508777 w 1956577"/>
                  <a:gd name="connsiteY5" fmla="*/ 0 h 1993900"/>
                  <a:gd name="connsiteX0" fmla="*/ 1960577 w 1960577"/>
                  <a:gd name="connsiteY0" fmla="*/ 1993900 h 1993900"/>
                  <a:gd name="connsiteX1" fmla="*/ 550877 w 1960577"/>
                  <a:gd name="connsiteY1" fmla="*/ 1663700 h 1993900"/>
                  <a:gd name="connsiteX2" fmla="*/ 4777 w 1960577"/>
                  <a:gd name="connsiteY2" fmla="*/ 1028700 h 1993900"/>
                  <a:gd name="connsiteX3" fmla="*/ 55577 w 1960577"/>
                  <a:gd name="connsiteY3" fmla="*/ 330200 h 1993900"/>
                  <a:gd name="connsiteX4" fmla="*/ 322277 w 1960577"/>
                  <a:gd name="connsiteY4" fmla="*/ 38100 h 1993900"/>
                  <a:gd name="connsiteX5" fmla="*/ 512777 w 1960577"/>
                  <a:gd name="connsiteY5" fmla="*/ 0 h 1993900"/>
                  <a:gd name="connsiteX0" fmla="*/ 1962807 w 1962807"/>
                  <a:gd name="connsiteY0" fmla="*/ 1993900 h 1993900"/>
                  <a:gd name="connsiteX1" fmla="*/ 553107 w 1962807"/>
                  <a:gd name="connsiteY1" fmla="*/ 1663700 h 1993900"/>
                  <a:gd name="connsiteX2" fmla="*/ 7007 w 1962807"/>
                  <a:gd name="connsiteY2" fmla="*/ 1028700 h 1993900"/>
                  <a:gd name="connsiteX3" fmla="*/ 57807 w 1962807"/>
                  <a:gd name="connsiteY3" fmla="*/ 330200 h 1993900"/>
                  <a:gd name="connsiteX4" fmla="*/ 324507 w 1962807"/>
                  <a:gd name="connsiteY4" fmla="*/ 38100 h 1993900"/>
                  <a:gd name="connsiteX5" fmla="*/ 515007 w 1962807"/>
                  <a:gd name="connsiteY5" fmla="*/ 0 h 199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62807" h="1993900">
                    <a:moveTo>
                      <a:pt x="1962807" y="1993900"/>
                    </a:moveTo>
                    <a:cubicBezTo>
                      <a:pt x="1721507" y="1960033"/>
                      <a:pt x="853674" y="1837267"/>
                      <a:pt x="553107" y="1663700"/>
                    </a:cubicBezTo>
                    <a:cubicBezTo>
                      <a:pt x="252540" y="1490133"/>
                      <a:pt x="28174" y="1236133"/>
                      <a:pt x="7007" y="1028700"/>
                    </a:cubicBezTo>
                    <a:cubicBezTo>
                      <a:pt x="-14160" y="821267"/>
                      <a:pt x="15474" y="474133"/>
                      <a:pt x="57807" y="330200"/>
                    </a:cubicBezTo>
                    <a:cubicBezTo>
                      <a:pt x="100140" y="186267"/>
                      <a:pt x="261007" y="50800"/>
                      <a:pt x="324507" y="38100"/>
                    </a:cubicBezTo>
                    <a:lnTo>
                      <a:pt x="515007" y="0"/>
                    </a:lnTo>
                  </a:path>
                </a:pathLst>
              </a:custGeom>
              <a:ln w="57150" cmpd="sng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0257383" y="5085184"/>
                <a:ext cx="153038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automated </a:t>
                </a:r>
              </a:p>
              <a:p>
                <a:r>
                  <a:rPr lang="en-US" sz="1600" dirty="0" smtClean="0">
                    <a:latin typeface="Arial" pitchFamily="34" charset="0"/>
                    <a:cs typeface="Arial" pitchFamily="34" charset="0"/>
                  </a:rPr>
                  <a:t>regression test</a:t>
                </a:r>
                <a:endParaRPr lang="en-US" sz="1600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" name="Freeform 107"/>
              <p:cNvSpPr/>
              <p:nvPr/>
            </p:nvSpPr>
            <p:spPr>
              <a:xfrm>
                <a:off x="10473407" y="2420888"/>
                <a:ext cx="1159793" cy="720080"/>
              </a:xfrm>
              <a:custGeom>
                <a:avLst/>
                <a:gdLst>
                  <a:gd name="connsiteX0" fmla="*/ 0 w 990600"/>
                  <a:gd name="connsiteY0" fmla="*/ 571500 h 571500"/>
                  <a:gd name="connsiteX1" fmla="*/ 482600 w 990600"/>
                  <a:gd name="connsiteY1" fmla="*/ 444500 h 571500"/>
                  <a:gd name="connsiteX2" fmla="*/ 876300 w 990600"/>
                  <a:gd name="connsiteY2" fmla="*/ 228600 h 571500"/>
                  <a:gd name="connsiteX3" fmla="*/ 990600 w 990600"/>
                  <a:gd name="connsiteY3" fmla="*/ 0 h 571500"/>
                  <a:gd name="connsiteX0" fmla="*/ 0 w 990600"/>
                  <a:gd name="connsiteY0" fmla="*/ 571500 h 571500"/>
                  <a:gd name="connsiteX1" fmla="*/ 482600 w 990600"/>
                  <a:gd name="connsiteY1" fmla="*/ 444500 h 571500"/>
                  <a:gd name="connsiteX2" fmla="*/ 876300 w 990600"/>
                  <a:gd name="connsiteY2" fmla="*/ 228600 h 571500"/>
                  <a:gd name="connsiteX3" fmla="*/ 990600 w 990600"/>
                  <a:gd name="connsiteY3" fmla="*/ 0 h 571500"/>
                  <a:gd name="connsiteX0" fmla="*/ 0 w 990600"/>
                  <a:gd name="connsiteY0" fmla="*/ 571500 h 571500"/>
                  <a:gd name="connsiteX1" fmla="*/ 482600 w 990600"/>
                  <a:gd name="connsiteY1" fmla="*/ 444500 h 571500"/>
                  <a:gd name="connsiteX2" fmla="*/ 876300 w 990600"/>
                  <a:gd name="connsiteY2" fmla="*/ 228600 h 571500"/>
                  <a:gd name="connsiteX3" fmla="*/ 990600 w 990600"/>
                  <a:gd name="connsiteY3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600" h="571500">
                    <a:moveTo>
                      <a:pt x="0" y="571500"/>
                    </a:moveTo>
                    <a:cubicBezTo>
                      <a:pt x="160867" y="529167"/>
                      <a:pt x="336550" y="501650"/>
                      <a:pt x="482600" y="444500"/>
                    </a:cubicBezTo>
                    <a:cubicBezTo>
                      <a:pt x="628650" y="387350"/>
                      <a:pt x="838200" y="304800"/>
                      <a:pt x="876300" y="228600"/>
                    </a:cubicBezTo>
                    <a:lnTo>
                      <a:pt x="990600" y="0"/>
                    </a:lnTo>
                  </a:path>
                </a:pathLst>
              </a:custGeom>
              <a:ln w="57150" cmpd="sng">
                <a:gradFill flip="none" rotWithShape="1">
                  <a:gsLst>
                    <a:gs pos="76000">
                      <a:srgbClr val="FF0000"/>
                    </a:gs>
                    <a:gs pos="0">
                      <a:srgbClr val="FFFFFF"/>
                    </a:gs>
                  </a:gsLst>
                  <a:lin ang="0" scaled="1"/>
                  <a:tileRect/>
                </a:gra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reeform 95"/>
              <p:cNvSpPr/>
              <p:nvPr/>
            </p:nvSpPr>
            <p:spPr>
              <a:xfrm>
                <a:off x="9681320" y="2603500"/>
                <a:ext cx="1008112" cy="1981200"/>
              </a:xfrm>
              <a:custGeom>
                <a:avLst/>
                <a:gdLst>
                  <a:gd name="connsiteX0" fmla="*/ 241300 w 1130300"/>
                  <a:gd name="connsiteY0" fmla="*/ 1981200 h 1981200"/>
                  <a:gd name="connsiteX1" fmla="*/ 812800 w 1130300"/>
                  <a:gd name="connsiteY1" fmla="*/ 1841500 h 1981200"/>
                  <a:gd name="connsiteX2" fmla="*/ 1130300 w 1130300"/>
                  <a:gd name="connsiteY2" fmla="*/ 927100 h 1981200"/>
                  <a:gd name="connsiteX3" fmla="*/ 660400 w 1130300"/>
                  <a:gd name="connsiteY3" fmla="*/ 25400 h 1981200"/>
                  <a:gd name="connsiteX4" fmla="*/ 0 w 1130300"/>
                  <a:gd name="connsiteY4" fmla="*/ 0 h 1981200"/>
                  <a:gd name="connsiteX0" fmla="*/ 241300 w 1132552"/>
                  <a:gd name="connsiteY0" fmla="*/ 1981200 h 1981200"/>
                  <a:gd name="connsiteX1" fmla="*/ 812800 w 1132552"/>
                  <a:gd name="connsiteY1" fmla="*/ 1841500 h 1981200"/>
                  <a:gd name="connsiteX2" fmla="*/ 1130300 w 1132552"/>
                  <a:gd name="connsiteY2" fmla="*/ 927100 h 1981200"/>
                  <a:gd name="connsiteX3" fmla="*/ 660400 w 1132552"/>
                  <a:gd name="connsiteY3" fmla="*/ 25400 h 1981200"/>
                  <a:gd name="connsiteX4" fmla="*/ 0 w 1132552"/>
                  <a:gd name="connsiteY4" fmla="*/ 0 h 1981200"/>
                  <a:gd name="connsiteX0" fmla="*/ 241300 w 1132552"/>
                  <a:gd name="connsiteY0" fmla="*/ 1981200 h 1981200"/>
                  <a:gd name="connsiteX1" fmla="*/ 812800 w 1132552"/>
                  <a:gd name="connsiteY1" fmla="*/ 1841500 h 1981200"/>
                  <a:gd name="connsiteX2" fmla="*/ 1130300 w 1132552"/>
                  <a:gd name="connsiteY2" fmla="*/ 927100 h 1981200"/>
                  <a:gd name="connsiteX3" fmla="*/ 660400 w 1132552"/>
                  <a:gd name="connsiteY3" fmla="*/ 25400 h 1981200"/>
                  <a:gd name="connsiteX4" fmla="*/ 0 w 1132552"/>
                  <a:gd name="connsiteY4" fmla="*/ 0 h 1981200"/>
                  <a:gd name="connsiteX0" fmla="*/ 241300 w 1132552"/>
                  <a:gd name="connsiteY0" fmla="*/ 1981200 h 1981200"/>
                  <a:gd name="connsiteX1" fmla="*/ 812800 w 1132552"/>
                  <a:gd name="connsiteY1" fmla="*/ 1841500 h 1981200"/>
                  <a:gd name="connsiteX2" fmla="*/ 1130300 w 1132552"/>
                  <a:gd name="connsiteY2" fmla="*/ 927100 h 1981200"/>
                  <a:gd name="connsiteX3" fmla="*/ 660400 w 1132552"/>
                  <a:gd name="connsiteY3" fmla="*/ 25400 h 1981200"/>
                  <a:gd name="connsiteX4" fmla="*/ 0 w 1132552"/>
                  <a:gd name="connsiteY4" fmla="*/ 0 h 1981200"/>
                  <a:gd name="connsiteX0" fmla="*/ 241300 w 1132552"/>
                  <a:gd name="connsiteY0" fmla="*/ 1981200 h 1981200"/>
                  <a:gd name="connsiteX1" fmla="*/ 812800 w 1132552"/>
                  <a:gd name="connsiteY1" fmla="*/ 1841500 h 1981200"/>
                  <a:gd name="connsiteX2" fmla="*/ 1130300 w 1132552"/>
                  <a:gd name="connsiteY2" fmla="*/ 927100 h 1981200"/>
                  <a:gd name="connsiteX3" fmla="*/ 660400 w 1132552"/>
                  <a:gd name="connsiteY3" fmla="*/ 25400 h 1981200"/>
                  <a:gd name="connsiteX4" fmla="*/ 0 w 1132552"/>
                  <a:gd name="connsiteY4" fmla="*/ 0 h 1981200"/>
                  <a:gd name="connsiteX0" fmla="*/ 241300 w 1135953"/>
                  <a:gd name="connsiteY0" fmla="*/ 1981200 h 1981200"/>
                  <a:gd name="connsiteX1" fmla="*/ 876300 w 1135953"/>
                  <a:gd name="connsiteY1" fmla="*/ 1714500 h 1981200"/>
                  <a:gd name="connsiteX2" fmla="*/ 1130300 w 1135953"/>
                  <a:gd name="connsiteY2" fmla="*/ 927100 h 1981200"/>
                  <a:gd name="connsiteX3" fmla="*/ 660400 w 1135953"/>
                  <a:gd name="connsiteY3" fmla="*/ 25400 h 1981200"/>
                  <a:gd name="connsiteX4" fmla="*/ 0 w 1135953"/>
                  <a:gd name="connsiteY4" fmla="*/ 0 h 1981200"/>
                  <a:gd name="connsiteX0" fmla="*/ 241300 w 1132616"/>
                  <a:gd name="connsiteY0" fmla="*/ 1981200 h 1981200"/>
                  <a:gd name="connsiteX1" fmla="*/ 876300 w 1132616"/>
                  <a:gd name="connsiteY1" fmla="*/ 1714500 h 1981200"/>
                  <a:gd name="connsiteX2" fmla="*/ 1130300 w 1132616"/>
                  <a:gd name="connsiteY2" fmla="*/ 927100 h 1981200"/>
                  <a:gd name="connsiteX3" fmla="*/ 749300 w 1132616"/>
                  <a:gd name="connsiteY3" fmla="*/ 127000 h 1981200"/>
                  <a:gd name="connsiteX4" fmla="*/ 0 w 1132616"/>
                  <a:gd name="connsiteY4" fmla="*/ 0 h 1981200"/>
                  <a:gd name="connsiteX0" fmla="*/ 241300 w 1132616"/>
                  <a:gd name="connsiteY0" fmla="*/ 1981200 h 1981200"/>
                  <a:gd name="connsiteX1" fmla="*/ 876300 w 1132616"/>
                  <a:gd name="connsiteY1" fmla="*/ 1714500 h 1981200"/>
                  <a:gd name="connsiteX2" fmla="*/ 1130300 w 1132616"/>
                  <a:gd name="connsiteY2" fmla="*/ 927100 h 1981200"/>
                  <a:gd name="connsiteX3" fmla="*/ 749300 w 1132616"/>
                  <a:gd name="connsiteY3" fmla="*/ 127000 h 1981200"/>
                  <a:gd name="connsiteX4" fmla="*/ 0 w 1132616"/>
                  <a:gd name="connsiteY4" fmla="*/ 0 h 1981200"/>
                  <a:gd name="connsiteX0" fmla="*/ 241300 w 1133030"/>
                  <a:gd name="connsiteY0" fmla="*/ 1981200 h 1981200"/>
                  <a:gd name="connsiteX1" fmla="*/ 876300 w 1133030"/>
                  <a:gd name="connsiteY1" fmla="*/ 1714500 h 1981200"/>
                  <a:gd name="connsiteX2" fmla="*/ 1130300 w 1133030"/>
                  <a:gd name="connsiteY2" fmla="*/ 927100 h 1981200"/>
                  <a:gd name="connsiteX3" fmla="*/ 736600 w 1133030"/>
                  <a:gd name="connsiteY3" fmla="*/ 215900 h 1981200"/>
                  <a:gd name="connsiteX4" fmla="*/ 0 w 1133030"/>
                  <a:gd name="connsiteY4" fmla="*/ 0 h 1981200"/>
                  <a:gd name="connsiteX0" fmla="*/ 241300 w 1139446"/>
                  <a:gd name="connsiteY0" fmla="*/ 1981200 h 1981200"/>
                  <a:gd name="connsiteX1" fmla="*/ 876300 w 1139446"/>
                  <a:gd name="connsiteY1" fmla="*/ 1714500 h 1981200"/>
                  <a:gd name="connsiteX2" fmla="*/ 1130300 w 1139446"/>
                  <a:gd name="connsiteY2" fmla="*/ 927100 h 1981200"/>
                  <a:gd name="connsiteX3" fmla="*/ 584200 w 1139446"/>
                  <a:gd name="connsiteY3" fmla="*/ 139700 h 1981200"/>
                  <a:gd name="connsiteX4" fmla="*/ 0 w 1139446"/>
                  <a:gd name="connsiteY4" fmla="*/ 0 h 198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9446" h="1981200">
                    <a:moveTo>
                      <a:pt x="241300" y="1981200"/>
                    </a:moveTo>
                    <a:cubicBezTo>
                      <a:pt x="508000" y="1972733"/>
                      <a:pt x="728133" y="1890183"/>
                      <a:pt x="876300" y="1714500"/>
                    </a:cubicBezTo>
                    <a:cubicBezTo>
                      <a:pt x="1024467" y="1538817"/>
                      <a:pt x="1178983" y="1189567"/>
                      <a:pt x="1130300" y="927100"/>
                    </a:cubicBezTo>
                    <a:cubicBezTo>
                      <a:pt x="1081617" y="664633"/>
                      <a:pt x="753533" y="262467"/>
                      <a:pt x="584200" y="139700"/>
                    </a:cubicBezTo>
                    <a:cubicBezTo>
                      <a:pt x="414867" y="16933"/>
                      <a:pt x="249767" y="42333"/>
                      <a:pt x="0" y="0"/>
                    </a:cubicBezTo>
                  </a:path>
                </a:pathLst>
              </a:custGeom>
              <a:ln w="57150" cmpd="sng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64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Note about testing: </a:t>
            </a:r>
            <a:r>
              <a:rPr lang="en-US" sz="3200" dirty="0" smtClean="0">
                <a:solidFill>
                  <a:srgbClr val="024C84"/>
                </a:solidFill>
              </a:rPr>
              <a:t>use the same language!</a:t>
            </a:r>
            <a:endParaRPr lang="en-US" sz="2000" i="1" dirty="0">
              <a:solidFill>
                <a:srgbClr val="024C84"/>
              </a:solidFill>
            </a:endParaRPr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0"/>
            <a:ext cx="9145235" cy="19812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We know from experience that developers prefer to conduct testing using the same language as they use for development</a:t>
            </a:r>
          </a:p>
          <a:p>
            <a:endParaRPr lang="en-US" sz="1500" dirty="0" smtClean="0">
              <a:cs typeface="Times New Roman" pitchFamily="18" charset="0"/>
            </a:endParaRPr>
          </a:p>
          <a:p>
            <a:r>
              <a:rPr lang="en-US" sz="1500" dirty="0" smtClean="0">
                <a:cs typeface="Times New Roman" pitchFamily="18" charset="0"/>
              </a:rPr>
              <a:t>Thus, if we develop control code using Simulink at VCC, we should develop test cases using Simulink – or in a tool integrated in Simulink with syntax familiar to Simulink users. </a:t>
            </a:r>
          </a:p>
          <a:p>
            <a:endParaRPr lang="en-US" sz="1500" dirty="0">
              <a:cs typeface="Times New Roman" pitchFamily="18" charset="0"/>
            </a:endParaRPr>
          </a:p>
          <a:p>
            <a:r>
              <a:rPr lang="en-US" sz="1500" dirty="0" smtClean="0">
                <a:cs typeface="Times New Roman" pitchFamily="18" charset="0"/>
              </a:rPr>
              <a:t>This turns out to be tricky…</a:t>
            </a:r>
          </a:p>
          <a:p>
            <a:endParaRPr lang="en-US" sz="1500" dirty="0">
              <a:cs typeface="Times New Roman" pitchFamily="18" charset="0"/>
            </a:endParaRPr>
          </a:p>
          <a:p>
            <a:endParaRPr lang="en-US" sz="1500" dirty="0">
              <a:cs typeface="Times New Roman" pitchFamily="18" charset="0"/>
            </a:endParaRPr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1040359" y="3429000"/>
            <a:ext cx="11017224" cy="3024336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Formal verification </a:t>
            </a:r>
            <a:r>
              <a:rPr lang="en-US" b="1" dirty="0" smtClean="0">
                <a:solidFill>
                  <a:srgbClr val="125687"/>
                </a:solidFill>
              </a:rPr>
              <a:t>looks very promising! </a:t>
            </a:r>
            <a:endParaRPr lang="en-US" sz="1500" dirty="0" smtClean="0">
              <a:cs typeface="Times New Roman" pitchFamily="18" charset="0"/>
            </a:endParaRPr>
          </a:p>
          <a:p>
            <a:r>
              <a:rPr lang="en-US" sz="1500" dirty="0" smtClean="0">
                <a:cs typeface="Times New Roman" pitchFamily="18" charset="0"/>
              </a:rPr>
              <a:t>But should be integrated in the language used by developers. </a:t>
            </a:r>
            <a:r>
              <a:rPr lang="en-US" sz="1500" i="1" dirty="0">
                <a:cs typeface="Times New Roman" pitchFamily="18" charset="0"/>
              </a:rPr>
              <a:t>W</a:t>
            </a:r>
            <a:r>
              <a:rPr lang="en-US" sz="1500" i="1" dirty="0" smtClean="0">
                <a:cs typeface="Times New Roman" pitchFamily="18" charset="0"/>
              </a:rPr>
              <a:t>hy not fully integrate testing in the modeling language?</a:t>
            </a:r>
          </a:p>
          <a:p>
            <a:endParaRPr lang="en-US" sz="1500" dirty="0" smtClean="0">
              <a:cs typeface="Times New Roman" pitchFamily="18" charset="0"/>
            </a:endParaRPr>
          </a:p>
          <a:p>
            <a:r>
              <a:rPr lang="en-US" b="1" dirty="0" smtClean="0">
                <a:solidFill>
                  <a:srgbClr val="125687"/>
                </a:solidFill>
                <a:cs typeface="Times New Roman" pitchFamily="18" charset="0"/>
              </a:rPr>
              <a:t>Test vector design and regression </a:t>
            </a:r>
            <a:r>
              <a:rPr lang="en-US" b="1" dirty="0" smtClean="0">
                <a:solidFill>
                  <a:srgbClr val="FF0000"/>
                </a:solidFill>
                <a:cs typeface="Times New Roman" pitchFamily="18" charset="0"/>
              </a:rPr>
              <a:t>test</a:t>
            </a:r>
            <a:r>
              <a:rPr lang="en-US" b="1" dirty="0" smtClean="0">
                <a:solidFill>
                  <a:srgbClr val="125687"/>
                </a:solidFill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cs typeface="Times New Roman" pitchFamily="18" charset="0"/>
              </a:rPr>
              <a:t>automation</a:t>
            </a:r>
          </a:p>
          <a:p>
            <a:r>
              <a:rPr lang="en-US" sz="1500" dirty="0" smtClean="0">
                <a:cs typeface="Times New Roman" pitchFamily="18" charset="0"/>
              </a:rPr>
              <a:t>Tools for traditional testing works well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>
                <a:cs typeface="Times New Roman" pitchFamily="18" charset="0"/>
              </a:rPr>
              <a:t>efficient test suite management, parameter set &amp; test execution</a:t>
            </a:r>
          </a:p>
          <a:p>
            <a:pPr marL="285750" indent="-285750">
              <a:buFont typeface="Arial"/>
              <a:buChar char="•"/>
            </a:pPr>
            <a:r>
              <a:rPr lang="en-US" sz="1500" dirty="0" smtClean="0">
                <a:cs typeface="Times New Roman" pitchFamily="18" charset="0"/>
              </a:rPr>
              <a:t>fast simulation (minimize compile time, parallel computing, </a:t>
            </a:r>
            <a:r>
              <a:rPr lang="en-US" sz="1500" i="1" dirty="0" smtClean="0">
                <a:cs typeface="Times New Roman" pitchFamily="18" charset="0"/>
              </a:rPr>
              <a:t>cloud simulation, …</a:t>
            </a:r>
            <a:r>
              <a:rPr lang="en-US" sz="1500" dirty="0" smtClean="0">
                <a:cs typeface="Times New Roman" pitchFamily="18" charset="0"/>
              </a:rPr>
              <a:t>) in normal mode (enabling coverage metrics)</a:t>
            </a:r>
          </a:p>
          <a:p>
            <a:endParaRPr lang="en-US" sz="1500" dirty="0" smtClean="0">
              <a:cs typeface="Times New Roman" pitchFamily="18" charset="0"/>
            </a:endParaRPr>
          </a:p>
          <a:p>
            <a:r>
              <a:rPr lang="en-US" b="1" dirty="0" smtClean="0">
                <a:solidFill>
                  <a:schemeClr val="tx2"/>
                </a:solidFill>
                <a:cs typeface="Times New Roman" pitchFamily="18" charset="0"/>
              </a:rPr>
              <a:t>Static analysis </a:t>
            </a:r>
          </a:p>
          <a:p>
            <a:r>
              <a:rPr lang="en-US" sz="1500" dirty="0" smtClean="0">
                <a:cs typeface="Times New Roman" pitchFamily="18" charset="0"/>
              </a:rPr>
              <a:t>Important, </a:t>
            </a:r>
            <a:r>
              <a:rPr lang="en-US" sz="1500" i="1" dirty="0" smtClean="0">
                <a:cs typeface="Times New Roman" pitchFamily="18" charset="0"/>
              </a:rPr>
              <a:t>but not facilitated yet! Why not integrate this also? The language should help, not trust, the designer…</a:t>
            </a:r>
          </a:p>
          <a:p>
            <a:endParaRPr lang="en-US" sz="1500" dirty="0" smtClean="0">
              <a:cs typeface="Times New Roman" pitchFamily="18" charset="0"/>
            </a:endParaRPr>
          </a:p>
          <a:p>
            <a:endParaRPr lang="en-US" sz="1500" dirty="0" smtClean="0">
              <a:cs typeface="Times New Roman" pitchFamily="18" charset="0"/>
            </a:endParaRPr>
          </a:p>
          <a:p>
            <a:endParaRPr lang="en-US" sz="15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33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 82"/>
          <p:cNvSpPr/>
          <p:nvPr/>
        </p:nvSpPr>
        <p:spPr>
          <a:xfrm>
            <a:off x="1040214" y="2349898"/>
            <a:ext cx="7423720" cy="1584961"/>
          </a:xfrm>
          <a:custGeom>
            <a:avLst/>
            <a:gdLst>
              <a:gd name="connsiteX0" fmla="*/ 457200 w 2987898"/>
              <a:gd name="connsiteY0" fmla="*/ 0 h 850006"/>
              <a:gd name="connsiteX1" fmla="*/ 2350394 w 2987898"/>
              <a:gd name="connsiteY1" fmla="*/ 0 h 850006"/>
              <a:gd name="connsiteX2" fmla="*/ 2987898 w 2987898"/>
              <a:gd name="connsiteY2" fmla="*/ 850006 h 850006"/>
              <a:gd name="connsiteX3" fmla="*/ 1081825 w 2987898"/>
              <a:gd name="connsiteY3" fmla="*/ 850006 h 850006"/>
              <a:gd name="connsiteX4" fmla="*/ 837127 w 2987898"/>
              <a:gd name="connsiteY4" fmla="*/ 528034 h 850006"/>
              <a:gd name="connsiteX5" fmla="*/ 173865 w 2987898"/>
              <a:gd name="connsiteY5" fmla="*/ 534473 h 850006"/>
              <a:gd name="connsiteX6" fmla="*/ 0 w 2987898"/>
              <a:gd name="connsiteY6" fmla="*/ 321972 h 850006"/>
              <a:gd name="connsiteX7" fmla="*/ 669701 w 2987898"/>
              <a:gd name="connsiteY7" fmla="*/ 315533 h 850006"/>
              <a:gd name="connsiteX8" fmla="*/ 457200 w 2987898"/>
              <a:gd name="connsiteY8" fmla="*/ 0 h 850006"/>
              <a:gd name="connsiteX0" fmla="*/ 457200 w 2987898"/>
              <a:gd name="connsiteY0" fmla="*/ 0 h 850006"/>
              <a:gd name="connsiteX1" fmla="*/ 2350394 w 2987898"/>
              <a:gd name="connsiteY1" fmla="*/ 0 h 850006"/>
              <a:gd name="connsiteX2" fmla="*/ 2987898 w 2987898"/>
              <a:gd name="connsiteY2" fmla="*/ 850006 h 850006"/>
              <a:gd name="connsiteX3" fmla="*/ 1081825 w 2987898"/>
              <a:gd name="connsiteY3" fmla="*/ 850006 h 850006"/>
              <a:gd name="connsiteX4" fmla="*/ 837127 w 2987898"/>
              <a:gd name="connsiteY4" fmla="*/ 528034 h 850006"/>
              <a:gd name="connsiteX5" fmla="*/ 173865 w 2987898"/>
              <a:gd name="connsiteY5" fmla="*/ 534473 h 850006"/>
              <a:gd name="connsiteX6" fmla="*/ 0 w 2987898"/>
              <a:gd name="connsiteY6" fmla="*/ 321972 h 850006"/>
              <a:gd name="connsiteX7" fmla="*/ 682580 w 2987898"/>
              <a:gd name="connsiteY7" fmla="*/ 315533 h 850006"/>
              <a:gd name="connsiteX8" fmla="*/ 457200 w 2987898"/>
              <a:gd name="connsiteY8" fmla="*/ 0 h 850006"/>
              <a:gd name="connsiteX0" fmla="*/ 457200 w 2987898"/>
              <a:gd name="connsiteY0" fmla="*/ 0 h 998113"/>
              <a:gd name="connsiteX1" fmla="*/ 2350394 w 2987898"/>
              <a:gd name="connsiteY1" fmla="*/ 0 h 998113"/>
              <a:gd name="connsiteX2" fmla="*/ 2987898 w 2987898"/>
              <a:gd name="connsiteY2" fmla="*/ 850006 h 998113"/>
              <a:gd name="connsiteX3" fmla="*/ 1217053 w 2987898"/>
              <a:gd name="connsiteY3" fmla="*/ 998113 h 998113"/>
              <a:gd name="connsiteX4" fmla="*/ 837127 w 2987898"/>
              <a:gd name="connsiteY4" fmla="*/ 528034 h 998113"/>
              <a:gd name="connsiteX5" fmla="*/ 173865 w 2987898"/>
              <a:gd name="connsiteY5" fmla="*/ 534473 h 998113"/>
              <a:gd name="connsiteX6" fmla="*/ 0 w 2987898"/>
              <a:gd name="connsiteY6" fmla="*/ 321972 h 998113"/>
              <a:gd name="connsiteX7" fmla="*/ 682580 w 2987898"/>
              <a:gd name="connsiteY7" fmla="*/ 315533 h 998113"/>
              <a:gd name="connsiteX8" fmla="*/ 457200 w 2987898"/>
              <a:gd name="connsiteY8" fmla="*/ 0 h 998113"/>
              <a:gd name="connsiteX0" fmla="*/ 457200 w 3097369"/>
              <a:gd name="connsiteY0" fmla="*/ 0 h 1004553"/>
              <a:gd name="connsiteX1" fmla="*/ 2350394 w 3097369"/>
              <a:gd name="connsiteY1" fmla="*/ 0 h 1004553"/>
              <a:gd name="connsiteX2" fmla="*/ 3097369 w 3097369"/>
              <a:gd name="connsiteY2" fmla="*/ 1004553 h 1004553"/>
              <a:gd name="connsiteX3" fmla="*/ 1217053 w 3097369"/>
              <a:gd name="connsiteY3" fmla="*/ 998113 h 1004553"/>
              <a:gd name="connsiteX4" fmla="*/ 837127 w 3097369"/>
              <a:gd name="connsiteY4" fmla="*/ 528034 h 1004553"/>
              <a:gd name="connsiteX5" fmla="*/ 173865 w 3097369"/>
              <a:gd name="connsiteY5" fmla="*/ 534473 h 1004553"/>
              <a:gd name="connsiteX6" fmla="*/ 0 w 3097369"/>
              <a:gd name="connsiteY6" fmla="*/ 321972 h 1004553"/>
              <a:gd name="connsiteX7" fmla="*/ 682580 w 3097369"/>
              <a:gd name="connsiteY7" fmla="*/ 315533 h 1004553"/>
              <a:gd name="connsiteX8" fmla="*/ 457200 w 3097369"/>
              <a:gd name="connsiteY8" fmla="*/ 0 h 1004553"/>
              <a:gd name="connsiteX0" fmla="*/ 534473 w 3174642"/>
              <a:gd name="connsiteY0" fmla="*/ 0 h 1004553"/>
              <a:gd name="connsiteX1" fmla="*/ 2427667 w 3174642"/>
              <a:gd name="connsiteY1" fmla="*/ 0 h 1004553"/>
              <a:gd name="connsiteX2" fmla="*/ 3174642 w 3174642"/>
              <a:gd name="connsiteY2" fmla="*/ 1004553 h 1004553"/>
              <a:gd name="connsiteX3" fmla="*/ 1294326 w 3174642"/>
              <a:gd name="connsiteY3" fmla="*/ 998113 h 1004553"/>
              <a:gd name="connsiteX4" fmla="*/ 914400 w 3174642"/>
              <a:gd name="connsiteY4" fmla="*/ 528034 h 1004553"/>
              <a:gd name="connsiteX5" fmla="*/ 0 w 3174642"/>
              <a:gd name="connsiteY5" fmla="*/ 540912 h 1004553"/>
              <a:gd name="connsiteX6" fmla="*/ 77273 w 3174642"/>
              <a:gd name="connsiteY6" fmla="*/ 321972 h 1004553"/>
              <a:gd name="connsiteX7" fmla="*/ 759853 w 3174642"/>
              <a:gd name="connsiteY7" fmla="*/ 315533 h 1004553"/>
              <a:gd name="connsiteX8" fmla="*/ 534473 w 3174642"/>
              <a:gd name="connsiteY8" fmla="*/ 0 h 1004553"/>
              <a:gd name="connsiteX0" fmla="*/ 701898 w 3342067"/>
              <a:gd name="connsiteY0" fmla="*/ 0 h 1004553"/>
              <a:gd name="connsiteX1" fmla="*/ 2595092 w 3342067"/>
              <a:gd name="connsiteY1" fmla="*/ 0 h 1004553"/>
              <a:gd name="connsiteX2" fmla="*/ 3342067 w 3342067"/>
              <a:gd name="connsiteY2" fmla="*/ 1004553 h 1004553"/>
              <a:gd name="connsiteX3" fmla="*/ 1461751 w 3342067"/>
              <a:gd name="connsiteY3" fmla="*/ 998113 h 1004553"/>
              <a:gd name="connsiteX4" fmla="*/ 1081825 w 3342067"/>
              <a:gd name="connsiteY4" fmla="*/ 528034 h 1004553"/>
              <a:gd name="connsiteX5" fmla="*/ 167425 w 3342067"/>
              <a:gd name="connsiteY5" fmla="*/ 540912 h 1004553"/>
              <a:gd name="connsiteX6" fmla="*/ 0 w 3342067"/>
              <a:gd name="connsiteY6" fmla="*/ 321972 h 1004553"/>
              <a:gd name="connsiteX7" fmla="*/ 927278 w 3342067"/>
              <a:gd name="connsiteY7" fmla="*/ 315533 h 1004553"/>
              <a:gd name="connsiteX8" fmla="*/ 701898 w 3342067"/>
              <a:gd name="connsiteY8" fmla="*/ 0 h 1004553"/>
              <a:gd name="connsiteX0" fmla="*/ 701898 w 5030587"/>
              <a:gd name="connsiteY0" fmla="*/ 0 h 1004553"/>
              <a:gd name="connsiteX1" fmla="*/ 5030587 w 5030587"/>
              <a:gd name="connsiteY1" fmla="*/ 0 h 1004553"/>
              <a:gd name="connsiteX2" fmla="*/ 3342067 w 5030587"/>
              <a:gd name="connsiteY2" fmla="*/ 1004553 h 1004553"/>
              <a:gd name="connsiteX3" fmla="*/ 1461751 w 5030587"/>
              <a:gd name="connsiteY3" fmla="*/ 998113 h 1004553"/>
              <a:gd name="connsiteX4" fmla="*/ 1081825 w 5030587"/>
              <a:gd name="connsiteY4" fmla="*/ 528034 h 1004553"/>
              <a:gd name="connsiteX5" fmla="*/ 167425 w 5030587"/>
              <a:gd name="connsiteY5" fmla="*/ 540912 h 1004553"/>
              <a:gd name="connsiteX6" fmla="*/ 0 w 5030587"/>
              <a:gd name="connsiteY6" fmla="*/ 321972 h 1004553"/>
              <a:gd name="connsiteX7" fmla="*/ 927278 w 5030587"/>
              <a:gd name="connsiteY7" fmla="*/ 315533 h 1004553"/>
              <a:gd name="connsiteX8" fmla="*/ 701898 w 5030587"/>
              <a:gd name="connsiteY8" fmla="*/ 0 h 1004553"/>
              <a:gd name="connsiteX0" fmla="*/ 701898 w 5030587"/>
              <a:gd name="connsiteY0" fmla="*/ 0 h 1004553"/>
              <a:gd name="connsiteX1" fmla="*/ 5030587 w 5030587"/>
              <a:gd name="connsiteY1" fmla="*/ 0 h 1004553"/>
              <a:gd name="connsiteX2" fmla="*/ 4744844 w 5030587"/>
              <a:gd name="connsiteY2" fmla="*/ 1004553 h 1004553"/>
              <a:gd name="connsiteX3" fmla="*/ 1461751 w 5030587"/>
              <a:gd name="connsiteY3" fmla="*/ 998113 h 1004553"/>
              <a:gd name="connsiteX4" fmla="*/ 1081825 w 5030587"/>
              <a:gd name="connsiteY4" fmla="*/ 528034 h 1004553"/>
              <a:gd name="connsiteX5" fmla="*/ 167425 w 5030587"/>
              <a:gd name="connsiteY5" fmla="*/ 540912 h 1004553"/>
              <a:gd name="connsiteX6" fmla="*/ 0 w 5030587"/>
              <a:gd name="connsiteY6" fmla="*/ 321972 h 1004553"/>
              <a:gd name="connsiteX7" fmla="*/ 927278 w 5030587"/>
              <a:gd name="connsiteY7" fmla="*/ 315533 h 1004553"/>
              <a:gd name="connsiteX8" fmla="*/ 701898 w 5030587"/>
              <a:gd name="connsiteY8" fmla="*/ 0 h 1004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0587" h="1004553">
                <a:moveTo>
                  <a:pt x="701898" y="0"/>
                </a:moveTo>
                <a:lnTo>
                  <a:pt x="5030587" y="0"/>
                </a:lnTo>
                <a:lnTo>
                  <a:pt x="4744844" y="1004553"/>
                </a:lnTo>
                <a:lnTo>
                  <a:pt x="1461751" y="998113"/>
                </a:lnTo>
                <a:lnTo>
                  <a:pt x="1081825" y="528034"/>
                </a:lnTo>
                <a:lnTo>
                  <a:pt x="167425" y="540912"/>
                </a:lnTo>
                <a:lnTo>
                  <a:pt x="0" y="321972"/>
                </a:lnTo>
                <a:lnTo>
                  <a:pt x="927278" y="315533"/>
                </a:lnTo>
                <a:lnTo>
                  <a:pt x="701898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2264493" y="2368108"/>
            <a:ext cx="1798358" cy="1861535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977402 w 4977402"/>
              <a:gd name="connsiteY6" fmla="*/ 456445 h 2957212"/>
              <a:gd name="connsiteX7" fmla="*/ 3973133 w 4977402"/>
              <a:gd name="connsiteY7" fmla="*/ 1733718 h 2957212"/>
              <a:gd name="connsiteX8" fmla="*/ 3973134 w 4977402"/>
              <a:gd name="connsiteY8" fmla="*/ 1727280 h 2957212"/>
              <a:gd name="connsiteX9" fmla="*/ 3032976 w 4977402"/>
              <a:gd name="connsiteY9" fmla="*/ 2950772 h 2957212"/>
              <a:gd name="connsiteX10" fmla="*/ 1893195 w 4977402"/>
              <a:gd name="connsiteY10" fmla="*/ 2957212 h 2957212"/>
              <a:gd name="connsiteX11" fmla="*/ 0 w 4977402"/>
              <a:gd name="connsiteY11" fmla="*/ 458710 h 2957212"/>
              <a:gd name="connsiteX0" fmla="*/ 0 w 4957897"/>
              <a:gd name="connsiteY0" fmla="*/ 458710 h 2957212"/>
              <a:gd name="connsiteX1" fmla="*/ 598774 w 4957897"/>
              <a:gd name="connsiteY1" fmla="*/ 470834 h 2957212"/>
              <a:gd name="connsiteX2" fmla="*/ 1996226 w 4957897"/>
              <a:gd name="connsiteY2" fmla="*/ 2345466 h 2957212"/>
              <a:gd name="connsiteX3" fmla="*/ 2942822 w 4957897"/>
              <a:gd name="connsiteY3" fmla="*/ 2339027 h 2957212"/>
              <a:gd name="connsiteX4" fmla="*/ 4694444 w 4957897"/>
              <a:gd name="connsiteY4" fmla="*/ 6440 h 2957212"/>
              <a:gd name="connsiteX5" fmla="*/ 4957897 w 4957897"/>
              <a:gd name="connsiteY5" fmla="*/ 0 h 2957212"/>
              <a:gd name="connsiteX6" fmla="*/ 3973133 w 4957897"/>
              <a:gd name="connsiteY6" fmla="*/ 1733718 h 2957212"/>
              <a:gd name="connsiteX7" fmla="*/ 3973134 w 4957897"/>
              <a:gd name="connsiteY7" fmla="*/ 1727280 h 2957212"/>
              <a:gd name="connsiteX8" fmla="*/ 3032976 w 4957897"/>
              <a:gd name="connsiteY8" fmla="*/ 2950772 h 2957212"/>
              <a:gd name="connsiteX9" fmla="*/ 1893195 w 4957897"/>
              <a:gd name="connsiteY9" fmla="*/ 2957212 h 2957212"/>
              <a:gd name="connsiteX10" fmla="*/ 0 w 4957897"/>
              <a:gd name="connsiteY10" fmla="*/ 458710 h 2957212"/>
              <a:gd name="connsiteX0" fmla="*/ 0 w 4694444"/>
              <a:gd name="connsiteY0" fmla="*/ 452270 h 2950772"/>
              <a:gd name="connsiteX1" fmla="*/ 598774 w 4694444"/>
              <a:gd name="connsiteY1" fmla="*/ 464394 h 2950772"/>
              <a:gd name="connsiteX2" fmla="*/ 1996226 w 4694444"/>
              <a:gd name="connsiteY2" fmla="*/ 2339026 h 2950772"/>
              <a:gd name="connsiteX3" fmla="*/ 2942822 w 4694444"/>
              <a:gd name="connsiteY3" fmla="*/ 2332587 h 2950772"/>
              <a:gd name="connsiteX4" fmla="*/ 4694444 w 4694444"/>
              <a:gd name="connsiteY4" fmla="*/ 0 h 2950772"/>
              <a:gd name="connsiteX5" fmla="*/ 3973133 w 4694444"/>
              <a:gd name="connsiteY5" fmla="*/ 1727278 h 2950772"/>
              <a:gd name="connsiteX6" fmla="*/ 3973134 w 4694444"/>
              <a:gd name="connsiteY6" fmla="*/ 1720840 h 2950772"/>
              <a:gd name="connsiteX7" fmla="*/ 3032976 w 4694444"/>
              <a:gd name="connsiteY7" fmla="*/ 2944332 h 2950772"/>
              <a:gd name="connsiteX8" fmla="*/ 1893195 w 4694444"/>
              <a:gd name="connsiteY8" fmla="*/ 2950772 h 2950772"/>
              <a:gd name="connsiteX9" fmla="*/ 0 w 4694444"/>
              <a:gd name="connsiteY9" fmla="*/ 452270 h 2950772"/>
              <a:gd name="connsiteX0" fmla="*/ 0 w 3973134"/>
              <a:gd name="connsiteY0" fmla="*/ 1312 h 2499814"/>
              <a:gd name="connsiteX1" fmla="*/ 598774 w 3973134"/>
              <a:gd name="connsiteY1" fmla="*/ 13436 h 2499814"/>
              <a:gd name="connsiteX2" fmla="*/ 1996226 w 3973134"/>
              <a:gd name="connsiteY2" fmla="*/ 1888068 h 2499814"/>
              <a:gd name="connsiteX3" fmla="*/ 2942822 w 3973134"/>
              <a:gd name="connsiteY3" fmla="*/ 1881629 h 2499814"/>
              <a:gd name="connsiteX4" fmla="*/ 3973133 w 3973134"/>
              <a:gd name="connsiteY4" fmla="*/ 1276320 h 2499814"/>
              <a:gd name="connsiteX5" fmla="*/ 3973134 w 3973134"/>
              <a:gd name="connsiteY5" fmla="*/ 1269882 h 2499814"/>
              <a:gd name="connsiteX6" fmla="*/ 3032976 w 3973134"/>
              <a:gd name="connsiteY6" fmla="*/ 2493374 h 2499814"/>
              <a:gd name="connsiteX7" fmla="*/ 1893195 w 3973134"/>
              <a:gd name="connsiteY7" fmla="*/ 2499814 h 2499814"/>
              <a:gd name="connsiteX8" fmla="*/ 0 w 3973134"/>
              <a:gd name="connsiteY8" fmla="*/ 1312 h 2499814"/>
              <a:gd name="connsiteX0" fmla="*/ 0 w 3973406"/>
              <a:gd name="connsiteY0" fmla="*/ 1312 h 2499814"/>
              <a:gd name="connsiteX1" fmla="*/ 598774 w 3973406"/>
              <a:gd name="connsiteY1" fmla="*/ 13436 h 2499814"/>
              <a:gd name="connsiteX2" fmla="*/ 1996226 w 3973406"/>
              <a:gd name="connsiteY2" fmla="*/ 1888068 h 2499814"/>
              <a:gd name="connsiteX3" fmla="*/ 2942822 w 3973406"/>
              <a:gd name="connsiteY3" fmla="*/ 1881629 h 2499814"/>
              <a:gd name="connsiteX4" fmla="*/ 3973133 w 3973406"/>
              <a:gd name="connsiteY4" fmla="*/ 1276320 h 2499814"/>
              <a:gd name="connsiteX5" fmla="*/ 3032976 w 3973406"/>
              <a:gd name="connsiteY5" fmla="*/ 2493374 h 2499814"/>
              <a:gd name="connsiteX6" fmla="*/ 1893195 w 3973406"/>
              <a:gd name="connsiteY6" fmla="*/ 2499814 h 2499814"/>
              <a:gd name="connsiteX7" fmla="*/ 0 w 3973406"/>
              <a:gd name="connsiteY7" fmla="*/ 1312 h 2499814"/>
              <a:gd name="connsiteX0" fmla="*/ 0 w 3032976"/>
              <a:gd name="connsiteY0" fmla="*/ 1312 h 2499814"/>
              <a:gd name="connsiteX1" fmla="*/ 598774 w 3032976"/>
              <a:gd name="connsiteY1" fmla="*/ 13436 h 2499814"/>
              <a:gd name="connsiteX2" fmla="*/ 1996226 w 3032976"/>
              <a:gd name="connsiteY2" fmla="*/ 1888068 h 2499814"/>
              <a:gd name="connsiteX3" fmla="*/ 2942822 w 3032976"/>
              <a:gd name="connsiteY3" fmla="*/ 1881629 h 2499814"/>
              <a:gd name="connsiteX4" fmla="*/ 3032976 w 3032976"/>
              <a:gd name="connsiteY4" fmla="*/ 2493374 h 2499814"/>
              <a:gd name="connsiteX5" fmla="*/ 1893195 w 3032976"/>
              <a:gd name="connsiteY5" fmla="*/ 2499814 h 2499814"/>
              <a:gd name="connsiteX6" fmla="*/ 0 w 3032976"/>
              <a:gd name="connsiteY6" fmla="*/ 1312 h 2499814"/>
              <a:gd name="connsiteX0" fmla="*/ 0 w 3032976"/>
              <a:gd name="connsiteY0" fmla="*/ 1312 h 2499814"/>
              <a:gd name="connsiteX1" fmla="*/ 598774 w 3032976"/>
              <a:gd name="connsiteY1" fmla="*/ 13436 h 2499814"/>
              <a:gd name="connsiteX2" fmla="*/ 1996226 w 3032976"/>
              <a:gd name="connsiteY2" fmla="*/ 1888068 h 2499814"/>
              <a:gd name="connsiteX3" fmla="*/ 3032976 w 3032976"/>
              <a:gd name="connsiteY3" fmla="*/ 2493374 h 2499814"/>
              <a:gd name="connsiteX4" fmla="*/ 1893195 w 3032976"/>
              <a:gd name="connsiteY4" fmla="*/ 2499814 h 2499814"/>
              <a:gd name="connsiteX5" fmla="*/ 0 w 3032976"/>
              <a:gd name="connsiteY5" fmla="*/ 1312 h 2499814"/>
              <a:gd name="connsiteX0" fmla="*/ 0 w 3032976"/>
              <a:gd name="connsiteY0" fmla="*/ 1312 h 2499814"/>
              <a:gd name="connsiteX1" fmla="*/ 598774 w 3032976"/>
              <a:gd name="connsiteY1" fmla="*/ 13436 h 2499814"/>
              <a:gd name="connsiteX2" fmla="*/ 1291885 w 3032976"/>
              <a:gd name="connsiteY2" fmla="*/ 938810 h 2499814"/>
              <a:gd name="connsiteX3" fmla="*/ 3032976 w 3032976"/>
              <a:gd name="connsiteY3" fmla="*/ 2493374 h 2499814"/>
              <a:gd name="connsiteX4" fmla="*/ 1893195 w 3032976"/>
              <a:gd name="connsiteY4" fmla="*/ 2499814 h 2499814"/>
              <a:gd name="connsiteX5" fmla="*/ 0 w 3032976"/>
              <a:gd name="connsiteY5" fmla="*/ 1312 h 2499814"/>
              <a:gd name="connsiteX0" fmla="*/ 0 w 3032976"/>
              <a:gd name="connsiteY0" fmla="*/ 1312 h 2493374"/>
              <a:gd name="connsiteX1" fmla="*/ 598774 w 3032976"/>
              <a:gd name="connsiteY1" fmla="*/ 13436 h 2493374"/>
              <a:gd name="connsiteX2" fmla="*/ 1291885 w 3032976"/>
              <a:gd name="connsiteY2" fmla="*/ 938810 h 2493374"/>
              <a:gd name="connsiteX3" fmla="*/ 3032976 w 3032976"/>
              <a:gd name="connsiteY3" fmla="*/ 2493374 h 2493374"/>
              <a:gd name="connsiteX4" fmla="*/ 839856 w 3032976"/>
              <a:gd name="connsiteY4" fmla="*/ 1112874 h 2493374"/>
              <a:gd name="connsiteX5" fmla="*/ 0 w 3032976"/>
              <a:gd name="connsiteY5" fmla="*/ 1312 h 2493374"/>
              <a:gd name="connsiteX0" fmla="*/ 0 w 1291952"/>
              <a:gd name="connsiteY0" fmla="*/ 1312 h 1168960"/>
              <a:gd name="connsiteX1" fmla="*/ 598774 w 1291952"/>
              <a:gd name="connsiteY1" fmla="*/ 13436 h 1168960"/>
              <a:gd name="connsiteX2" fmla="*/ 1291885 w 1291952"/>
              <a:gd name="connsiteY2" fmla="*/ 938810 h 1168960"/>
              <a:gd name="connsiteX3" fmla="*/ 1205496 w 1291952"/>
              <a:gd name="connsiteY3" fmla="*/ 1168960 h 1168960"/>
              <a:gd name="connsiteX4" fmla="*/ 839856 w 1291952"/>
              <a:gd name="connsiteY4" fmla="*/ 1112874 h 1168960"/>
              <a:gd name="connsiteX5" fmla="*/ 0 w 1291952"/>
              <a:gd name="connsiteY5" fmla="*/ 1312 h 1168960"/>
              <a:gd name="connsiteX0" fmla="*/ 0 w 1291952"/>
              <a:gd name="connsiteY0" fmla="*/ 1312 h 1186012"/>
              <a:gd name="connsiteX1" fmla="*/ 598774 w 1291952"/>
              <a:gd name="connsiteY1" fmla="*/ 13436 h 1186012"/>
              <a:gd name="connsiteX2" fmla="*/ 1291885 w 1291952"/>
              <a:gd name="connsiteY2" fmla="*/ 938810 h 1186012"/>
              <a:gd name="connsiteX3" fmla="*/ 1243568 w 1291952"/>
              <a:gd name="connsiteY3" fmla="*/ 1186012 h 1186012"/>
              <a:gd name="connsiteX4" fmla="*/ 839856 w 1291952"/>
              <a:gd name="connsiteY4" fmla="*/ 1112874 h 1186012"/>
              <a:gd name="connsiteX5" fmla="*/ 0 w 1291952"/>
              <a:gd name="connsiteY5" fmla="*/ 1312 h 1186012"/>
              <a:gd name="connsiteX0" fmla="*/ 0 w 1272918"/>
              <a:gd name="connsiteY0" fmla="*/ 1312 h 1186012"/>
              <a:gd name="connsiteX1" fmla="*/ 598774 w 1272918"/>
              <a:gd name="connsiteY1" fmla="*/ 13436 h 1186012"/>
              <a:gd name="connsiteX2" fmla="*/ 1272849 w 1272918"/>
              <a:gd name="connsiteY2" fmla="*/ 910389 h 1186012"/>
              <a:gd name="connsiteX3" fmla="*/ 1243568 w 1272918"/>
              <a:gd name="connsiteY3" fmla="*/ 1186012 h 1186012"/>
              <a:gd name="connsiteX4" fmla="*/ 839856 w 1272918"/>
              <a:gd name="connsiteY4" fmla="*/ 1112874 h 1186012"/>
              <a:gd name="connsiteX5" fmla="*/ 0 w 1272918"/>
              <a:gd name="connsiteY5" fmla="*/ 1312 h 1186012"/>
              <a:gd name="connsiteX0" fmla="*/ 0 w 1272918"/>
              <a:gd name="connsiteY0" fmla="*/ 1312 h 1180328"/>
              <a:gd name="connsiteX1" fmla="*/ 598774 w 1272918"/>
              <a:gd name="connsiteY1" fmla="*/ 13436 h 1180328"/>
              <a:gd name="connsiteX2" fmla="*/ 1272849 w 1272918"/>
              <a:gd name="connsiteY2" fmla="*/ 910389 h 1180328"/>
              <a:gd name="connsiteX3" fmla="*/ 1199150 w 1272918"/>
              <a:gd name="connsiteY3" fmla="*/ 1180328 h 1180328"/>
              <a:gd name="connsiteX4" fmla="*/ 839856 w 1272918"/>
              <a:gd name="connsiteY4" fmla="*/ 1112874 h 1180328"/>
              <a:gd name="connsiteX5" fmla="*/ 0 w 1272918"/>
              <a:gd name="connsiteY5" fmla="*/ 1312 h 1180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2918" h="1180328">
                <a:moveTo>
                  <a:pt x="0" y="1312"/>
                </a:moveTo>
                <a:cubicBezTo>
                  <a:pt x="94445" y="1312"/>
                  <a:pt x="594481" y="-5883"/>
                  <a:pt x="598774" y="13436"/>
                </a:cubicBezTo>
                <a:cubicBezTo>
                  <a:pt x="588826" y="3897"/>
                  <a:pt x="1280879" y="916390"/>
                  <a:pt x="1272849" y="910389"/>
                </a:cubicBezTo>
                <a:lnTo>
                  <a:pt x="1199150" y="1180328"/>
                </a:lnTo>
                <a:lnTo>
                  <a:pt x="839856" y="1112874"/>
                </a:lnTo>
                <a:lnTo>
                  <a:pt x="0" y="1312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… and in </a:t>
            </a:r>
            <a:r>
              <a:rPr lang="en-US" sz="3200" dirty="0" smtClean="0">
                <a:solidFill>
                  <a:srgbClr val="FF0000"/>
                </a:solidFill>
              </a:rPr>
              <a:t>real life</a:t>
            </a:r>
          </a:p>
        </p:txBody>
      </p:sp>
      <p:sp>
        <p:nvSpPr>
          <p:cNvPr id="5" name="Freeform 4"/>
          <p:cNvSpPr/>
          <p:nvPr/>
        </p:nvSpPr>
        <p:spPr>
          <a:xfrm>
            <a:off x="5616277" y="2873101"/>
            <a:ext cx="4466887" cy="2122574"/>
          </a:xfrm>
          <a:custGeom>
            <a:avLst/>
            <a:gdLst>
              <a:gd name="connsiteX0" fmla="*/ 0 w 2292439"/>
              <a:gd name="connsiteY0" fmla="*/ 0 h 605307"/>
              <a:gd name="connsiteX1" fmla="*/ 431442 w 2292439"/>
              <a:gd name="connsiteY1" fmla="*/ 592428 h 605307"/>
              <a:gd name="connsiteX2" fmla="*/ 2125014 w 2292439"/>
              <a:gd name="connsiteY2" fmla="*/ 605307 h 605307"/>
              <a:gd name="connsiteX3" fmla="*/ 2292439 w 2292439"/>
              <a:gd name="connsiteY3" fmla="*/ 386366 h 605307"/>
              <a:gd name="connsiteX0" fmla="*/ 0 w 3197693"/>
              <a:gd name="connsiteY0" fmla="*/ 869325 h 1474632"/>
              <a:gd name="connsiteX1" fmla="*/ 431442 w 3197693"/>
              <a:gd name="connsiteY1" fmla="*/ 1461753 h 1474632"/>
              <a:gd name="connsiteX2" fmla="*/ 2125014 w 3197693"/>
              <a:gd name="connsiteY2" fmla="*/ 1474632 h 1474632"/>
              <a:gd name="connsiteX3" fmla="*/ 3197693 w 3197693"/>
              <a:gd name="connsiteY3" fmla="*/ 0 h 1474632"/>
              <a:gd name="connsiteX0" fmla="*/ 0 w 3197693"/>
              <a:gd name="connsiteY0" fmla="*/ 869325 h 1461753"/>
              <a:gd name="connsiteX1" fmla="*/ 431442 w 3197693"/>
              <a:gd name="connsiteY1" fmla="*/ 1461753 h 1461753"/>
              <a:gd name="connsiteX2" fmla="*/ 2190141 w 3197693"/>
              <a:gd name="connsiteY2" fmla="*/ 1352283 h 1461753"/>
              <a:gd name="connsiteX3" fmla="*/ 3197693 w 3197693"/>
              <a:gd name="connsiteY3" fmla="*/ 0 h 1461753"/>
              <a:gd name="connsiteX0" fmla="*/ 0 w 3197693"/>
              <a:gd name="connsiteY0" fmla="*/ 869325 h 1352283"/>
              <a:gd name="connsiteX1" fmla="*/ 333753 w 3197693"/>
              <a:gd name="connsiteY1" fmla="*/ 1345843 h 1352283"/>
              <a:gd name="connsiteX2" fmla="*/ 2190141 w 3197693"/>
              <a:gd name="connsiteY2" fmla="*/ 1352283 h 1352283"/>
              <a:gd name="connsiteX3" fmla="*/ 3197693 w 3197693"/>
              <a:gd name="connsiteY3" fmla="*/ 0 h 1352283"/>
              <a:gd name="connsiteX0" fmla="*/ 0 w 3197693"/>
              <a:gd name="connsiteY0" fmla="*/ 869325 h 1345843"/>
              <a:gd name="connsiteX1" fmla="*/ 333753 w 3197693"/>
              <a:gd name="connsiteY1" fmla="*/ 1345843 h 1345843"/>
              <a:gd name="connsiteX2" fmla="*/ 2644716 w 3197693"/>
              <a:gd name="connsiteY2" fmla="*/ 1344230 h 1345843"/>
              <a:gd name="connsiteX3" fmla="*/ 3197693 w 3197693"/>
              <a:gd name="connsiteY3" fmla="*/ 0 h 1345843"/>
              <a:gd name="connsiteX0" fmla="*/ 0 w 3197693"/>
              <a:gd name="connsiteY0" fmla="*/ 869325 h 1345843"/>
              <a:gd name="connsiteX1" fmla="*/ 333753 w 3197693"/>
              <a:gd name="connsiteY1" fmla="*/ 1345843 h 1345843"/>
              <a:gd name="connsiteX2" fmla="*/ 2644716 w 3197693"/>
              <a:gd name="connsiteY2" fmla="*/ 1344230 h 1345843"/>
              <a:gd name="connsiteX3" fmla="*/ 3197693 w 3197693"/>
              <a:gd name="connsiteY3" fmla="*/ 0 h 1345843"/>
              <a:gd name="connsiteX0" fmla="*/ 0 w 3197693"/>
              <a:gd name="connsiteY0" fmla="*/ 869325 h 1345843"/>
              <a:gd name="connsiteX1" fmla="*/ 333753 w 3197693"/>
              <a:gd name="connsiteY1" fmla="*/ 1345843 h 1345843"/>
              <a:gd name="connsiteX2" fmla="*/ 2644716 w 3197693"/>
              <a:gd name="connsiteY2" fmla="*/ 1344230 h 1345843"/>
              <a:gd name="connsiteX3" fmla="*/ 3197693 w 3197693"/>
              <a:gd name="connsiteY3" fmla="*/ 0 h 134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693" h="1345843">
                <a:moveTo>
                  <a:pt x="0" y="869325"/>
                </a:moveTo>
                <a:lnTo>
                  <a:pt x="333753" y="1345843"/>
                </a:lnTo>
                <a:lnTo>
                  <a:pt x="2644716" y="1344230"/>
                </a:lnTo>
                <a:cubicBezTo>
                  <a:pt x="3116940" y="176789"/>
                  <a:pt x="2643646" y="1336545"/>
                  <a:pt x="3197693" y="0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4785834" y="4217216"/>
            <a:ext cx="2951269" cy="954650"/>
          </a:xfrm>
          <a:custGeom>
            <a:avLst/>
            <a:gdLst>
              <a:gd name="connsiteX0" fmla="*/ 0 w 2292439"/>
              <a:gd name="connsiteY0" fmla="*/ 0 h 605307"/>
              <a:gd name="connsiteX1" fmla="*/ 431442 w 2292439"/>
              <a:gd name="connsiteY1" fmla="*/ 592428 h 605307"/>
              <a:gd name="connsiteX2" fmla="*/ 2125014 w 2292439"/>
              <a:gd name="connsiteY2" fmla="*/ 605307 h 605307"/>
              <a:gd name="connsiteX3" fmla="*/ 2292439 w 2292439"/>
              <a:gd name="connsiteY3" fmla="*/ 386366 h 6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2439" h="605307">
                <a:moveTo>
                  <a:pt x="0" y="0"/>
                </a:moveTo>
                <a:lnTo>
                  <a:pt x="431442" y="592428"/>
                </a:lnTo>
                <a:lnTo>
                  <a:pt x="2125014" y="605307"/>
                </a:lnTo>
                <a:lnTo>
                  <a:pt x="2292439" y="386366"/>
                </a:lnTo>
              </a:path>
            </a:pathLst>
          </a:cu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arallelogram 18"/>
          <p:cNvSpPr/>
          <p:nvPr/>
        </p:nvSpPr>
        <p:spPr>
          <a:xfrm flipH="1">
            <a:off x="1741331" y="1628801"/>
            <a:ext cx="2897174" cy="681397"/>
          </a:xfrm>
          <a:prstGeom prst="parallelogram">
            <a:avLst>
              <a:gd name="adj" fmla="val 74184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entagon 38"/>
          <p:cNvSpPr/>
          <p:nvPr/>
        </p:nvSpPr>
        <p:spPr>
          <a:xfrm rot="3183808">
            <a:off x="2881775" y="2904361"/>
            <a:ext cx="2433154" cy="641068"/>
          </a:xfrm>
          <a:custGeom>
            <a:avLst/>
            <a:gdLst>
              <a:gd name="connsiteX0" fmla="*/ 0 w 1322741"/>
              <a:gd name="connsiteY0" fmla="*/ 0 h 427199"/>
              <a:gd name="connsiteX1" fmla="*/ 1109142 w 1322741"/>
              <a:gd name="connsiteY1" fmla="*/ 0 h 427199"/>
              <a:gd name="connsiteX2" fmla="*/ 1322741 w 1322741"/>
              <a:gd name="connsiteY2" fmla="*/ 213600 h 427199"/>
              <a:gd name="connsiteX3" fmla="*/ 1109142 w 1322741"/>
              <a:gd name="connsiteY3" fmla="*/ 427199 h 427199"/>
              <a:gd name="connsiteX4" fmla="*/ 0 w 1322741"/>
              <a:gd name="connsiteY4" fmla="*/ 427199 h 427199"/>
              <a:gd name="connsiteX5" fmla="*/ 0 w 1322741"/>
              <a:gd name="connsiteY5" fmla="*/ 0 h 427199"/>
              <a:gd name="connsiteX0" fmla="*/ 287182 w 1609923"/>
              <a:gd name="connsiteY0" fmla="*/ 0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287182 w 1609923"/>
              <a:gd name="connsiteY5" fmla="*/ 0 h 427199"/>
              <a:gd name="connsiteX0" fmla="*/ 310362 w 1609923"/>
              <a:gd name="connsiteY0" fmla="*/ 1314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310362 w 1609923"/>
              <a:gd name="connsiteY5" fmla="*/ 1314 h 427199"/>
              <a:gd name="connsiteX0" fmla="*/ 250072 w 1549633"/>
              <a:gd name="connsiteY0" fmla="*/ 1314 h 427199"/>
              <a:gd name="connsiteX1" fmla="*/ 1336034 w 1549633"/>
              <a:gd name="connsiteY1" fmla="*/ 0 h 427199"/>
              <a:gd name="connsiteX2" fmla="*/ 1549633 w 1549633"/>
              <a:gd name="connsiteY2" fmla="*/ 213600 h 427199"/>
              <a:gd name="connsiteX3" fmla="*/ 1336034 w 1549633"/>
              <a:gd name="connsiteY3" fmla="*/ 427199 h 427199"/>
              <a:gd name="connsiteX4" fmla="*/ 0 w 1549633"/>
              <a:gd name="connsiteY4" fmla="*/ 375971 h 427199"/>
              <a:gd name="connsiteX5" fmla="*/ 250072 w 1549633"/>
              <a:gd name="connsiteY5" fmla="*/ 1314 h 427199"/>
              <a:gd name="connsiteX0" fmla="*/ 250072 w 1549633"/>
              <a:gd name="connsiteY0" fmla="*/ 1314 h 455076"/>
              <a:gd name="connsiteX1" fmla="*/ 1336034 w 1549633"/>
              <a:gd name="connsiteY1" fmla="*/ 0 h 455076"/>
              <a:gd name="connsiteX2" fmla="*/ 1549633 w 1549633"/>
              <a:gd name="connsiteY2" fmla="*/ 213600 h 455076"/>
              <a:gd name="connsiteX3" fmla="*/ 1303036 w 1549633"/>
              <a:gd name="connsiteY3" fmla="*/ 455076 h 455076"/>
              <a:gd name="connsiteX4" fmla="*/ 0 w 1549633"/>
              <a:gd name="connsiteY4" fmla="*/ 375971 h 455076"/>
              <a:gd name="connsiteX5" fmla="*/ 250072 w 1549633"/>
              <a:gd name="connsiteY5" fmla="*/ 1314 h 455076"/>
              <a:gd name="connsiteX0" fmla="*/ 250072 w 1549633"/>
              <a:gd name="connsiteY0" fmla="*/ 0 h 453762"/>
              <a:gd name="connsiteX1" fmla="*/ 1342832 w 1549633"/>
              <a:gd name="connsiteY1" fmla="*/ 20270 h 453762"/>
              <a:gd name="connsiteX2" fmla="*/ 1549633 w 1549633"/>
              <a:gd name="connsiteY2" fmla="*/ 212286 h 453762"/>
              <a:gd name="connsiteX3" fmla="*/ 1303036 w 1549633"/>
              <a:gd name="connsiteY3" fmla="*/ 453762 h 453762"/>
              <a:gd name="connsiteX4" fmla="*/ 0 w 1549633"/>
              <a:gd name="connsiteY4" fmla="*/ 374657 h 453762"/>
              <a:gd name="connsiteX5" fmla="*/ 250072 w 1549633"/>
              <a:gd name="connsiteY5" fmla="*/ 0 h 453762"/>
              <a:gd name="connsiteX0" fmla="*/ 250072 w 1549633"/>
              <a:gd name="connsiteY0" fmla="*/ 0 h 453762"/>
              <a:gd name="connsiteX1" fmla="*/ 1357589 w 1549633"/>
              <a:gd name="connsiteY1" fmla="*/ 40594 h 453762"/>
              <a:gd name="connsiteX2" fmla="*/ 1549633 w 1549633"/>
              <a:gd name="connsiteY2" fmla="*/ 212286 h 453762"/>
              <a:gd name="connsiteX3" fmla="*/ 1303036 w 1549633"/>
              <a:gd name="connsiteY3" fmla="*/ 453762 h 453762"/>
              <a:gd name="connsiteX4" fmla="*/ 0 w 1549633"/>
              <a:gd name="connsiteY4" fmla="*/ 374657 h 453762"/>
              <a:gd name="connsiteX5" fmla="*/ 250072 w 1549633"/>
              <a:gd name="connsiteY5" fmla="*/ 0 h 453762"/>
              <a:gd name="connsiteX0" fmla="*/ 250072 w 1542769"/>
              <a:gd name="connsiteY0" fmla="*/ 0 h 453762"/>
              <a:gd name="connsiteX1" fmla="*/ 1357589 w 1542769"/>
              <a:gd name="connsiteY1" fmla="*/ 40594 h 453762"/>
              <a:gd name="connsiteX2" fmla="*/ 1542769 w 1542769"/>
              <a:gd name="connsiteY2" fmla="*/ 254156 h 453762"/>
              <a:gd name="connsiteX3" fmla="*/ 1303036 w 1542769"/>
              <a:gd name="connsiteY3" fmla="*/ 453762 h 453762"/>
              <a:gd name="connsiteX4" fmla="*/ 0 w 1542769"/>
              <a:gd name="connsiteY4" fmla="*/ 374657 h 453762"/>
              <a:gd name="connsiteX5" fmla="*/ 250072 w 1542769"/>
              <a:gd name="connsiteY5" fmla="*/ 0 h 45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769" h="453762">
                <a:moveTo>
                  <a:pt x="250072" y="0"/>
                </a:moveTo>
                <a:lnTo>
                  <a:pt x="1357589" y="40594"/>
                </a:lnTo>
                <a:lnTo>
                  <a:pt x="1542769" y="254156"/>
                </a:lnTo>
                <a:lnTo>
                  <a:pt x="1303036" y="453762"/>
                </a:lnTo>
                <a:lnTo>
                  <a:pt x="0" y="374657"/>
                </a:lnTo>
                <a:lnTo>
                  <a:pt x="25007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entagon 38"/>
          <p:cNvSpPr/>
          <p:nvPr/>
        </p:nvSpPr>
        <p:spPr>
          <a:xfrm rot="3253329">
            <a:off x="3688121" y="2890203"/>
            <a:ext cx="2432446" cy="632809"/>
          </a:xfrm>
          <a:custGeom>
            <a:avLst/>
            <a:gdLst>
              <a:gd name="connsiteX0" fmla="*/ 0 w 1322741"/>
              <a:gd name="connsiteY0" fmla="*/ 0 h 427199"/>
              <a:gd name="connsiteX1" fmla="*/ 1109142 w 1322741"/>
              <a:gd name="connsiteY1" fmla="*/ 0 h 427199"/>
              <a:gd name="connsiteX2" fmla="*/ 1322741 w 1322741"/>
              <a:gd name="connsiteY2" fmla="*/ 213600 h 427199"/>
              <a:gd name="connsiteX3" fmla="*/ 1109142 w 1322741"/>
              <a:gd name="connsiteY3" fmla="*/ 427199 h 427199"/>
              <a:gd name="connsiteX4" fmla="*/ 0 w 1322741"/>
              <a:gd name="connsiteY4" fmla="*/ 427199 h 427199"/>
              <a:gd name="connsiteX5" fmla="*/ 0 w 1322741"/>
              <a:gd name="connsiteY5" fmla="*/ 0 h 427199"/>
              <a:gd name="connsiteX0" fmla="*/ 287182 w 1609923"/>
              <a:gd name="connsiteY0" fmla="*/ 0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287182 w 1609923"/>
              <a:gd name="connsiteY5" fmla="*/ 0 h 427199"/>
              <a:gd name="connsiteX0" fmla="*/ 310362 w 1609923"/>
              <a:gd name="connsiteY0" fmla="*/ 1314 h 427199"/>
              <a:gd name="connsiteX1" fmla="*/ 1396324 w 1609923"/>
              <a:gd name="connsiteY1" fmla="*/ 0 h 427199"/>
              <a:gd name="connsiteX2" fmla="*/ 1609923 w 1609923"/>
              <a:gd name="connsiteY2" fmla="*/ 213600 h 427199"/>
              <a:gd name="connsiteX3" fmla="*/ 1396324 w 1609923"/>
              <a:gd name="connsiteY3" fmla="*/ 427199 h 427199"/>
              <a:gd name="connsiteX4" fmla="*/ 0 w 1609923"/>
              <a:gd name="connsiteY4" fmla="*/ 412698 h 427199"/>
              <a:gd name="connsiteX5" fmla="*/ 310362 w 1609923"/>
              <a:gd name="connsiteY5" fmla="*/ 1314 h 427199"/>
              <a:gd name="connsiteX0" fmla="*/ 266023 w 1565584"/>
              <a:gd name="connsiteY0" fmla="*/ 1314 h 427199"/>
              <a:gd name="connsiteX1" fmla="*/ 1351985 w 1565584"/>
              <a:gd name="connsiteY1" fmla="*/ 0 h 427199"/>
              <a:gd name="connsiteX2" fmla="*/ 1565584 w 1565584"/>
              <a:gd name="connsiteY2" fmla="*/ 213600 h 427199"/>
              <a:gd name="connsiteX3" fmla="*/ 1351985 w 1565584"/>
              <a:gd name="connsiteY3" fmla="*/ 427199 h 427199"/>
              <a:gd name="connsiteX4" fmla="*/ 0 w 1565584"/>
              <a:gd name="connsiteY4" fmla="*/ 410217 h 427199"/>
              <a:gd name="connsiteX5" fmla="*/ 266023 w 1565584"/>
              <a:gd name="connsiteY5" fmla="*/ 1314 h 427199"/>
              <a:gd name="connsiteX0" fmla="*/ 266023 w 1565584"/>
              <a:gd name="connsiteY0" fmla="*/ 1314 h 449229"/>
              <a:gd name="connsiteX1" fmla="*/ 1351985 w 1565584"/>
              <a:gd name="connsiteY1" fmla="*/ 0 h 449229"/>
              <a:gd name="connsiteX2" fmla="*/ 1565584 w 1565584"/>
              <a:gd name="connsiteY2" fmla="*/ 213600 h 449229"/>
              <a:gd name="connsiteX3" fmla="*/ 1330757 w 1565584"/>
              <a:gd name="connsiteY3" fmla="*/ 449229 h 449229"/>
              <a:gd name="connsiteX4" fmla="*/ 0 w 1565584"/>
              <a:gd name="connsiteY4" fmla="*/ 410217 h 449229"/>
              <a:gd name="connsiteX5" fmla="*/ 266023 w 1565584"/>
              <a:gd name="connsiteY5" fmla="*/ 1314 h 449229"/>
              <a:gd name="connsiteX0" fmla="*/ 266023 w 1565584"/>
              <a:gd name="connsiteY0" fmla="*/ 0 h 447915"/>
              <a:gd name="connsiteX1" fmla="*/ 1369684 w 1565584"/>
              <a:gd name="connsiteY1" fmla="*/ 36389 h 447915"/>
              <a:gd name="connsiteX2" fmla="*/ 1565584 w 1565584"/>
              <a:gd name="connsiteY2" fmla="*/ 212286 h 447915"/>
              <a:gd name="connsiteX3" fmla="*/ 1330757 w 1565584"/>
              <a:gd name="connsiteY3" fmla="*/ 447915 h 447915"/>
              <a:gd name="connsiteX4" fmla="*/ 0 w 1565584"/>
              <a:gd name="connsiteY4" fmla="*/ 408903 h 447915"/>
              <a:gd name="connsiteX5" fmla="*/ 266023 w 1565584"/>
              <a:gd name="connsiteY5" fmla="*/ 0 h 447915"/>
              <a:gd name="connsiteX0" fmla="*/ 266023 w 1542321"/>
              <a:gd name="connsiteY0" fmla="*/ 0 h 447915"/>
              <a:gd name="connsiteX1" fmla="*/ 1369684 w 1542321"/>
              <a:gd name="connsiteY1" fmla="*/ 36389 h 447915"/>
              <a:gd name="connsiteX2" fmla="*/ 1542321 w 1542321"/>
              <a:gd name="connsiteY2" fmla="*/ 248321 h 447915"/>
              <a:gd name="connsiteX3" fmla="*/ 1330757 w 1542321"/>
              <a:gd name="connsiteY3" fmla="*/ 447915 h 447915"/>
              <a:gd name="connsiteX4" fmla="*/ 0 w 1542321"/>
              <a:gd name="connsiteY4" fmla="*/ 408903 h 447915"/>
              <a:gd name="connsiteX5" fmla="*/ 266023 w 1542321"/>
              <a:gd name="connsiteY5" fmla="*/ 0 h 447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2321" h="447915">
                <a:moveTo>
                  <a:pt x="266023" y="0"/>
                </a:moveTo>
                <a:lnTo>
                  <a:pt x="1369684" y="36389"/>
                </a:lnTo>
                <a:lnTo>
                  <a:pt x="1542321" y="248321"/>
                </a:lnTo>
                <a:lnTo>
                  <a:pt x="1330757" y="447915"/>
                </a:lnTo>
                <a:lnTo>
                  <a:pt x="0" y="408903"/>
                </a:lnTo>
                <a:lnTo>
                  <a:pt x="266023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3211934">
            <a:off x="3522007" y="265613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ECU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 rot="3211934">
            <a:off x="4150094" y="2994073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SYS/MECH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 rot="3211934">
            <a:off x="2678946" y="261701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SW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3041023" y="1628800"/>
            <a:ext cx="138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err="1" smtClean="0"/>
              <a:t>High</a:t>
            </a:r>
            <a:r>
              <a:rPr lang="sv-SE" sz="2000" dirty="0" smtClean="0"/>
              <a:t> </a:t>
            </a:r>
            <a:r>
              <a:rPr lang="sv-SE" sz="2000" dirty="0" err="1" smtClean="0"/>
              <a:t>level</a:t>
            </a:r>
            <a:r>
              <a:rPr lang="sv-SE" sz="2000" dirty="0" smtClean="0"/>
              <a:t> </a:t>
            </a:r>
          </a:p>
          <a:p>
            <a:r>
              <a:rPr lang="sv-SE" sz="2000" dirty="0" err="1" smtClean="0"/>
              <a:t>reqs</a:t>
            </a:r>
            <a:r>
              <a:rPr lang="sv-SE" sz="2000" dirty="0" smtClean="0"/>
              <a:t>.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10812130" y="4293096"/>
            <a:ext cx="12454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ECU </a:t>
            </a:r>
          </a:p>
          <a:p>
            <a:r>
              <a:rPr lang="sv-SE" sz="1600" dirty="0" smtClean="0"/>
              <a:t>integrations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184229" y="2812867"/>
            <a:ext cx="1356462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000" b="1" dirty="0" smtClean="0"/>
              <a:t>System design </a:t>
            </a:r>
            <a:r>
              <a:rPr lang="sv-SE" sz="1000" b="1" dirty="0" err="1" smtClean="0"/>
              <a:t>tool</a:t>
            </a:r>
            <a:endParaRPr lang="sv-SE" sz="1000" b="1" dirty="0" smtClean="0"/>
          </a:p>
          <a:p>
            <a:pPr algn="ctr"/>
            <a:r>
              <a:rPr lang="sv-SE" sz="1000" b="1" dirty="0" smtClean="0"/>
              <a:t>(</a:t>
            </a:r>
            <a:r>
              <a:rPr lang="sv-SE" sz="1000" b="1" dirty="0" err="1" smtClean="0"/>
              <a:t>database</a:t>
            </a:r>
            <a:r>
              <a:rPr lang="sv-SE" sz="1000" b="1" dirty="0" smtClean="0"/>
              <a:t>)</a:t>
            </a:r>
            <a:endParaRPr lang="en-US" sz="1000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162673" y="1754882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System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76263" y="3789040"/>
            <a:ext cx="728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ECU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63238" y="5621178"/>
            <a:ext cx="1994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SW Component</a:t>
            </a:r>
          </a:p>
        </p:txBody>
      </p:sp>
      <p:cxnSp>
        <p:nvCxnSpPr>
          <p:cNvPr id="91" name="Straight Arrow Connector 90"/>
          <p:cNvCxnSpPr>
            <a:stCxn id="87" idx="1"/>
            <a:endCxn id="89" idx="1"/>
          </p:cNvCxnSpPr>
          <p:nvPr/>
        </p:nvCxnSpPr>
        <p:spPr>
          <a:xfrm>
            <a:off x="162673" y="1954937"/>
            <a:ext cx="565" cy="3866296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arallelogram 17"/>
          <p:cNvSpPr/>
          <p:nvPr/>
        </p:nvSpPr>
        <p:spPr>
          <a:xfrm flipH="1">
            <a:off x="2593456" y="5013839"/>
            <a:ext cx="1999256" cy="384130"/>
          </a:xfrm>
          <a:prstGeom prst="parallelogram">
            <a:avLst>
              <a:gd name="adj" fmla="val 74184"/>
            </a:avLst>
          </a:prstGeom>
          <a:solidFill>
            <a:schemeClr val="tx2">
              <a:lumMod val="25000"/>
              <a:lumOff val="75000"/>
            </a:schemeClr>
          </a:solidFill>
          <a:ln w="127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264495" y="1701797"/>
            <a:ext cx="4225206" cy="4618073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90695" h="2928144">
                <a:moveTo>
                  <a:pt x="0" y="428030"/>
                </a:moveTo>
                <a:cubicBezTo>
                  <a:pt x="94445" y="428030"/>
                  <a:pt x="594481" y="420835"/>
                  <a:pt x="598774" y="440154"/>
                </a:cubicBezTo>
                <a:cubicBezTo>
                  <a:pt x="588826" y="430615"/>
                  <a:pt x="2004256" y="2320787"/>
                  <a:pt x="1996226" y="2314786"/>
                </a:cubicBezTo>
                <a:lnTo>
                  <a:pt x="2187718" y="2308348"/>
                </a:lnTo>
                <a:lnTo>
                  <a:pt x="2321258" y="7970"/>
                </a:lnTo>
                <a:lnTo>
                  <a:pt x="2593700" y="17636"/>
                </a:lnTo>
                <a:lnTo>
                  <a:pt x="2667079" y="2294986"/>
                </a:lnTo>
                <a:lnTo>
                  <a:pt x="2819899" y="8055"/>
                </a:lnTo>
                <a:cubicBezTo>
                  <a:pt x="2987945" y="2432"/>
                  <a:pt x="2837877" y="12079"/>
                  <a:pt x="2990695" y="0"/>
                </a:cubicBezTo>
                <a:cubicBezTo>
                  <a:pt x="2765961" y="2919062"/>
                  <a:pt x="2783939" y="2723116"/>
                  <a:pt x="2756971" y="2923089"/>
                </a:cubicBezTo>
                <a:lnTo>
                  <a:pt x="2550218" y="2923089"/>
                </a:lnTo>
                <a:cubicBezTo>
                  <a:pt x="2550218" y="2158093"/>
                  <a:pt x="2469312" y="1046837"/>
                  <a:pt x="2469312" y="281841"/>
                </a:cubicBezTo>
                <a:lnTo>
                  <a:pt x="2259892" y="2928144"/>
                </a:lnTo>
                <a:lnTo>
                  <a:pt x="1893195" y="2926532"/>
                </a:lnTo>
                <a:lnTo>
                  <a:pt x="0" y="428030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712767" y="5453233"/>
            <a:ext cx="984564" cy="707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000" dirty="0" smtClean="0"/>
              <a:t>SW</a:t>
            </a:r>
          </a:p>
          <a:p>
            <a:pPr algn="ctr"/>
            <a:r>
              <a:rPr lang="sv-SE" sz="2000" dirty="0" smtClean="0"/>
              <a:t>Design</a:t>
            </a:r>
            <a:endParaRPr lang="en-US" sz="2000" dirty="0"/>
          </a:p>
        </p:txBody>
      </p:sp>
      <p:sp>
        <p:nvSpPr>
          <p:cNvPr id="45" name="TextBox 44"/>
          <p:cNvSpPr txBox="1"/>
          <p:nvPr/>
        </p:nvSpPr>
        <p:spPr>
          <a:xfrm>
            <a:off x="2729828" y="5042670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1600" b="1" dirty="0" err="1" smtClean="0"/>
              <a:t>Simulink</a:t>
            </a:r>
            <a:r>
              <a:rPr lang="sv-SE" sz="1600" b="1" dirty="0" smtClean="0"/>
              <a:t> </a:t>
            </a:r>
            <a:r>
              <a:rPr lang="sv-SE" sz="1600" b="1" dirty="0" smtClean="0">
                <a:solidFill>
                  <a:schemeClr val="accent4">
                    <a:lumMod val="75000"/>
                  </a:schemeClr>
                </a:solidFill>
              </a:rPr>
              <a:t>&amp; Simscape</a:t>
            </a:r>
            <a:endParaRPr lang="en-US" sz="1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75" y="1284666"/>
            <a:ext cx="1312850" cy="911905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233047" y="980728"/>
            <a:ext cx="7549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/>
              <a:t>ECU </a:t>
            </a:r>
          </a:p>
          <a:p>
            <a:r>
              <a:rPr lang="sv-SE" sz="1600" dirty="0" smtClean="0"/>
              <a:t>ready!</a:t>
            </a:r>
            <a:endParaRPr lang="en-US" sz="1600" dirty="0"/>
          </a:p>
        </p:txBody>
      </p:sp>
      <p:sp>
        <p:nvSpPr>
          <p:cNvPr id="81" name="TextBox 80"/>
          <p:cNvSpPr txBox="1"/>
          <p:nvPr/>
        </p:nvSpPr>
        <p:spPr>
          <a:xfrm>
            <a:off x="9195054" y="972016"/>
            <a:ext cx="8463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Vehicle </a:t>
            </a:r>
            <a:endParaRPr lang="en-GB" sz="1600" dirty="0"/>
          </a:p>
          <a:p>
            <a:r>
              <a:rPr lang="sv-SE" sz="1600" dirty="0" smtClean="0"/>
              <a:t>ready!</a:t>
            </a:r>
            <a:endParaRPr lang="en-US" sz="1600" dirty="0"/>
          </a:p>
        </p:txBody>
      </p:sp>
      <p:sp>
        <p:nvSpPr>
          <p:cNvPr id="82" name="Freeform 81"/>
          <p:cNvSpPr/>
          <p:nvPr/>
        </p:nvSpPr>
        <p:spPr>
          <a:xfrm>
            <a:off x="6240444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6797729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7361093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7919219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8479313" y="1699219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/>
          <p:cNvSpPr/>
          <p:nvPr/>
        </p:nvSpPr>
        <p:spPr>
          <a:xfrm>
            <a:off x="9046869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3"/>
          <p:cNvSpPr/>
          <p:nvPr/>
        </p:nvSpPr>
        <p:spPr>
          <a:xfrm>
            <a:off x="9610233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>
            <a:off x="10173597" y="1700808"/>
            <a:ext cx="803866" cy="4610101"/>
          </a:xfrm>
          <a:custGeom>
            <a:avLst/>
            <a:gdLst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551905 w 5743978"/>
              <a:gd name="connsiteY2" fmla="*/ 1745087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419341 w 5743978"/>
              <a:gd name="connsiteY3" fmla="*/ 1745087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860998 w 5743978"/>
              <a:gd name="connsiteY2" fmla="*/ 2157210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103808 w 5743978"/>
              <a:gd name="connsiteY3" fmla="*/ 2170090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3000777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44710 w 5743978"/>
              <a:gd name="connsiteY2" fmla="*/ 2382591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1996226 w 5743978"/>
              <a:gd name="connsiteY2" fmla="*/ 2343955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743978"/>
              <a:gd name="connsiteY0" fmla="*/ 450760 h 2968580"/>
              <a:gd name="connsiteX1" fmla="*/ 598868 w 5743978"/>
              <a:gd name="connsiteY1" fmla="*/ 457200 h 2968580"/>
              <a:gd name="connsiteX2" fmla="*/ 2009105 w 5743978"/>
              <a:gd name="connsiteY2" fmla="*/ 2356834 h 2968580"/>
              <a:gd name="connsiteX3" fmla="*/ 2955701 w 5743978"/>
              <a:gd name="connsiteY3" fmla="*/ 2350395 h 2968580"/>
              <a:gd name="connsiteX4" fmla="*/ 4713668 w 5743978"/>
              <a:gd name="connsiteY4" fmla="*/ 6439 h 2968580"/>
              <a:gd name="connsiteX5" fmla="*/ 4939048 w 5743978"/>
              <a:gd name="connsiteY5" fmla="*/ 0 h 2968580"/>
              <a:gd name="connsiteX6" fmla="*/ 4604198 w 5743978"/>
              <a:gd name="connsiteY6" fmla="*/ 463639 h 2968580"/>
              <a:gd name="connsiteX7" fmla="*/ 5273899 w 5743978"/>
              <a:gd name="connsiteY7" fmla="*/ 450760 h 2968580"/>
              <a:gd name="connsiteX8" fmla="*/ 4906851 w 5743978"/>
              <a:gd name="connsiteY8" fmla="*/ 927278 h 2968580"/>
              <a:gd name="connsiteX9" fmla="*/ 5743978 w 5743978"/>
              <a:gd name="connsiteY9" fmla="*/ 927278 h 2968580"/>
              <a:gd name="connsiteX10" fmla="*/ 4211392 w 5743978"/>
              <a:gd name="connsiteY10" fmla="*/ 2968580 h 2968580"/>
              <a:gd name="connsiteX11" fmla="*/ 1906074 w 5743978"/>
              <a:gd name="connsiteY11" fmla="*/ 2968580 h 2968580"/>
              <a:gd name="connsiteX12" fmla="*/ 0 w 5743978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906851 w 5273899"/>
              <a:gd name="connsiteY8" fmla="*/ 927278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514045 w 5273899"/>
              <a:gd name="connsiteY8" fmla="*/ 175152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75786 w 5273899"/>
              <a:gd name="connsiteY8" fmla="*/ 1803041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32086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273899"/>
              <a:gd name="connsiteY0" fmla="*/ 450760 h 2968580"/>
              <a:gd name="connsiteX1" fmla="*/ 598868 w 5273899"/>
              <a:gd name="connsiteY1" fmla="*/ 457200 h 2968580"/>
              <a:gd name="connsiteX2" fmla="*/ 2009105 w 5273899"/>
              <a:gd name="connsiteY2" fmla="*/ 2356834 h 2968580"/>
              <a:gd name="connsiteX3" fmla="*/ 2955701 w 5273899"/>
              <a:gd name="connsiteY3" fmla="*/ 2350395 h 2968580"/>
              <a:gd name="connsiteX4" fmla="*/ 4713668 w 5273899"/>
              <a:gd name="connsiteY4" fmla="*/ 6439 h 2968580"/>
              <a:gd name="connsiteX5" fmla="*/ 4939048 w 5273899"/>
              <a:gd name="connsiteY5" fmla="*/ 0 h 2968580"/>
              <a:gd name="connsiteX6" fmla="*/ 4604198 w 5273899"/>
              <a:gd name="connsiteY6" fmla="*/ 463639 h 2968580"/>
              <a:gd name="connsiteX7" fmla="*/ 5273899 w 5273899"/>
              <a:gd name="connsiteY7" fmla="*/ 450760 h 2968580"/>
              <a:gd name="connsiteX8" fmla="*/ 4217832 w 5273899"/>
              <a:gd name="connsiteY8" fmla="*/ 1745086 h 2968580"/>
              <a:gd name="connsiteX9" fmla="*/ 5132232 w 5273899"/>
              <a:gd name="connsiteY9" fmla="*/ 1738648 h 2968580"/>
              <a:gd name="connsiteX10" fmla="*/ 4211392 w 5273899"/>
              <a:gd name="connsiteY10" fmla="*/ 2968580 h 2968580"/>
              <a:gd name="connsiteX11" fmla="*/ 1906074 w 5273899"/>
              <a:gd name="connsiteY11" fmla="*/ 2968580 h 2968580"/>
              <a:gd name="connsiteX12" fmla="*/ 0 w 5273899"/>
              <a:gd name="connsiteY12" fmla="*/ 450760 h 2968580"/>
              <a:gd name="connsiteX0" fmla="*/ 0 w 5164428"/>
              <a:gd name="connsiteY0" fmla="*/ 450760 h 2968580"/>
              <a:gd name="connsiteX1" fmla="*/ 598868 w 5164428"/>
              <a:gd name="connsiteY1" fmla="*/ 457200 h 2968580"/>
              <a:gd name="connsiteX2" fmla="*/ 2009105 w 5164428"/>
              <a:gd name="connsiteY2" fmla="*/ 2356834 h 2968580"/>
              <a:gd name="connsiteX3" fmla="*/ 2955701 w 5164428"/>
              <a:gd name="connsiteY3" fmla="*/ 2350395 h 2968580"/>
              <a:gd name="connsiteX4" fmla="*/ 4713668 w 5164428"/>
              <a:gd name="connsiteY4" fmla="*/ 6439 h 2968580"/>
              <a:gd name="connsiteX5" fmla="*/ 4939048 w 5164428"/>
              <a:gd name="connsiteY5" fmla="*/ 0 h 2968580"/>
              <a:gd name="connsiteX6" fmla="*/ 4604198 w 5164428"/>
              <a:gd name="connsiteY6" fmla="*/ 463639 h 2968580"/>
              <a:gd name="connsiteX7" fmla="*/ 5164428 w 5164428"/>
              <a:gd name="connsiteY7" fmla="*/ 450760 h 2968580"/>
              <a:gd name="connsiteX8" fmla="*/ 4217832 w 5164428"/>
              <a:gd name="connsiteY8" fmla="*/ 1745086 h 2968580"/>
              <a:gd name="connsiteX9" fmla="*/ 5132232 w 5164428"/>
              <a:gd name="connsiteY9" fmla="*/ 1738648 h 2968580"/>
              <a:gd name="connsiteX10" fmla="*/ 4211392 w 5164428"/>
              <a:gd name="connsiteY10" fmla="*/ 2968580 h 2968580"/>
              <a:gd name="connsiteX11" fmla="*/ 1906074 w 5164428"/>
              <a:gd name="connsiteY11" fmla="*/ 2968580 h 2968580"/>
              <a:gd name="connsiteX12" fmla="*/ 0 w 5164428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421783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825026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5132232"/>
              <a:gd name="connsiteY0" fmla="*/ 450760 h 2968580"/>
              <a:gd name="connsiteX1" fmla="*/ 598868 w 5132232"/>
              <a:gd name="connsiteY1" fmla="*/ 457200 h 2968580"/>
              <a:gd name="connsiteX2" fmla="*/ 2009105 w 5132232"/>
              <a:gd name="connsiteY2" fmla="*/ 2356834 h 2968580"/>
              <a:gd name="connsiteX3" fmla="*/ 2955701 w 5132232"/>
              <a:gd name="connsiteY3" fmla="*/ 2350395 h 2968580"/>
              <a:gd name="connsiteX4" fmla="*/ 4713668 w 5132232"/>
              <a:gd name="connsiteY4" fmla="*/ 6439 h 2968580"/>
              <a:gd name="connsiteX5" fmla="*/ 4939048 w 5132232"/>
              <a:gd name="connsiteY5" fmla="*/ 0 h 2968580"/>
              <a:gd name="connsiteX6" fmla="*/ 4604198 w 5132232"/>
              <a:gd name="connsiteY6" fmla="*/ 463639 h 2968580"/>
              <a:gd name="connsiteX7" fmla="*/ 4971245 w 5132232"/>
              <a:gd name="connsiteY7" fmla="*/ 450760 h 2968580"/>
              <a:gd name="connsiteX8" fmla="*/ 3986012 w 5132232"/>
              <a:gd name="connsiteY8" fmla="*/ 1745086 h 2968580"/>
              <a:gd name="connsiteX9" fmla="*/ 5132232 w 5132232"/>
              <a:gd name="connsiteY9" fmla="*/ 1738648 h 2968580"/>
              <a:gd name="connsiteX10" fmla="*/ 4211392 w 5132232"/>
              <a:gd name="connsiteY10" fmla="*/ 2968580 h 2968580"/>
              <a:gd name="connsiteX11" fmla="*/ 1906074 w 5132232"/>
              <a:gd name="connsiteY11" fmla="*/ 2968580 h 2968580"/>
              <a:gd name="connsiteX12" fmla="*/ 0 w 5132232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4211392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380704 w 4971245"/>
              <a:gd name="connsiteY10" fmla="*/ 296858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4346621 w 4971245"/>
              <a:gd name="connsiteY9" fmla="*/ 1738648 h 2968580"/>
              <a:gd name="connsiteX10" fmla="*/ 3425780 w 4971245"/>
              <a:gd name="connsiteY10" fmla="*/ 2962141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4346621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3110248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75019"/>
              <a:gd name="connsiteX1" fmla="*/ 598868 w 4971245"/>
              <a:gd name="connsiteY1" fmla="*/ 457200 h 2975019"/>
              <a:gd name="connsiteX2" fmla="*/ 2009105 w 4971245"/>
              <a:gd name="connsiteY2" fmla="*/ 2356834 h 2975019"/>
              <a:gd name="connsiteX3" fmla="*/ 2955701 w 4971245"/>
              <a:gd name="connsiteY3" fmla="*/ 2350395 h 2975019"/>
              <a:gd name="connsiteX4" fmla="*/ 4713668 w 4971245"/>
              <a:gd name="connsiteY4" fmla="*/ 6439 h 2975019"/>
              <a:gd name="connsiteX5" fmla="*/ 4939048 w 4971245"/>
              <a:gd name="connsiteY5" fmla="*/ 0 h 2975019"/>
              <a:gd name="connsiteX6" fmla="*/ 4604198 w 4971245"/>
              <a:gd name="connsiteY6" fmla="*/ 463639 h 2975019"/>
              <a:gd name="connsiteX7" fmla="*/ 4971245 w 4971245"/>
              <a:gd name="connsiteY7" fmla="*/ 450760 h 2975019"/>
              <a:gd name="connsiteX8" fmla="*/ 3986012 w 4971245"/>
              <a:gd name="connsiteY8" fmla="*/ 1745086 h 2975019"/>
              <a:gd name="connsiteX9" fmla="*/ 3986013 w 4971245"/>
              <a:gd name="connsiteY9" fmla="*/ 1738648 h 2975019"/>
              <a:gd name="connsiteX10" fmla="*/ 2968581 w 4971245"/>
              <a:gd name="connsiteY10" fmla="*/ 2975019 h 2975019"/>
              <a:gd name="connsiteX11" fmla="*/ 1906074 w 4971245"/>
              <a:gd name="connsiteY11" fmla="*/ 2968580 h 2975019"/>
              <a:gd name="connsiteX12" fmla="*/ 0 w 4971245"/>
              <a:gd name="connsiteY12" fmla="*/ 450760 h 2975019"/>
              <a:gd name="connsiteX0" fmla="*/ 0 w 4971245"/>
              <a:gd name="connsiteY0" fmla="*/ 450760 h 2968580"/>
              <a:gd name="connsiteX1" fmla="*/ 598868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71245"/>
              <a:gd name="connsiteY0" fmla="*/ 450760 h 2968580"/>
              <a:gd name="connsiteX1" fmla="*/ 276896 w 4971245"/>
              <a:gd name="connsiteY1" fmla="*/ 457200 h 2968580"/>
              <a:gd name="connsiteX2" fmla="*/ 2009105 w 4971245"/>
              <a:gd name="connsiteY2" fmla="*/ 2356834 h 2968580"/>
              <a:gd name="connsiteX3" fmla="*/ 2955701 w 4971245"/>
              <a:gd name="connsiteY3" fmla="*/ 2350395 h 2968580"/>
              <a:gd name="connsiteX4" fmla="*/ 4713668 w 4971245"/>
              <a:gd name="connsiteY4" fmla="*/ 6439 h 2968580"/>
              <a:gd name="connsiteX5" fmla="*/ 4939048 w 4971245"/>
              <a:gd name="connsiteY5" fmla="*/ 0 h 2968580"/>
              <a:gd name="connsiteX6" fmla="*/ 4604198 w 4971245"/>
              <a:gd name="connsiteY6" fmla="*/ 463639 h 2968580"/>
              <a:gd name="connsiteX7" fmla="*/ 4971245 w 4971245"/>
              <a:gd name="connsiteY7" fmla="*/ 450760 h 2968580"/>
              <a:gd name="connsiteX8" fmla="*/ 3986012 w 4971245"/>
              <a:gd name="connsiteY8" fmla="*/ 1745086 h 2968580"/>
              <a:gd name="connsiteX9" fmla="*/ 3986013 w 4971245"/>
              <a:gd name="connsiteY9" fmla="*/ 1738648 h 2968580"/>
              <a:gd name="connsiteX10" fmla="*/ 3045855 w 4971245"/>
              <a:gd name="connsiteY10" fmla="*/ 2962140 h 2968580"/>
              <a:gd name="connsiteX11" fmla="*/ 1906074 w 4971245"/>
              <a:gd name="connsiteY11" fmla="*/ 2968580 h 2968580"/>
              <a:gd name="connsiteX12" fmla="*/ 0 w 4971245"/>
              <a:gd name="connsiteY12" fmla="*/ 450760 h 2968580"/>
              <a:gd name="connsiteX0" fmla="*/ 0 w 4958366"/>
              <a:gd name="connsiteY0" fmla="*/ 470078 h 2968580"/>
              <a:gd name="connsiteX1" fmla="*/ 264017 w 4958366"/>
              <a:gd name="connsiteY1" fmla="*/ 457200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96214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32965 w 4958366"/>
              <a:gd name="connsiteY3" fmla="*/ 1566371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7736 w 4958366"/>
              <a:gd name="connsiteY2" fmla="*/ 1534174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390920 w 4958366"/>
              <a:gd name="connsiteY3" fmla="*/ 1534174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65539 w 4958366"/>
              <a:gd name="connsiteY2" fmla="*/ 1547053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83335 w 4958366"/>
              <a:gd name="connsiteY1" fmla="*/ 47007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296214 w 4958366"/>
              <a:gd name="connsiteY1" fmla="*/ 482957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191297 w 4958366"/>
              <a:gd name="connsiteY2" fmla="*/ 1572810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320086 w 4958366"/>
              <a:gd name="connsiteY2" fmla="*/ 1469779 h 2968580"/>
              <a:gd name="connsiteX3" fmla="*/ 1410238 w 4958366"/>
              <a:gd name="connsiteY3" fmla="*/ 1617887 h 2968580"/>
              <a:gd name="connsiteX4" fmla="*/ 1996226 w 4958366"/>
              <a:gd name="connsiteY4" fmla="*/ 2356834 h 2968580"/>
              <a:gd name="connsiteX5" fmla="*/ 2942822 w 4958366"/>
              <a:gd name="connsiteY5" fmla="*/ 2350395 h 2968580"/>
              <a:gd name="connsiteX6" fmla="*/ 4700789 w 4958366"/>
              <a:gd name="connsiteY6" fmla="*/ 6439 h 2968580"/>
              <a:gd name="connsiteX7" fmla="*/ 4926169 w 4958366"/>
              <a:gd name="connsiteY7" fmla="*/ 0 h 2968580"/>
              <a:gd name="connsiteX8" fmla="*/ 4591319 w 4958366"/>
              <a:gd name="connsiteY8" fmla="*/ 463639 h 2968580"/>
              <a:gd name="connsiteX9" fmla="*/ 4958366 w 4958366"/>
              <a:gd name="connsiteY9" fmla="*/ 450760 h 2968580"/>
              <a:gd name="connsiteX10" fmla="*/ 3973133 w 4958366"/>
              <a:gd name="connsiteY10" fmla="*/ 1745086 h 2968580"/>
              <a:gd name="connsiteX11" fmla="*/ 3973134 w 4958366"/>
              <a:gd name="connsiteY11" fmla="*/ 1738648 h 2968580"/>
              <a:gd name="connsiteX12" fmla="*/ 3032976 w 4958366"/>
              <a:gd name="connsiteY12" fmla="*/ 2962140 h 2968580"/>
              <a:gd name="connsiteX13" fmla="*/ 1893195 w 4958366"/>
              <a:gd name="connsiteY13" fmla="*/ 2968580 h 2968580"/>
              <a:gd name="connsiteX14" fmla="*/ 0 w 4958366"/>
              <a:gd name="connsiteY14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410238 w 4958366"/>
              <a:gd name="connsiteY2" fmla="*/ 1617887 h 2968580"/>
              <a:gd name="connsiteX3" fmla="*/ 1996226 w 4958366"/>
              <a:gd name="connsiteY3" fmla="*/ 2356834 h 2968580"/>
              <a:gd name="connsiteX4" fmla="*/ 2942822 w 4958366"/>
              <a:gd name="connsiteY4" fmla="*/ 2350395 h 2968580"/>
              <a:gd name="connsiteX5" fmla="*/ 4700789 w 4958366"/>
              <a:gd name="connsiteY5" fmla="*/ 6439 h 2968580"/>
              <a:gd name="connsiteX6" fmla="*/ 4926169 w 4958366"/>
              <a:gd name="connsiteY6" fmla="*/ 0 h 2968580"/>
              <a:gd name="connsiteX7" fmla="*/ 4591319 w 4958366"/>
              <a:gd name="connsiteY7" fmla="*/ 463639 h 2968580"/>
              <a:gd name="connsiteX8" fmla="*/ 4958366 w 4958366"/>
              <a:gd name="connsiteY8" fmla="*/ 450760 h 2968580"/>
              <a:gd name="connsiteX9" fmla="*/ 3973133 w 4958366"/>
              <a:gd name="connsiteY9" fmla="*/ 1745086 h 2968580"/>
              <a:gd name="connsiteX10" fmla="*/ 3973134 w 4958366"/>
              <a:gd name="connsiteY10" fmla="*/ 1738648 h 2968580"/>
              <a:gd name="connsiteX11" fmla="*/ 3032976 w 4958366"/>
              <a:gd name="connsiteY11" fmla="*/ 2962140 h 2968580"/>
              <a:gd name="connsiteX12" fmla="*/ 1893195 w 4958366"/>
              <a:gd name="connsiteY12" fmla="*/ 2968580 h 2968580"/>
              <a:gd name="connsiteX13" fmla="*/ 0 w 4958366"/>
              <a:gd name="connsiteY13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2428 w 4958366"/>
              <a:gd name="connsiteY1" fmla="*/ 476518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8366"/>
              <a:gd name="connsiteY0" fmla="*/ 470078 h 2968580"/>
              <a:gd name="connsiteX1" fmla="*/ 598774 w 4958366"/>
              <a:gd name="connsiteY1" fmla="*/ 482202 h 2968580"/>
              <a:gd name="connsiteX2" fmla="*/ 1996226 w 4958366"/>
              <a:gd name="connsiteY2" fmla="*/ 2356834 h 2968580"/>
              <a:gd name="connsiteX3" fmla="*/ 2942822 w 4958366"/>
              <a:gd name="connsiteY3" fmla="*/ 2350395 h 2968580"/>
              <a:gd name="connsiteX4" fmla="*/ 4700789 w 4958366"/>
              <a:gd name="connsiteY4" fmla="*/ 6439 h 2968580"/>
              <a:gd name="connsiteX5" fmla="*/ 4926169 w 4958366"/>
              <a:gd name="connsiteY5" fmla="*/ 0 h 2968580"/>
              <a:gd name="connsiteX6" fmla="*/ 4591319 w 4958366"/>
              <a:gd name="connsiteY6" fmla="*/ 463639 h 2968580"/>
              <a:gd name="connsiteX7" fmla="*/ 4958366 w 4958366"/>
              <a:gd name="connsiteY7" fmla="*/ 450760 h 2968580"/>
              <a:gd name="connsiteX8" fmla="*/ 3973133 w 4958366"/>
              <a:gd name="connsiteY8" fmla="*/ 1745086 h 2968580"/>
              <a:gd name="connsiteX9" fmla="*/ 3973134 w 4958366"/>
              <a:gd name="connsiteY9" fmla="*/ 1738648 h 2968580"/>
              <a:gd name="connsiteX10" fmla="*/ 3032976 w 4958366"/>
              <a:gd name="connsiteY10" fmla="*/ 2962140 h 2968580"/>
              <a:gd name="connsiteX11" fmla="*/ 1893195 w 4958366"/>
              <a:gd name="connsiteY11" fmla="*/ 2968580 h 2968580"/>
              <a:gd name="connsiteX12" fmla="*/ 0 w 4958366"/>
              <a:gd name="connsiteY12" fmla="*/ 470078 h 2968580"/>
              <a:gd name="connsiteX0" fmla="*/ 0 w 4952020"/>
              <a:gd name="connsiteY0" fmla="*/ 470078 h 2968580"/>
              <a:gd name="connsiteX1" fmla="*/ 598774 w 4952020"/>
              <a:gd name="connsiteY1" fmla="*/ 482202 h 2968580"/>
              <a:gd name="connsiteX2" fmla="*/ 1996226 w 4952020"/>
              <a:gd name="connsiteY2" fmla="*/ 2356834 h 2968580"/>
              <a:gd name="connsiteX3" fmla="*/ 2942822 w 4952020"/>
              <a:gd name="connsiteY3" fmla="*/ 2350395 h 2968580"/>
              <a:gd name="connsiteX4" fmla="*/ 4700789 w 4952020"/>
              <a:gd name="connsiteY4" fmla="*/ 6439 h 2968580"/>
              <a:gd name="connsiteX5" fmla="*/ 4926169 w 4952020"/>
              <a:gd name="connsiteY5" fmla="*/ 0 h 2968580"/>
              <a:gd name="connsiteX6" fmla="*/ 4591319 w 4952020"/>
              <a:gd name="connsiteY6" fmla="*/ 463639 h 2968580"/>
              <a:gd name="connsiteX7" fmla="*/ 4952020 w 4952020"/>
              <a:gd name="connsiteY7" fmla="*/ 484865 h 2968580"/>
              <a:gd name="connsiteX8" fmla="*/ 3973133 w 4952020"/>
              <a:gd name="connsiteY8" fmla="*/ 1745086 h 2968580"/>
              <a:gd name="connsiteX9" fmla="*/ 3973134 w 4952020"/>
              <a:gd name="connsiteY9" fmla="*/ 1738648 h 2968580"/>
              <a:gd name="connsiteX10" fmla="*/ 3032976 w 4952020"/>
              <a:gd name="connsiteY10" fmla="*/ 2962140 h 2968580"/>
              <a:gd name="connsiteX11" fmla="*/ 1893195 w 4952020"/>
              <a:gd name="connsiteY11" fmla="*/ 2968580 h 2968580"/>
              <a:gd name="connsiteX12" fmla="*/ 0 w 4952020"/>
              <a:gd name="connsiteY12" fmla="*/ 470078 h 2968580"/>
              <a:gd name="connsiteX0" fmla="*/ 0 w 4977402"/>
              <a:gd name="connsiteY0" fmla="*/ 470078 h 2968580"/>
              <a:gd name="connsiteX1" fmla="*/ 598774 w 4977402"/>
              <a:gd name="connsiteY1" fmla="*/ 482202 h 2968580"/>
              <a:gd name="connsiteX2" fmla="*/ 1996226 w 4977402"/>
              <a:gd name="connsiteY2" fmla="*/ 2356834 h 2968580"/>
              <a:gd name="connsiteX3" fmla="*/ 2942822 w 4977402"/>
              <a:gd name="connsiteY3" fmla="*/ 2350395 h 2968580"/>
              <a:gd name="connsiteX4" fmla="*/ 4700789 w 4977402"/>
              <a:gd name="connsiteY4" fmla="*/ 6439 h 2968580"/>
              <a:gd name="connsiteX5" fmla="*/ 4926169 w 4977402"/>
              <a:gd name="connsiteY5" fmla="*/ 0 h 2968580"/>
              <a:gd name="connsiteX6" fmla="*/ 4591319 w 4977402"/>
              <a:gd name="connsiteY6" fmla="*/ 463639 h 2968580"/>
              <a:gd name="connsiteX7" fmla="*/ 4977402 w 4977402"/>
              <a:gd name="connsiteY7" fmla="*/ 467813 h 2968580"/>
              <a:gd name="connsiteX8" fmla="*/ 3973133 w 4977402"/>
              <a:gd name="connsiteY8" fmla="*/ 1745086 h 2968580"/>
              <a:gd name="connsiteX9" fmla="*/ 3973134 w 4977402"/>
              <a:gd name="connsiteY9" fmla="*/ 1738648 h 2968580"/>
              <a:gd name="connsiteX10" fmla="*/ 3032976 w 4977402"/>
              <a:gd name="connsiteY10" fmla="*/ 2962140 h 2968580"/>
              <a:gd name="connsiteX11" fmla="*/ 1893195 w 4977402"/>
              <a:gd name="connsiteY11" fmla="*/ 2968580 h 2968580"/>
              <a:gd name="connsiteX12" fmla="*/ 0 w 4977402"/>
              <a:gd name="connsiteY12" fmla="*/ 470078 h 2968580"/>
              <a:gd name="connsiteX0" fmla="*/ 0 w 4977402"/>
              <a:gd name="connsiteY0" fmla="*/ 463639 h 2962141"/>
              <a:gd name="connsiteX1" fmla="*/ 598774 w 4977402"/>
              <a:gd name="connsiteY1" fmla="*/ 475763 h 2962141"/>
              <a:gd name="connsiteX2" fmla="*/ 1996226 w 4977402"/>
              <a:gd name="connsiteY2" fmla="*/ 2350395 h 2962141"/>
              <a:gd name="connsiteX3" fmla="*/ 2942822 w 4977402"/>
              <a:gd name="connsiteY3" fmla="*/ 2343956 h 2962141"/>
              <a:gd name="connsiteX4" fmla="*/ 4700789 w 4977402"/>
              <a:gd name="connsiteY4" fmla="*/ 0 h 2962141"/>
              <a:gd name="connsiteX5" fmla="*/ 4957897 w 4977402"/>
              <a:gd name="connsiteY5" fmla="*/ 4929 h 2962141"/>
              <a:gd name="connsiteX6" fmla="*/ 4591319 w 4977402"/>
              <a:gd name="connsiteY6" fmla="*/ 457200 h 2962141"/>
              <a:gd name="connsiteX7" fmla="*/ 4977402 w 4977402"/>
              <a:gd name="connsiteY7" fmla="*/ 461374 h 2962141"/>
              <a:gd name="connsiteX8" fmla="*/ 3973133 w 4977402"/>
              <a:gd name="connsiteY8" fmla="*/ 1738647 h 2962141"/>
              <a:gd name="connsiteX9" fmla="*/ 3973134 w 4977402"/>
              <a:gd name="connsiteY9" fmla="*/ 1732209 h 2962141"/>
              <a:gd name="connsiteX10" fmla="*/ 3032976 w 4977402"/>
              <a:gd name="connsiteY10" fmla="*/ 2955701 h 2962141"/>
              <a:gd name="connsiteX11" fmla="*/ 1893195 w 4977402"/>
              <a:gd name="connsiteY11" fmla="*/ 2962141 h 2962141"/>
              <a:gd name="connsiteX12" fmla="*/ 0 w 4977402"/>
              <a:gd name="connsiteY12" fmla="*/ 463639 h 2962141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942822 w 4977402"/>
              <a:gd name="connsiteY3" fmla="*/ 2339027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58710 h 2957212"/>
              <a:gd name="connsiteX1" fmla="*/ 598774 w 4977402"/>
              <a:gd name="connsiteY1" fmla="*/ 470834 h 2957212"/>
              <a:gd name="connsiteX2" fmla="*/ 1996226 w 4977402"/>
              <a:gd name="connsiteY2" fmla="*/ 2345466 h 2957212"/>
              <a:gd name="connsiteX3" fmla="*/ 2223675 w 4977402"/>
              <a:gd name="connsiteY3" fmla="*/ 2330975 h 2957212"/>
              <a:gd name="connsiteX4" fmla="*/ 4694444 w 4977402"/>
              <a:gd name="connsiteY4" fmla="*/ 6440 h 2957212"/>
              <a:gd name="connsiteX5" fmla="*/ 4957897 w 4977402"/>
              <a:gd name="connsiteY5" fmla="*/ 0 h 2957212"/>
              <a:gd name="connsiteX6" fmla="*/ 4591319 w 4977402"/>
              <a:gd name="connsiteY6" fmla="*/ 452271 h 2957212"/>
              <a:gd name="connsiteX7" fmla="*/ 4977402 w 4977402"/>
              <a:gd name="connsiteY7" fmla="*/ 456445 h 2957212"/>
              <a:gd name="connsiteX8" fmla="*/ 3973133 w 4977402"/>
              <a:gd name="connsiteY8" fmla="*/ 1733718 h 2957212"/>
              <a:gd name="connsiteX9" fmla="*/ 3973134 w 4977402"/>
              <a:gd name="connsiteY9" fmla="*/ 1727280 h 2957212"/>
              <a:gd name="connsiteX10" fmla="*/ 3032976 w 4977402"/>
              <a:gd name="connsiteY10" fmla="*/ 2950772 h 2957212"/>
              <a:gd name="connsiteX11" fmla="*/ 1893195 w 4977402"/>
              <a:gd name="connsiteY11" fmla="*/ 2957212 h 2957212"/>
              <a:gd name="connsiteX12" fmla="*/ 0 w 4977402"/>
              <a:gd name="connsiteY12" fmla="*/ 458710 h 2957212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4957897 w 4977402"/>
              <a:gd name="connsiteY5" fmla="*/ 1612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591319 w 4977402"/>
              <a:gd name="connsiteY6" fmla="*/ 453883 h 2958824"/>
              <a:gd name="connsiteX7" fmla="*/ 4977402 w 4977402"/>
              <a:gd name="connsiteY7" fmla="*/ 458057 h 2958824"/>
              <a:gd name="connsiteX8" fmla="*/ 3973133 w 4977402"/>
              <a:gd name="connsiteY8" fmla="*/ 1735330 h 2958824"/>
              <a:gd name="connsiteX9" fmla="*/ 3973134 w 4977402"/>
              <a:gd name="connsiteY9" fmla="*/ 1728892 h 2958824"/>
              <a:gd name="connsiteX10" fmla="*/ 3032976 w 4977402"/>
              <a:gd name="connsiteY10" fmla="*/ 2952384 h 2958824"/>
              <a:gd name="connsiteX11" fmla="*/ 1893195 w 4977402"/>
              <a:gd name="connsiteY11" fmla="*/ 2958824 h 2958824"/>
              <a:gd name="connsiteX12" fmla="*/ 0 w 4977402"/>
              <a:gd name="connsiteY12" fmla="*/ 460322 h 2958824"/>
              <a:gd name="connsiteX0" fmla="*/ 0 w 4977402"/>
              <a:gd name="connsiteY0" fmla="*/ 460322 h 2958824"/>
              <a:gd name="connsiteX1" fmla="*/ 598774 w 4977402"/>
              <a:gd name="connsiteY1" fmla="*/ 472446 h 2958824"/>
              <a:gd name="connsiteX2" fmla="*/ 1996226 w 4977402"/>
              <a:gd name="connsiteY2" fmla="*/ 2347078 h 2958824"/>
              <a:gd name="connsiteX3" fmla="*/ 2223675 w 4977402"/>
              <a:gd name="connsiteY3" fmla="*/ 2332587 h 2958824"/>
              <a:gd name="connsiteX4" fmla="*/ 2635885 w 4977402"/>
              <a:gd name="connsiteY4" fmla="*/ 0 h 2958824"/>
              <a:gd name="connsiteX5" fmla="*/ 2872370 w 4977402"/>
              <a:gd name="connsiteY5" fmla="*/ 9664 h 2958824"/>
              <a:gd name="connsiteX6" fmla="*/ 4977402 w 4977402"/>
              <a:gd name="connsiteY6" fmla="*/ 458057 h 2958824"/>
              <a:gd name="connsiteX7" fmla="*/ 3973133 w 4977402"/>
              <a:gd name="connsiteY7" fmla="*/ 1735330 h 2958824"/>
              <a:gd name="connsiteX8" fmla="*/ 3973134 w 4977402"/>
              <a:gd name="connsiteY8" fmla="*/ 1728892 h 2958824"/>
              <a:gd name="connsiteX9" fmla="*/ 3032976 w 4977402"/>
              <a:gd name="connsiteY9" fmla="*/ 2952384 h 2958824"/>
              <a:gd name="connsiteX10" fmla="*/ 1893195 w 4977402"/>
              <a:gd name="connsiteY10" fmla="*/ 2958824 h 2958824"/>
              <a:gd name="connsiteX11" fmla="*/ 0 w 4977402"/>
              <a:gd name="connsiteY11" fmla="*/ 460322 h 2958824"/>
              <a:gd name="connsiteX0" fmla="*/ 0 w 3973134"/>
              <a:gd name="connsiteY0" fmla="*/ 460322 h 2958824"/>
              <a:gd name="connsiteX1" fmla="*/ 598774 w 3973134"/>
              <a:gd name="connsiteY1" fmla="*/ 472446 h 2958824"/>
              <a:gd name="connsiteX2" fmla="*/ 1996226 w 3973134"/>
              <a:gd name="connsiteY2" fmla="*/ 2347078 h 2958824"/>
              <a:gd name="connsiteX3" fmla="*/ 2223675 w 3973134"/>
              <a:gd name="connsiteY3" fmla="*/ 2332587 h 2958824"/>
              <a:gd name="connsiteX4" fmla="*/ 2635885 w 3973134"/>
              <a:gd name="connsiteY4" fmla="*/ 0 h 2958824"/>
              <a:gd name="connsiteX5" fmla="*/ 2872370 w 3973134"/>
              <a:gd name="connsiteY5" fmla="*/ 9664 h 2958824"/>
              <a:gd name="connsiteX6" fmla="*/ 3973133 w 3973134"/>
              <a:gd name="connsiteY6" fmla="*/ 1735330 h 2958824"/>
              <a:gd name="connsiteX7" fmla="*/ 3973134 w 3973134"/>
              <a:gd name="connsiteY7" fmla="*/ 1728892 h 2958824"/>
              <a:gd name="connsiteX8" fmla="*/ 3032976 w 3973134"/>
              <a:gd name="connsiteY8" fmla="*/ 2952384 h 2958824"/>
              <a:gd name="connsiteX9" fmla="*/ 1893195 w 3973134"/>
              <a:gd name="connsiteY9" fmla="*/ 2958824 h 2958824"/>
              <a:gd name="connsiteX10" fmla="*/ 0 w 3973134"/>
              <a:gd name="connsiteY10" fmla="*/ 460322 h 2958824"/>
              <a:gd name="connsiteX0" fmla="*/ 0 w 3973971"/>
              <a:gd name="connsiteY0" fmla="*/ 460322 h 2958824"/>
              <a:gd name="connsiteX1" fmla="*/ 598774 w 3973971"/>
              <a:gd name="connsiteY1" fmla="*/ 472446 h 2958824"/>
              <a:gd name="connsiteX2" fmla="*/ 1996226 w 3973971"/>
              <a:gd name="connsiteY2" fmla="*/ 2347078 h 2958824"/>
              <a:gd name="connsiteX3" fmla="*/ 2223675 w 3973971"/>
              <a:gd name="connsiteY3" fmla="*/ 2332587 h 2958824"/>
              <a:gd name="connsiteX4" fmla="*/ 2635885 w 3973971"/>
              <a:gd name="connsiteY4" fmla="*/ 0 h 2958824"/>
              <a:gd name="connsiteX5" fmla="*/ 2872370 w 3973971"/>
              <a:gd name="connsiteY5" fmla="*/ 9664 h 2958824"/>
              <a:gd name="connsiteX6" fmla="*/ 3973133 w 3973971"/>
              <a:gd name="connsiteY6" fmla="*/ 1735330 h 2958824"/>
              <a:gd name="connsiteX7" fmla="*/ 3032976 w 3973971"/>
              <a:gd name="connsiteY7" fmla="*/ 2952384 h 2958824"/>
              <a:gd name="connsiteX8" fmla="*/ 1893195 w 3973971"/>
              <a:gd name="connsiteY8" fmla="*/ 2958824 h 2958824"/>
              <a:gd name="connsiteX9" fmla="*/ 0 w 3973971"/>
              <a:gd name="connsiteY9" fmla="*/ 460322 h 2958824"/>
              <a:gd name="connsiteX0" fmla="*/ 0 w 3032976"/>
              <a:gd name="connsiteY0" fmla="*/ 460322 h 2958824"/>
              <a:gd name="connsiteX1" fmla="*/ 598774 w 3032976"/>
              <a:gd name="connsiteY1" fmla="*/ 472446 h 2958824"/>
              <a:gd name="connsiteX2" fmla="*/ 1996226 w 3032976"/>
              <a:gd name="connsiteY2" fmla="*/ 2347078 h 2958824"/>
              <a:gd name="connsiteX3" fmla="*/ 2223675 w 3032976"/>
              <a:gd name="connsiteY3" fmla="*/ 2332587 h 2958824"/>
              <a:gd name="connsiteX4" fmla="*/ 2635885 w 3032976"/>
              <a:gd name="connsiteY4" fmla="*/ 0 h 2958824"/>
              <a:gd name="connsiteX5" fmla="*/ 2872370 w 3032976"/>
              <a:gd name="connsiteY5" fmla="*/ 9664 h 2958824"/>
              <a:gd name="connsiteX6" fmla="*/ 3032976 w 3032976"/>
              <a:gd name="connsiteY6" fmla="*/ 2952384 h 2958824"/>
              <a:gd name="connsiteX7" fmla="*/ 1893195 w 3032976"/>
              <a:gd name="connsiteY7" fmla="*/ 2958824 h 2958824"/>
              <a:gd name="connsiteX8" fmla="*/ 0 w 3032976"/>
              <a:gd name="connsiteY8" fmla="*/ 460322 h 2958824"/>
              <a:gd name="connsiteX0" fmla="*/ 0 w 2872370"/>
              <a:gd name="connsiteY0" fmla="*/ 460322 h 2958824"/>
              <a:gd name="connsiteX1" fmla="*/ 598774 w 2872370"/>
              <a:gd name="connsiteY1" fmla="*/ 472446 h 2958824"/>
              <a:gd name="connsiteX2" fmla="*/ 1996226 w 2872370"/>
              <a:gd name="connsiteY2" fmla="*/ 2347078 h 2958824"/>
              <a:gd name="connsiteX3" fmla="*/ 2223675 w 2872370"/>
              <a:gd name="connsiteY3" fmla="*/ 2332587 h 2958824"/>
              <a:gd name="connsiteX4" fmla="*/ 2635885 w 2872370"/>
              <a:gd name="connsiteY4" fmla="*/ 0 h 2958824"/>
              <a:gd name="connsiteX5" fmla="*/ 2872370 w 2872370"/>
              <a:gd name="connsiteY5" fmla="*/ 9664 h 2958824"/>
              <a:gd name="connsiteX6" fmla="*/ 2304839 w 2872370"/>
              <a:gd name="connsiteY6" fmla="*/ 2944331 h 2958824"/>
              <a:gd name="connsiteX7" fmla="*/ 1893195 w 2872370"/>
              <a:gd name="connsiteY7" fmla="*/ 2958824 h 2958824"/>
              <a:gd name="connsiteX8" fmla="*/ 0 w 2872370"/>
              <a:gd name="connsiteY8" fmla="*/ 460322 h 2958824"/>
              <a:gd name="connsiteX0" fmla="*/ 0 w 2872370"/>
              <a:gd name="connsiteY0" fmla="*/ 450658 h 2949160"/>
              <a:gd name="connsiteX1" fmla="*/ 598774 w 2872370"/>
              <a:gd name="connsiteY1" fmla="*/ 462782 h 2949160"/>
              <a:gd name="connsiteX2" fmla="*/ 1996226 w 2872370"/>
              <a:gd name="connsiteY2" fmla="*/ 2337414 h 2949160"/>
              <a:gd name="connsiteX3" fmla="*/ 2223675 w 2872370"/>
              <a:gd name="connsiteY3" fmla="*/ 2322923 h 2949160"/>
              <a:gd name="connsiteX4" fmla="*/ 2581949 w 2872370"/>
              <a:gd name="connsiteY4" fmla="*/ 272176 h 2949160"/>
              <a:gd name="connsiteX5" fmla="*/ 2872370 w 2872370"/>
              <a:gd name="connsiteY5" fmla="*/ 0 h 2949160"/>
              <a:gd name="connsiteX6" fmla="*/ 2304839 w 2872370"/>
              <a:gd name="connsiteY6" fmla="*/ 2934667 h 2949160"/>
              <a:gd name="connsiteX7" fmla="*/ 1893195 w 2872370"/>
              <a:gd name="connsiteY7" fmla="*/ 2949160 h 2949160"/>
              <a:gd name="connsiteX8" fmla="*/ 0 w 2872370"/>
              <a:gd name="connsiteY8" fmla="*/ 450658 h 2949160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581949 w 2827423"/>
              <a:gd name="connsiteY4" fmla="*/ 207755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386237 h 2884739"/>
              <a:gd name="connsiteX1" fmla="*/ 598774 w 2827423"/>
              <a:gd name="connsiteY1" fmla="*/ 398361 h 2884739"/>
              <a:gd name="connsiteX2" fmla="*/ 1996226 w 2827423"/>
              <a:gd name="connsiteY2" fmla="*/ 2272993 h 2884739"/>
              <a:gd name="connsiteX3" fmla="*/ 2223675 w 2827423"/>
              <a:gd name="connsiteY3" fmla="*/ 2258502 h 2884739"/>
              <a:gd name="connsiteX4" fmla="*/ 2608917 w 2827423"/>
              <a:gd name="connsiteY4" fmla="*/ 6440 h 2884739"/>
              <a:gd name="connsiteX5" fmla="*/ 2827423 w 2827423"/>
              <a:gd name="connsiteY5" fmla="*/ 0 h 2884739"/>
              <a:gd name="connsiteX6" fmla="*/ 2304839 w 2827423"/>
              <a:gd name="connsiteY6" fmla="*/ 2870246 h 2884739"/>
              <a:gd name="connsiteX7" fmla="*/ 1893195 w 2827423"/>
              <a:gd name="connsiteY7" fmla="*/ 2884739 h 2884739"/>
              <a:gd name="connsiteX8" fmla="*/ 0 w 2827423"/>
              <a:gd name="connsiteY8" fmla="*/ 386237 h 2884739"/>
              <a:gd name="connsiteX0" fmla="*/ 0 w 2827423"/>
              <a:gd name="connsiteY0" fmla="*/ 403955 h 2902457"/>
              <a:gd name="connsiteX1" fmla="*/ 598774 w 2827423"/>
              <a:gd name="connsiteY1" fmla="*/ 416079 h 2902457"/>
              <a:gd name="connsiteX2" fmla="*/ 1996226 w 2827423"/>
              <a:gd name="connsiteY2" fmla="*/ 2290711 h 2902457"/>
              <a:gd name="connsiteX3" fmla="*/ 2223675 w 2827423"/>
              <a:gd name="connsiteY3" fmla="*/ 2276220 h 2902457"/>
              <a:gd name="connsiteX4" fmla="*/ 2581949 w 2827423"/>
              <a:gd name="connsiteY4" fmla="*/ 0 h 2902457"/>
              <a:gd name="connsiteX5" fmla="*/ 2827423 w 2827423"/>
              <a:gd name="connsiteY5" fmla="*/ 17718 h 2902457"/>
              <a:gd name="connsiteX6" fmla="*/ 2304839 w 2827423"/>
              <a:gd name="connsiteY6" fmla="*/ 2887964 h 2902457"/>
              <a:gd name="connsiteX7" fmla="*/ 1893195 w 2827423"/>
              <a:gd name="connsiteY7" fmla="*/ 2902457 h 2902457"/>
              <a:gd name="connsiteX8" fmla="*/ 0 w 2827423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304839 w 2845402"/>
              <a:gd name="connsiteY6" fmla="*/ 2887964 h 2902457"/>
              <a:gd name="connsiteX7" fmla="*/ 1893195 w 2845402"/>
              <a:gd name="connsiteY7" fmla="*/ 2902457 h 2902457"/>
              <a:gd name="connsiteX8" fmla="*/ 0 w 2845402"/>
              <a:gd name="connsiteY8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21014 w 2845402"/>
              <a:gd name="connsiteY6" fmla="*/ 612080 h 2902457"/>
              <a:gd name="connsiteX7" fmla="*/ 2304839 w 2845402"/>
              <a:gd name="connsiteY7" fmla="*/ 2887964 h 2902457"/>
              <a:gd name="connsiteX8" fmla="*/ 1893195 w 2845402"/>
              <a:gd name="connsiteY8" fmla="*/ 2902457 h 2902457"/>
              <a:gd name="connsiteX9" fmla="*/ 0 w 2845402"/>
              <a:gd name="connsiteY9" fmla="*/ 403955 h 2902457"/>
              <a:gd name="connsiteX0" fmla="*/ 0 w 2845402"/>
              <a:gd name="connsiteY0" fmla="*/ 403955 h 2902457"/>
              <a:gd name="connsiteX1" fmla="*/ 598774 w 2845402"/>
              <a:gd name="connsiteY1" fmla="*/ 416079 h 2902457"/>
              <a:gd name="connsiteX2" fmla="*/ 1996226 w 2845402"/>
              <a:gd name="connsiteY2" fmla="*/ 2290711 h 2902457"/>
              <a:gd name="connsiteX3" fmla="*/ 2223675 w 2845402"/>
              <a:gd name="connsiteY3" fmla="*/ 2276220 h 2902457"/>
              <a:gd name="connsiteX4" fmla="*/ 2581949 w 2845402"/>
              <a:gd name="connsiteY4" fmla="*/ 0 h 2902457"/>
              <a:gd name="connsiteX5" fmla="*/ 2845402 w 2845402"/>
              <a:gd name="connsiteY5" fmla="*/ 1613 h 2902457"/>
              <a:gd name="connsiteX6" fmla="*/ 2783940 w 2845402"/>
              <a:gd name="connsiteY6" fmla="*/ 273872 h 2902457"/>
              <a:gd name="connsiteX7" fmla="*/ 2721014 w 2845402"/>
              <a:gd name="connsiteY7" fmla="*/ 612080 h 2902457"/>
              <a:gd name="connsiteX8" fmla="*/ 2304839 w 2845402"/>
              <a:gd name="connsiteY8" fmla="*/ 2887964 h 2902457"/>
              <a:gd name="connsiteX9" fmla="*/ 1893195 w 2845402"/>
              <a:gd name="connsiteY9" fmla="*/ 2902457 h 2902457"/>
              <a:gd name="connsiteX10" fmla="*/ 0 w 2845402"/>
              <a:gd name="connsiteY10" fmla="*/ 403955 h 290245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721015 w 2845402"/>
              <a:gd name="connsiteY6" fmla="*/ 2907067 h 2907067"/>
              <a:gd name="connsiteX7" fmla="*/ 2721014 w 2845402"/>
              <a:gd name="connsiteY7" fmla="*/ 612080 h 2907067"/>
              <a:gd name="connsiteX8" fmla="*/ 2304839 w 2845402"/>
              <a:gd name="connsiteY8" fmla="*/ 2887964 h 2907067"/>
              <a:gd name="connsiteX9" fmla="*/ 1893195 w 2845402"/>
              <a:gd name="connsiteY9" fmla="*/ 2902457 h 2907067"/>
              <a:gd name="connsiteX10" fmla="*/ 0 w 2845402"/>
              <a:gd name="connsiteY10" fmla="*/ 403955 h 2907067"/>
              <a:gd name="connsiteX0" fmla="*/ 0 w 2845402"/>
              <a:gd name="connsiteY0" fmla="*/ 403955 h 2907067"/>
              <a:gd name="connsiteX1" fmla="*/ 598774 w 2845402"/>
              <a:gd name="connsiteY1" fmla="*/ 416079 h 2907067"/>
              <a:gd name="connsiteX2" fmla="*/ 1996226 w 2845402"/>
              <a:gd name="connsiteY2" fmla="*/ 2290711 h 2907067"/>
              <a:gd name="connsiteX3" fmla="*/ 2223675 w 2845402"/>
              <a:gd name="connsiteY3" fmla="*/ 2276220 h 2907067"/>
              <a:gd name="connsiteX4" fmla="*/ 2581949 w 2845402"/>
              <a:gd name="connsiteY4" fmla="*/ 0 h 2907067"/>
              <a:gd name="connsiteX5" fmla="*/ 2845402 w 2845402"/>
              <a:gd name="connsiteY5" fmla="*/ 1613 h 2907067"/>
              <a:gd name="connsiteX6" fmla="*/ 2837876 w 2845402"/>
              <a:gd name="connsiteY6" fmla="*/ 193346 h 2907067"/>
              <a:gd name="connsiteX7" fmla="*/ 2721015 w 2845402"/>
              <a:gd name="connsiteY7" fmla="*/ 2907067 h 2907067"/>
              <a:gd name="connsiteX8" fmla="*/ 2721014 w 2845402"/>
              <a:gd name="connsiteY8" fmla="*/ 612080 h 2907067"/>
              <a:gd name="connsiteX9" fmla="*/ 2304839 w 2845402"/>
              <a:gd name="connsiteY9" fmla="*/ 2887964 h 2907067"/>
              <a:gd name="connsiteX10" fmla="*/ 1893195 w 2845402"/>
              <a:gd name="connsiteY10" fmla="*/ 2902457 h 2907067"/>
              <a:gd name="connsiteX11" fmla="*/ 0 w 2845402"/>
              <a:gd name="connsiteY11" fmla="*/ 403955 h 2907067"/>
              <a:gd name="connsiteX0" fmla="*/ 0 w 3048148"/>
              <a:gd name="connsiteY0" fmla="*/ 403955 h 2907067"/>
              <a:gd name="connsiteX1" fmla="*/ 598774 w 3048148"/>
              <a:gd name="connsiteY1" fmla="*/ 416079 h 2907067"/>
              <a:gd name="connsiteX2" fmla="*/ 1996226 w 3048148"/>
              <a:gd name="connsiteY2" fmla="*/ 2290711 h 2907067"/>
              <a:gd name="connsiteX3" fmla="*/ 2223675 w 3048148"/>
              <a:gd name="connsiteY3" fmla="*/ 2276220 h 2907067"/>
              <a:gd name="connsiteX4" fmla="*/ 2581949 w 3048148"/>
              <a:gd name="connsiteY4" fmla="*/ 0 h 2907067"/>
              <a:gd name="connsiteX5" fmla="*/ 2845402 w 3048148"/>
              <a:gd name="connsiteY5" fmla="*/ 1613 h 2907067"/>
              <a:gd name="connsiteX6" fmla="*/ 2837876 w 3048148"/>
              <a:gd name="connsiteY6" fmla="*/ 193346 h 2907067"/>
              <a:gd name="connsiteX7" fmla="*/ 2721015 w 3048148"/>
              <a:gd name="connsiteY7" fmla="*/ 2907067 h 2907067"/>
              <a:gd name="connsiteX8" fmla="*/ 2721014 w 3048148"/>
              <a:gd name="connsiteY8" fmla="*/ 612080 h 2907067"/>
              <a:gd name="connsiteX9" fmla="*/ 2304839 w 3048148"/>
              <a:gd name="connsiteY9" fmla="*/ 2887964 h 2907067"/>
              <a:gd name="connsiteX10" fmla="*/ 1893195 w 3048148"/>
              <a:gd name="connsiteY10" fmla="*/ 2902457 h 2907067"/>
              <a:gd name="connsiteX11" fmla="*/ 0 w 3048148"/>
              <a:gd name="connsiteY11" fmla="*/ 403955 h 2907067"/>
              <a:gd name="connsiteX0" fmla="*/ 0 w 3095719"/>
              <a:gd name="connsiteY0" fmla="*/ 403955 h 2907067"/>
              <a:gd name="connsiteX1" fmla="*/ 598774 w 3095719"/>
              <a:gd name="connsiteY1" fmla="*/ 416079 h 2907067"/>
              <a:gd name="connsiteX2" fmla="*/ 1996226 w 3095719"/>
              <a:gd name="connsiteY2" fmla="*/ 2290711 h 2907067"/>
              <a:gd name="connsiteX3" fmla="*/ 2223675 w 3095719"/>
              <a:gd name="connsiteY3" fmla="*/ 2276220 h 2907067"/>
              <a:gd name="connsiteX4" fmla="*/ 2581949 w 3095719"/>
              <a:gd name="connsiteY4" fmla="*/ 0 h 2907067"/>
              <a:gd name="connsiteX5" fmla="*/ 2845402 w 3095719"/>
              <a:gd name="connsiteY5" fmla="*/ 1613 h 2907067"/>
              <a:gd name="connsiteX6" fmla="*/ 2900801 w 3095719"/>
              <a:gd name="connsiteY6" fmla="*/ 2899014 h 2907067"/>
              <a:gd name="connsiteX7" fmla="*/ 2721015 w 3095719"/>
              <a:gd name="connsiteY7" fmla="*/ 2907067 h 2907067"/>
              <a:gd name="connsiteX8" fmla="*/ 2721014 w 3095719"/>
              <a:gd name="connsiteY8" fmla="*/ 612080 h 2907067"/>
              <a:gd name="connsiteX9" fmla="*/ 2304839 w 3095719"/>
              <a:gd name="connsiteY9" fmla="*/ 2887964 h 2907067"/>
              <a:gd name="connsiteX10" fmla="*/ 1893195 w 3095719"/>
              <a:gd name="connsiteY10" fmla="*/ 2902457 h 2907067"/>
              <a:gd name="connsiteX11" fmla="*/ 0 w 3095719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21014 w 2900801"/>
              <a:gd name="connsiteY8" fmla="*/ 612080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899014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0801"/>
              <a:gd name="connsiteY0" fmla="*/ 403955 h 2907067"/>
              <a:gd name="connsiteX1" fmla="*/ 598774 w 2900801"/>
              <a:gd name="connsiteY1" fmla="*/ 416079 h 2907067"/>
              <a:gd name="connsiteX2" fmla="*/ 1996226 w 2900801"/>
              <a:gd name="connsiteY2" fmla="*/ 2290711 h 2907067"/>
              <a:gd name="connsiteX3" fmla="*/ 2223675 w 2900801"/>
              <a:gd name="connsiteY3" fmla="*/ 2276220 h 2907067"/>
              <a:gd name="connsiteX4" fmla="*/ 2581949 w 2900801"/>
              <a:gd name="connsiteY4" fmla="*/ 0 h 2907067"/>
              <a:gd name="connsiteX5" fmla="*/ 2845402 w 2900801"/>
              <a:gd name="connsiteY5" fmla="*/ 1613 h 2907067"/>
              <a:gd name="connsiteX6" fmla="*/ 2900801 w 2900801"/>
              <a:gd name="connsiteY6" fmla="*/ 2907066 h 2907067"/>
              <a:gd name="connsiteX7" fmla="*/ 2721015 w 2900801"/>
              <a:gd name="connsiteY7" fmla="*/ 2907067 h 2907067"/>
              <a:gd name="connsiteX8" fmla="*/ 2703035 w 2900801"/>
              <a:gd name="connsiteY8" fmla="*/ 281924 h 2907067"/>
              <a:gd name="connsiteX9" fmla="*/ 2304839 w 2900801"/>
              <a:gd name="connsiteY9" fmla="*/ 2887964 h 2907067"/>
              <a:gd name="connsiteX10" fmla="*/ 1893195 w 2900801"/>
              <a:gd name="connsiteY10" fmla="*/ 2902457 h 2907067"/>
              <a:gd name="connsiteX11" fmla="*/ 0 w 2900801"/>
              <a:gd name="connsiteY11" fmla="*/ 403955 h 2907067"/>
              <a:gd name="connsiteX0" fmla="*/ 0 w 2904910"/>
              <a:gd name="connsiteY0" fmla="*/ 403955 h 2907067"/>
              <a:gd name="connsiteX1" fmla="*/ 598774 w 2904910"/>
              <a:gd name="connsiteY1" fmla="*/ 416079 h 2907067"/>
              <a:gd name="connsiteX2" fmla="*/ 1996226 w 2904910"/>
              <a:gd name="connsiteY2" fmla="*/ 2290711 h 2907067"/>
              <a:gd name="connsiteX3" fmla="*/ 2223675 w 2904910"/>
              <a:gd name="connsiteY3" fmla="*/ 2276220 h 2907067"/>
              <a:gd name="connsiteX4" fmla="*/ 2581949 w 2904910"/>
              <a:gd name="connsiteY4" fmla="*/ 0 h 2907067"/>
              <a:gd name="connsiteX5" fmla="*/ 2845402 w 2904910"/>
              <a:gd name="connsiteY5" fmla="*/ 1613 h 2907067"/>
              <a:gd name="connsiteX6" fmla="*/ 2846866 w 2904910"/>
              <a:gd name="connsiteY6" fmla="*/ 370503 h 2907067"/>
              <a:gd name="connsiteX7" fmla="*/ 2900801 w 2904910"/>
              <a:gd name="connsiteY7" fmla="*/ 2907066 h 2907067"/>
              <a:gd name="connsiteX8" fmla="*/ 2721015 w 2904910"/>
              <a:gd name="connsiteY8" fmla="*/ 2907067 h 2907067"/>
              <a:gd name="connsiteX9" fmla="*/ 2703035 w 2904910"/>
              <a:gd name="connsiteY9" fmla="*/ 281924 h 2907067"/>
              <a:gd name="connsiteX10" fmla="*/ 2304839 w 2904910"/>
              <a:gd name="connsiteY10" fmla="*/ 2887964 h 2907067"/>
              <a:gd name="connsiteX11" fmla="*/ 1893195 w 2904910"/>
              <a:gd name="connsiteY11" fmla="*/ 2902457 h 2907067"/>
              <a:gd name="connsiteX12" fmla="*/ 0 w 2904910"/>
              <a:gd name="connsiteY12" fmla="*/ 403955 h 2907067"/>
              <a:gd name="connsiteX0" fmla="*/ 0 w 2910656"/>
              <a:gd name="connsiteY0" fmla="*/ 403955 h 2907067"/>
              <a:gd name="connsiteX1" fmla="*/ 598774 w 2910656"/>
              <a:gd name="connsiteY1" fmla="*/ 416079 h 2907067"/>
              <a:gd name="connsiteX2" fmla="*/ 1996226 w 2910656"/>
              <a:gd name="connsiteY2" fmla="*/ 2290711 h 2907067"/>
              <a:gd name="connsiteX3" fmla="*/ 2223675 w 2910656"/>
              <a:gd name="connsiteY3" fmla="*/ 2276220 h 2907067"/>
              <a:gd name="connsiteX4" fmla="*/ 2581949 w 2910656"/>
              <a:gd name="connsiteY4" fmla="*/ 0 h 2907067"/>
              <a:gd name="connsiteX5" fmla="*/ 2845402 w 2910656"/>
              <a:gd name="connsiteY5" fmla="*/ 1613 h 2907067"/>
              <a:gd name="connsiteX6" fmla="*/ 2846866 w 2910656"/>
              <a:gd name="connsiteY6" fmla="*/ 370503 h 2907067"/>
              <a:gd name="connsiteX7" fmla="*/ 2882822 w 2910656"/>
              <a:gd name="connsiteY7" fmla="*/ 1707231 h 2907067"/>
              <a:gd name="connsiteX8" fmla="*/ 2900801 w 2910656"/>
              <a:gd name="connsiteY8" fmla="*/ 2907066 h 2907067"/>
              <a:gd name="connsiteX9" fmla="*/ 2721015 w 2910656"/>
              <a:gd name="connsiteY9" fmla="*/ 2907067 h 2907067"/>
              <a:gd name="connsiteX10" fmla="*/ 2703035 w 2910656"/>
              <a:gd name="connsiteY10" fmla="*/ 281924 h 2907067"/>
              <a:gd name="connsiteX11" fmla="*/ 2304839 w 2910656"/>
              <a:gd name="connsiteY11" fmla="*/ 2887964 h 2907067"/>
              <a:gd name="connsiteX12" fmla="*/ 1893195 w 2910656"/>
              <a:gd name="connsiteY12" fmla="*/ 2902457 h 2907067"/>
              <a:gd name="connsiteX13" fmla="*/ 0 w 2910656"/>
              <a:gd name="connsiteY13" fmla="*/ 403955 h 2907067"/>
              <a:gd name="connsiteX0" fmla="*/ 0 w 3368380"/>
              <a:gd name="connsiteY0" fmla="*/ 473753 h 2976865"/>
              <a:gd name="connsiteX1" fmla="*/ 598774 w 3368380"/>
              <a:gd name="connsiteY1" fmla="*/ 485877 h 2976865"/>
              <a:gd name="connsiteX2" fmla="*/ 1996226 w 3368380"/>
              <a:gd name="connsiteY2" fmla="*/ 2360509 h 2976865"/>
              <a:gd name="connsiteX3" fmla="*/ 2223675 w 3368380"/>
              <a:gd name="connsiteY3" fmla="*/ 2346018 h 2976865"/>
              <a:gd name="connsiteX4" fmla="*/ 2581949 w 3368380"/>
              <a:gd name="connsiteY4" fmla="*/ 69798 h 2976865"/>
              <a:gd name="connsiteX5" fmla="*/ 2845402 w 3368380"/>
              <a:gd name="connsiteY5" fmla="*/ 71411 h 2976865"/>
              <a:gd name="connsiteX6" fmla="*/ 2846866 w 3368380"/>
              <a:gd name="connsiteY6" fmla="*/ 440301 h 2976865"/>
              <a:gd name="connsiteX7" fmla="*/ 3368247 w 3368380"/>
              <a:gd name="connsiteY7" fmla="*/ 102091 h 2976865"/>
              <a:gd name="connsiteX8" fmla="*/ 2900801 w 3368380"/>
              <a:gd name="connsiteY8" fmla="*/ 2976864 h 2976865"/>
              <a:gd name="connsiteX9" fmla="*/ 2721015 w 3368380"/>
              <a:gd name="connsiteY9" fmla="*/ 2976865 h 2976865"/>
              <a:gd name="connsiteX10" fmla="*/ 2703035 w 3368380"/>
              <a:gd name="connsiteY10" fmla="*/ 351722 h 2976865"/>
              <a:gd name="connsiteX11" fmla="*/ 2304839 w 3368380"/>
              <a:gd name="connsiteY11" fmla="*/ 2957762 h 2976865"/>
              <a:gd name="connsiteX12" fmla="*/ 1893195 w 3368380"/>
              <a:gd name="connsiteY12" fmla="*/ 2972255 h 2976865"/>
              <a:gd name="connsiteX13" fmla="*/ 0 w 3368380"/>
              <a:gd name="connsiteY13" fmla="*/ 473753 h 2976865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46866 w 3368380"/>
              <a:gd name="connsiteY6" fmla="*/ 370503 h 2907067"/>
              <a:gd name="connsiteX7" fmla="*/ 3368247 w 3368380"/>
              <a:gd name="connsiteY7" fmla="*/ 32293 h 2907067"/>
              <a:gd name="connsiteX8" fmla="*/ 2900801 w 3368380"/>
              <a:gd name="connsiteY8" fmla="*/ 2907066 h 2907067"/>
              <a:gd name="connsiteX9" fmla="*/ 2721015 w 3368380"/>
              <a:gd name="connsiteY9" fmla="*/ 2907067 h 2907067"/>
              <a:gd name="connsiteX10" fmla="*/ 2703035 w 3368380"/>
              <a:gd name="connsiteY10" fmla="*/ 281924 h 2907067"/>
              <a:gd name="connsiteX11" fmla="*/ 2304839 w 3368380"/>
              <a:gd name="connsiteY11" fmla="*/ 2887964 h 2907067"/>
              <a:gd name="connsiteX12" fmla="*/ 1893195 w 3368380"/>
              <a:gd name="connsiteY12" fmla="*/ 2902457 h 2907067"/>
              <a:gd name="connsiteX13" fmla="*/ 0 w 3368380"/>
              <a:gd name="connsiteY13" fmla="*/ 403955 h 2907067"/>
              <a:gd name="connsiteX0" fmla="*/ 0 w 3368380"/>
              <a:gd name="connsiteY0" fmla="*/ 581186 h 3084298"/>
              <a:gd name="connsiteX1" fmla="*/ 598774 w 3368380"/>
              <a:gd name="connsiteY1" fmla="*/ 593310 h 3084298"/>
              <a:gd name="connsiteX2" fmla="*/ 1996226 w 3368380"/>
              <a:gd name="connsiteY2" fmla="*/ 2467942 h 3084298"/>
              <a:gd name="connsiteX3" fmla="*/ 2223675 w 3368380"/>
              <a:gd name="connsiteY3" fmla="*/ 2453451 h 3084298"/>
              <a:gd name="connsiteX4" fmla="*/ 2581949 w 3368380"/>
              <a:gd name="connsiteY4" fmla="*/ 177231 h 3084298"/>
              <a:gd name="connsiteX5" fmla="*/ 2845402 w 3368380"/>
              <a:gd name="connsiteY5" fmla="*/ 178844 h 3084298"/>
              <a:gd name="connsiteX6" fmla="*/ 3179471 w 3368380"/>
              <a:gd name="connsiteY6" fmla="*/ 209526 h 3084298"/>
              <a:gd name="connsiteX7" fmla="*/ 3368247 w 3368380"/>
              <a:gd name="connsiteY7" fmla="*/ 209524 h 3084298"/>
              <a:gd name="connsiteX8" fmla="*/ 2900801 w 3368380"/>
              <a:gd name="connsiteY8" fmla="*/ 3084297 h 3084298"/>
              <a:gd name="connsiteX9" fmla="*/ 2721015 w 3368380"/>
              <a:gd name="connsiteY9" fmla="*/ 3084298 h 3084298"/>
              <a:gd name="connsiteX10" fmla="*/ 2703035 w 3368380"/>
              <a:gd name="connsiteY10" fmla="*/ 459155 h 3084298"/>
              <a:gd name="connsiteX11" fmla="*/ 2304839 w 3368380"/>
              <a:gd name="connsiteY11" fmla="*/ 3065195 h 3084298"/>
              <a:gd name="connsiteX12" fmla="*/ 1893195 w 3368380"/>
              <a:gd name="connsiteY12" fmla="*/ 3079688 h 3084298"/>
              <a:gd name="connsiteX13" fmla="*/ 0 w 3368380"/>
              <a:gd name="connsiteY13" fmla="*/ 581186 h 3084298"/>
              <a:gd name="connsiteX0" fmla="*/ 0 w 3368380"/>
              <a:gd name="connsiteY0" fmla="*/ 532880 h 3035992"/>
              <a:gd name="connsiteX1" fmla="*/ 598774 w 3368380"/>
              <a:gd name="connsiteY1" fmla="*/ 545004 h 3035992"/>
              <a:gd name="connsiteX2" fmla="*/ 1996226 w 3368380"/>
              <a:gd name="connsiteY2" fmla="*/ 2419636 h 3035992"/>
              <a:gd name="connsiteX3" fmla="*/ 2223675 w 3368380"/>
              <a:gd name="connsiteY3" fmla="*/ 2405145 h 3035992"/>
              <a:gd name="connsiteX4" fmla="*/ 2581949 w 3368380"/>
              <a:gd name="connsiteY4" fmla="*/ 128925 h 3035992"/>
              <a:gd name="connsiteX5" fmla="*/ 2845402 w 3368380"/>
              <a:gd name="connsiteY5" fmla="*/ 130538 h 3035992"/>
              <a:gd name="connsiteX6" fmla="*/ 3008673 w 3368380"/>
              <a:gd name="connsiteY6" fmla="*/ 167 h 3035992"/>
              <a:gd name="connsiteX7" fmla="*/ 3179471 w 3368380"/>
              <a:gd name="connsiteY7" fmla="*/ 161220 h 3035992"/>
              <a:gd name="connsiteX8" fmla="*/ 3368247 w 3368380"/>
              <a:gd name="connsiteY8" fmla="*/ 161218 h 3035992"/>
              <a:gd name="connsiteX9" fmla="*/ 2900801 w 3368380"/>
              <a:gd name="connsiteY9" fmla="*/ 3035991 h 3035992"/>
              <a:gd name="connsiteX10" fmla="*/ 2721015 w 3368380"/>
              <a:gd name="connsiteY10" fmla="*/ 3035992 h 3035992"/>
              <a:gd name="connsiteX11" fmla="*/ 2703035 w 3368380"/>
              <a:gd name="connsiteY11" fmla="*/ 410849 h 3035992"/>
              <a:gd name="connsiteX12" fmla="*/ 2304839 w 3368380"/>
              <a:gd name="connsiteY12" fmla="*/ 3016889 h 3035992"/>
              <a:gd name="connsiteX13" fmla="*/ 1893195 w 3368380"/>
              <a:gd name="connsiteY13" fmla="*/ 3031382 h 3035992"/>
              <a:gd name="connsiteX14" fmla="*/ 0 w 3368380"/>
              <a:gd name="connsiteY14" fmla="*/ 532880 h 3035992"/>
              <a:gd name="connsiteX0" fmla="*/ 0 w 3368380"/>
              <a:gd name="connsiteY0" fmla="*/ 403955 h 2907067"/>
              <a:gd name="connsiteX1" fmla="*/ 598774 w 3368380"/>
              <a:gd name="connsiteY1" fmla="*/ 416079 h 2907067"/>
              <a:gd name="connsiteX2" fmla="*/ 1996226 w 3368380"/>
              <a:gd name="connsiteY2" fmla="*/ 2290711 h 2907067"/>
              <a:gd name="connsiteX3" fmla="*/ 2223675 w 3368380"/>
              <a:gd name="connsiteY3" fmla="*/ 2276220 h 2907067"/>
              <a:gd name="connsiteX4" fmla="*/ 2581949 w 3368380"/>
              <a:gd name="connsiteY4" fmla="*/ 0 h 2907067"/>
              <a:gd name="connsiteX5" fmla="*/ 2845402 w 3368380"/>
              <a:gd name="connsiteY5" fmla="*/ 1613 h 2907067"/>
              <a:gd name="connsiteX6" fmla="*/ 2864844 w 3368380"/>
              <a:gd name="connsiteY6" fmla="*/ 2278964 h 2907067"/>
              <a:gd name="connsiteX7" fmla="*/ 3179471 w 3368380"/>
              <a:gd name="connsiteY7" fmla="*/ 32295 h 2907067"/>
              <a:gd name="connsiteX8" fmla="*/ 3368247 w 3368380"/>
              <a:gd name="connsiteY8" fmla="*/ 32293 h 2907067"/>
              <a:gd name="connsiteX9" fmla="*/ 2900801 w 3368380"/>
              <a:gd name="connsiteY9" fmla="*/ 2907066 h 2907067"/>
              <a:gd name="connsiteX10" fmla="*/ 2721015 w 3368380"/>
              <a:gd name="connsiteY10" fmla="*/ 2907067 h 2907067"/>
              <a:gd name="connsiteX11" fmla="*/ 2703035 w 3368380"/>
              <a:gd name="connsiteY11" fmla="*/ 281924 h 2907067"/>
              <a:gd name="connsiteX12" fmla="*/ 2304839 w 3368380"/>
              <a:gd name="connsiteY12" fmla="*/ 2887964 h 2907067"/>
              <a:gd name="connsiteX13" fmla="*/ 1893195 w 3368380"/>
              <a:gd name="connsiteY13" fmla="*/ 2902457 h 2907067"/>
              <a:gd name="connsiteX14" fmla="*/ 0 w 3368380"/>
              <a:gd name="connsiteY14" fmla="*/ 403955 h 2907067"/>
              <a:gd name="connsiteX0" fmla="*/ 0 w 3368380"/>
              <a:gd name="connsiteY0" fmla="*/ 436308 h 2939420"/>
              <a:gd name="connsiteX1" fmla="*/ 598774 w 3368380"/>
              <a:gd name="connsiteY1" fmla="*/ 448432 h 2939420"/>
              <a:gd name="connsiteX2" fmla="*/ 1996226 w 3368380"/>
              <a:gd name="connsiteY2" fmla="*/ 2323064 h 2939420"/>
              <a:gd name="connsiteX3" fmla="*/ 2223675 w 3368380"/>
              <a:gd name="connsiteY3" fmla="*/ 2308573 h 2939420"/>
              <a:gd name="connsiteX4" fmla="*/ 2581949 w 3368380"/>
              <a:gd name="connsiteY4" fmla="*/ 32353 h 2939420"/>
              <a:gd name="connsiteX5" fmla="*/ 2845402 w 3368380"/>
              <a:gd name="connsiteY5" fmla="*/ 33966 h 2939420"/>
              <a:gd name="connsiteX6" fmla="*/ 2864844 w 3368380"/>
              <a:gd name="connsiteY6" fmla="*/ 2311317 h 2939420"/>
              <a:gd name="connsiteX7" fmla="*/ 3008674 w 3368380"/>
              <a:gd name="connsiteY7" fmla="*/ 228 h 2939420"/>
              <a:gd name="connsiteX8" fmla="*/ 3368247 w 3368380"/>
              <a:gd name="connsiteY8" fmla="*/ 64646 h 2939420"/>
              <a:gd name="connsiteX9" fmla="*/ 2900801 w 3368380"/>
              <a:gd name="connsiteY9" fmla="*/ 2939419 h 2939420"/>
              <a:gd name="connsiteX10" fmla="*/ 2721015 w 3368380"/>
              <a:gd name="connsiteY10" fmla="*/ 2939420 h 2939420"/>
              <a:gd name="connsiteX11" fmla="*/ 2703035 w 3368380"/>
              <a:gd name="connsiteY11" fmla="*/ 314277 h 2939420"/>
              <a:gd name="connsiteX12" fmla="*/ 2304839 w 3368380"/>
              <a:gd name="connsiteY12" fmla="*/ 2920317 h 2939420"/>
              <a:gd name="connsiteX13" fmla="*/ 1893195 w 3368380"/>
              <a:gd name="connsiteY13" fmla="*/ 2934810 h 2939420"/>
              <a:gd name="connsiteX14" fmla="*/ 0 w 3368380"/>
              <a:gd name="connsiteY14" fmla="*/ 436308 h 2939420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518882 h 3021994"/>
              <a:gd name="connsiteX1" fmla="*/ 598774 w 3368380"/>
              <a:gd name="connsiteY1" fmla="*/ 531006 h 3021994"/>
              <a:gd name="connsiteX2" fmla="*/ 1996226 w 3368380"/>
              <a:gd name="connsiteY2" fmla="*/ 2405638 h 3021994"/>
              <a:gd name="connsiteX3" fmla="*/ 2223675 w 3368380"/>
              <a:gd name="connsiteY3" fmla="*/ 2391147 h 3021994"/>
              <a:gd name="connsiteX4" fmla="*/ 2581949 w 3368380"/>
              <a:gd name="connsiteY4" fmla="*/ 114927 h 3021994"/>
              <a:gd name="connsiteX5" fmla="*/ 2845402 w 3368380"/>
              <a:gd name="connsiteY5" fmla="*/ 116540 h 3021994"/>
              <a:gd name="connsiteX6" fmla="*/ 2864844 w 3368380"/>
              <a:gd name="connsiteY6" fmla="*/ 2393891 h 3021994"/>
              <a:gd name="connsiteX7" fmla="*/ 3008674 w 3368380"/>
              <a:gd name="connsiteY7" fmla="*/ 82802 h 3021994"/>
              <a:gd name="connsiteX8" fmla="*/ 3368247 w 3368380"/>
              <a:gd name="connsiteY8" fmla="*/ 147220 h 3021994"/>
              <a:gd name="connsiteX9" fmla="*/ 2900801 w 3368380"/>
              <a:gd name="connsiteY9" fmla="*/ 3021993 h 3021994"/>
              <a:gd name="connsiteX10" fmla="*/ 2721015 w 3368380"/>
              <a:gd name="connsiteY10" fmla="*/ 3021994 h 3021994"/>
              <a:gd name="connsiteX11" fmla="*/ 2703035 w 3368380"/>
              <a:gd name="connsiteY11" fmla="*/ 396851 h 3021994"/>
              <a:gd name="connsiteX12" fmla="*/ 2304839 w 3368380"/>
              <a:gd name="connsiteY12" fmla="*/ 3002891 h 3021994"/>
              <a:gd name="connsiteX13" fmla="*/ 1893195 w 3368380"/>
              <a:gd name="connsiteY13" fmla="*/ 3017384 h 3021994"/>
              <a:gd name="connsiteX14" fmla="*/ 0 w 3368380"/>
              <a:gd name="connsiteY14" fmla="*/ 518882 h 3021994"/>
              <a:gd name="connsiteX0" fmla="*/ 0 w 3368380"/>
              <a:gd name="connsiteY0" fmla="*/ 436080 h 2939192"/>
              <a:gd name="connsiteX1" fmla="*/ 598774 w 3368380"/>
              <a:gd name="connsiteY1" fmla="*/ 448204 h 2939192"/>
              <a:gd name="connsiteX2" fmla="*/ 1996226 w 3368380"/>
              <a:gd name="connsiteY2" fmla="*/ 2322836 h 2939192"/>
              <a:gd name="connsiteX3" fmla="*/ 2223675 w 3368380"/>
              <a:gd name="connsiteY3" fmla="*/ 2308345 h 2939192"/>
              <a:gd name="connsiteX4" fmla="*/ 2581949 w 3368380"/>
              <a:gd name="connsiteY4" fmla="*/ 32125 h 2939192"/>
              <a:gd name="connsiteX5" fmla="*/ 2845402 w 3368380"/>
              <a:gd name="connsiteY5" fmla="*/ 33738 h 2939192"/>
              <a:gd name="connsiteX6" fmla="*/ 2864844 w 3368380"/>
              <a:gd name="connsiteY6" fmla="*/ 2311089 h 2939192"/>
              <a:gd name="connsiteX7" fmla="*/ 3008674 w 3368380"/>
              <a:gd name="connsiteY7" fmla="*/ 0 h 2939192"/>
              <a:gd name="connsiteX8" fmla="*/ 3368247 w 3368380"/>
              <a:gd name="connsiteY8" fmla="*/ 64418 h 2939192"/>
              <a:gd name="connsiteX9" fmla="*/ 2900801 w 3368380"/>
              <a:gd name="connsiteY9" fmla="*/ 2939191 h 2939192"/>
              <a:gd name="connsiteX10" fmla="*/ 2721015 w 3368380"/>
              <a:gd name="connsiteY10" fmla="*/ 2939192 h 2939192"/>
              <a:gd name="connsiteX11" fmla="*/ 2703035 w 3368380"/>
              <a:gd name="connsiteY11" fmla="*/ 314049 h 2939192"/>
              <a:gd name="connsiteX12" fmla="*/ 2304839 w 3368380"/>
              <a:gd name="connsiteY12" fmla="*/ 2920089 h 2939192"/>
              <a:gd name="connsiteX13" fmla="*/ 1893195 w 3368380"/>
              <a:gd name="connsiteY13" fmla="*/ 2934582 h 2939192"/>
              <a:gd name="connsiteX14" fmla="*/ 0 w 3368380"/>
              <a:gd name="connsiteY14" fmla="*/ 436080 h 2939192"/>
              <a:gd name="connsiteX0" fmla="*/ 0 w 3368380"/>
              <a:gd name="connsiteY0" fmla="*/ 411922 h 2915034"/>
              <a:gd name="connsiteX1" fmla="*/ 598774 w 3368380"/>
              <a:gd name="connsiteY1" fmla="*/ 424046 h 2915034"/>
              <a:gd name="connsiteX2" fmla="*/ 1996226 w 3368380"/>
              <a:gd name="connsiteY2" fmla="*/ 2298678 h 2915034"/>
              <a:gd name="connsiteX3" fmla="*/ 2223675 w 3368380"/>
              <a:gd name="connsiteY3" fmla="*/ 2284187 h 2915034"/>
              <a:gd name="connsiteX4" fmla="*/ 2581949 w 3368380"/>
              <a:gd name="connsiteY4" fmla="*/ 7967 h 2915034"/>
              <a:gd name="connsiteX5" fmla="*/ 2845402 w 3368380"/>
              <a:gd name="connsiteY5" fmla="*/ 9580 h 2915034"/>
              <a:gd name="connsiteX6" fmla="*/ 2864844 w 3368380"/>
              <a:gd name="connsiteY6" fmla="*/ 2286931 h 2915034"/>
              <a:gd name="connsiteX7" fmla="*/ 2972717 w 3368380"/>
              <a:gd name="connsiteY7" fmla="*/ 0 h 2915034"/>
              <a:gd name="connsiteX8" fmla="*/ 3368247 w 3368380"/>
              <a:gd name="connsiteY8" fmla="*/ 40260 h 2915034"/>
              <a:gd name="connsiteX9" fmla="*/ 2900801 w 3368380"/>
              <a:gd name="connsiteY9" fmla="*/ 2915033 h 2915034"/>
              <a:gd name="connsiteX10" fmla="*/ 2721015 w 3368380"/>
              <a:gd name="connsiteY10" fmla="*/ 2915034 h 2915034"/>
              <a:gd name="connsiteX11" fmla="*/ 2703035 w 3368380"/>
              <a:gd name="connsiteY11" fmla="*/ 289891 h 2915034"/>
              <a:gd name="connsiteX12" fmla="*/ 2304839 w 3368380"/>
              <a:gd name="connsiteY12" fmla="*/ 2895931 h 2915034"/>
              <a:gd name="connsiteX13" fmla="*/ 1893195 w 3368380"/>
              <a:gd name="connsiteY13" fmla="*/ 2910424 h 2915034"/>
              <a:gd name="connsiteX14" fmla="*/ 0 w 3368380"/>
              <a:gd name="connsiteY14" fmla="*/ 411922 h 2915034"/>
              <a:gd name="connsiteX0" fmla="*/ 0 w 3368380"/>
              <a:gd name="connsiteY0" fmla="*/ 412307 h 2915419"/>
              <a:gd name="connsiteX1" fmla="*/ 598774 w 3368380"/>
              <a:gd name="connsiteY1" fmla="*/ 424431 h 2915419"/>
              <a:gd name="connsiteX2" fmla="*/ 1996226 w 3368380"/>
              <a:gd name="connsiteY2" fmla="*/ 2299063 h 2915419"/>
              <a:gd name="connsiteX3" fmla="*/ 2223675 w 3368380"/>
              <a:gd name="connsiteY3" fmla="*/ 2284572 h 2915419"/>
              <a:gd name="connsiteX4" fmla="*/ 2581949 w 3368380"/>
              <a:gd name="connsiteY4" fmla="*/ 8352 h 2915419"/>
              <a:gd name="connsiteX5" fmla="*/ 2845402 w 3368380"/>
              <a:gd name="connsiteY5" fmla="*/ 9965 h 2915419"/>
              <a:gd name="connsiteX6" fmla="*/ 2864844 w 3368380"/>
              <a:gd name="connsiteY6" fmla="*/ 2287316 h 2915419"/>
              <a:gd name="connsiteX7" fmla="*/ 2972717 w 3368380"/>
              <a:gd name="connsiteY7" fmla="*/ 385 h 2915419"/>
              <a:gd name="connsiteX8" fmla="*/ 3368247 w 3368380"/>
              <a:gd name="connsiteY8" fmla="*/ 40645 h 2915419"/>
              <a:gd name="connsiteX9" fmla="*/ 2900801 w 3368380"/>
              <a:gd name="connsiteY9" fmla="*/ 2915418 h 2915419"/>
              <a:gd name="connsiteX10" fmla="*/ 2721015 w 3368380"/>
              <a:gd name="connsiteY10" fmla="*/ 2915419 h 2915419"/>
              <a:gd name="connsiteX11" fmla="*/ 2703035 w 3368380"/>
              <a:gd name="connsiteY11" fmla="*/ 290276 h 2915419"/>
              <a:gd name="connsiteX12" fmla="*/ 2304839 w 3368380"/>
              <a:gd name="connsiteY12" fmla="*/ 2896316 h 2915419"/>
              <a:gd name="connsiteX13" fmla="*/ 1893195 w 3368380"/>
              <a:gd name="connsiteY13" fmla="*/ 2910809 h 2915419"/>
              <a:gd name="connsiteX14" fmla="*/ 0 w 3368380"/>
              <a:gd name="connsiteY14" fmla="*/ 412307 h 2915419"/>
              <a:gd name="connsiteX0" fmla="*/ 0 w 3287504"/>
              <a:gd name="connsiteY0" fmla="*/ 413058 h 2916170"/>
              <a:gd name="connsiteX1" fmla="*/ 598774 w 3287504"/>
              <a:gd name="connsiteY1" fmla="*/ 425182 h 2916170"/>
              <a:gd name="connsiteX2" fmla="*/ 1996226 w 3287504"/>
              <a:gd name="connsiteY2" fmla="*/ 2299814 h 2916170"/>
              <a:gd name="connsiteX3" fmla="*/ 2223675 w 3287504"/>
              <a:gd name="connsiteY3" fmla="*/ 2285323 h 2916170"/>
              <a:gd name="connsiteX4" fmla="*/ 2581949 w 3287504"/>
              <a:gd name="connsiteY4" fmla="*/ 9103 h 2916170"/>
              <a:gd name="connsiteX5" fmla="*/ 2845402 w 3287504"/>
              <a:gd name="connsiteY5" fmla="*/ 10716 h 2916170"/>
              <a:gd name="connsiteX6" fmla="*/ 2864844 w 3287504"/>
              <a:gd name="connsiteY6" fmla="*/ 2288067 h 2916170"/>
              <a:gd name="connsiteX7" fmla="*/ 2972717 w 3287504"/>
              <a:gd name="connsiteY7" fmla="*/ 1136 h 2916170"/>
              <a:gd name="connsiteX8" fmla="*/ 3287343 w 3287504"/>
              <a:gd name="connsiteY8" fmla="*/ 1133 h 2916170"/>
              <a:gd name="connsiteX9" fmla="*/ 2900801 w 3287504"/>
              <a:gd name="connsiteY9" fmla="*/ 2916169 h 2916170"/>
              <a:gd name="connsiteX10" fmla="*/ 2721015 w 3287504"/>
              <a:gd name="connsiteY10" fmla="*/ 2916170 h 2916170"/>
              <a:gd name="connsiteX11" fmla="*/ 2703035 w 3287504"/>
              <a:gd name="connsiteY11" fmla="*/ 291027 h 2916170"/>
              <a:gd name="connsiteX12" fmla="*/ 2304839 w 3287504"/>
              <a:gd name="connsiteY12" fmla="*/ 2897067 h 2916170"/>
              <a:gd name="connsiteX13" fmla="*/ 1893195 w 3287504"/>
              <a:gd name="connsiteY13" fmla="*/ 2911560 h 2916170"/>
              <a:gd name="connsiteX14" fmla="*/ 0 w 3287504"/>
              <a:gd name="connsiteY14" fmla="*/ 413058 h 2916170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703035 w 3287504"/>
              <a:gd name="connsiteY11" fmla="*/ 298029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845402 w 3287504"/>
              <a:gd name="connsiteY5" fmla="*/ 17718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972717 w 3287504"/>
              <a:gd name="connsiteY7" fmla="*/ 8138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2"/>
              <a:gd name="connsiteX1" fmla="*/ 598774 w 3287504"/>
              <a:gd name="connsiteY1" fmla="*/ 432184 h 2923172"/>
              <a:gd name="connsiteX2" fmla="*/ 1996226 w 3287504"/>
              <a:gd name="connsiteY2" fmla="*/ 2306816 h 2923172"/>
              <a:gd name="connsiteX3" fmla="*/ 2223675 w 3287504"/>
              <a:gd name="connsiteY3" fmla="*/ 2292325 h 2923172"/>
              <a:gd name="connsiteX4" fmla="*/ 2321258 w 3287504"/>
              <a:gd name="connsiteY4" fmla="*/ 0 h 2923172"/>
              <a:gd name="connsiteX5" fmla="*/ 2593700 w 3287504"/>
              <a:gd name="connsiteY5" fmla="*/ 9666 h 2923172"/>
              <a:gd name="connsiteX6" fmla="*/ 2864844 w 3287504"/>
              <a:gd name="connsiteY6" fmla="*/ 2295069 h 2923172"/>
              <a:gd name="connsiteX7" fmla="*/ 2828888 w 3287504"/>
              <a:gd name="connsiteY7" fmla="*/ 24243 h 2923172"/>
              <a:gd name="connsiteX8" fmla="*/ 3287343 w 3287504"/>
              <a:gd name="connsiteY8" fmla="*/ 8135 h 2923172"/>
              <a:gd name="connsiteX9" fmla="*/ 2900801 w 3287504"/>
              <a:gd name="connsiteY9" fmla="*/ 2923171 h 2923172"/>
              <a:gd name="connsiteX10" fmla="*/ 2721015 w 3287504"/>
              <a:gd name="connsiteY10" fmla="*/ 2923172 h 2923172"/>
              <a:gd name="connsiteX11" fmla="*/ 2469312 w 3287504"/>
              <a:gd name="connsiteY11" fmla="*/ 273871 h 2923172"/>
              <a:gd name="connsiteX12" fmla="*/ 2304839 w 3287504"/>
              <a:gd name="connsiteY12" fmla="*/ 2904069 h 2923172"/>
              <a:gd name="connsiteX13" fmla="*/ 1893195 w 3287504"/>
              <a:gd name="connsiteY13" fmla="*/ 2918562 h 2923172"/>
              <a:gd name="connsiteX14" fmla="*/ 0 w 3287504"/>
              <a:gd name="connsiteY14" fmla="*/ 420060 h 2923172"/>
              <a:gd name="connsiteX0" fmla="*/ 0 w 3287504"/>
              <a:gd name="connsiteY0" fmla="*/ 420060 h 2923171"/>
              <a:gd name="connsiteX1" fmla="*/ 598774 w 3287504"/>
              <a:gd name="connsiteY1" fmla="*/ 432184 h 2923171"/>
              <a:gd name="connsiteX2" fmla="*/ 1996226 w 3287504"/>
              <a:gd name="connsiteY2" fmla="*/ 2306816 h 2923171"/>
              <a:gd name="connsiteX3" fmla="*/ 2223675 w 3287504"/>
              <a:gd name="connsiteY3" fmla="*/ 2292325 h 2923171"/>
              <a:gd name="connsiteX4" fmla="*/ 2321258 w 3287504"/>
              <a:gd name="connsiteY4" fmla="*/ 0 h 2923171"/>
              <a:gd name="connsiteX5" fmla="*/ 2593700 w 3287504"/>
              <a:gd name="connsiteY5" fmla="*/ 9666 h 2923171"/>
              <a:gd name="connsiteX6" fmla="*/ 2864844 w 3287504"/>
              <a:gd name="connsiteY6" fmla="*/ 2295069 h 2923171"/>
              <a:gd name="connsiteX7" fmla="*/ 2828888 w 3287504"/>
              <a:gd name="connsiteY7" fmla="*/ 24243 h 2923171"/>
              <a:gd name="connsiteX8" fmla="*/ 3287343 w 3287504"/>
              <a:gd name="connsiteY8" fmla="*/ 8135 h 2923171"/>
              <a:gd name="connsiteX9" fmla="*/ 2900801 w 3287504"/>
              <a:gd name="connsiteY9" fmla="*/ 2923171 h 2923171"/>
              <a:gd name="connsiteX10" fmla="*/ 2550218 w 3287504"/>
              <a:gd name="connsiteY10" fmla="*/ 2915119 h 2923171"/>
              <a:gd name="connsiteX11" fmla="*/ 2469312 w 3287504"/>
              <a:gd name="connsiteY11" fmla="*/ 273871 h 2923171"/>
              <a:gd name="connsiteX12" fmla="*/ 2304839 w 3287504"/>
              <a:gd name="connsiteY12" fmla="*/ 2904069 h 2923171"/>
              <a:gd name="connsiteX13" fmla="*/ 1893195 w 3287504"/>
              <a:gd name="connsiteY13" fmla="*/ 2918562 h 2923171"/>
              <a:gd name="connsiteX14" fmla="*/ 0 w 3287504"/>
              <a:gd name="connsiteY14" fmla="*/ 420060 h 2923171"/>
              <a:gd name="connsiteX0" fmla="*/ 0 w 3287454"/>
              <a:gd name="connsiteY0" fmla="*/ 420060 h 2918562"/>
              <a:gd name="connsiteX1" fmla="*/ 598774 w 3287454"/>
              <a:gd name="connsiteY1" fmla="*/ 432184 h 2918562"/>
              <a:gd name="connsiteX2" fmla="*/ 1996226 w 3287454"/>
              <a:gd name="connsiteY2" fmla="*/ 2306816 h 2918562"/>
              <a:gd name="connsiteX3" fmla="*/ 2223675 w 3287454"/>
              <a:gd name="connsiteY3" fmla="*/ 2292325 h 2918562"/>
              <a:gd name="connsiteX4" fmla="*/ 2321258 w 3287454"/>
              <a:gd name="connsiteY4" fmla="*/ 0 h 2918562"/>
              <a:gd name="connsiteX5" fmla="*/ 2593700 w 3287454"/>
              <a:gd name="connsiteY5" fmla="*/ 9666 h 2918562"/>
              <a:gd name="connsiteX6" fmla="*/ 2864844 w 3287454"/>
              <a:gd name="connsiteY6" fmla="*/ 2295069 h 2918562"/>
              <a:gd name="connsiteX7" fmla="*/ 2828888 w 3287454"/>
              <a:gd name="connsiteY7" fmla="*/ 24243 h 2918562"/>
              <a:gd name="connsiteX8" fmla="*/ 3287343 w 3287454"/>
              <a:gd name="connsiteY8" fmla="*/ 8135 h 2918562"/>
              <a:gd name="connsiteX9" fmla="*/ 2730003 w 3287454"/>
              <a:gd name="connsiteY9" fmla="*/ 2882908 h 2918562"/>
              <a:gd name="connsiteX10" fmla="*/ 2550218 w 3287454"/>
              <a:gd name="connsiteY10" fmla="*/ 2915119 h 2918562"/>
              <a:gd name="connsiteX11" fmla="*/ 2469312 w 3287454"/>
              <a:gd name="connsiteY11" fmla="*/ 273871 h 2918562"/>
              <a:gd name="connsiteX12" fmla="*/ 2304839 w 3287454"/>
              <a:gd name="connsiteY12" fmla="*/ 2904069 h 2918562"/>
              <a:gd name="connsiteX13" fmla="*/ 1893195 w 3287454"/>
              <a:gd name="connsiteY13" fmla="*/ 2918562 h 2918562"/>
              <a:gd name="connsiteX14" fmla="*/ 0 w 3287454"/>
              <a:gd name="connsiteY14" fmla="*/ 420060 h 2918562"/>
              <a:gd name="connsiteX0" fmla="*/ 0 w 3287454"/>
              <a:gd name="connsiteY0" fmla="*/ 420060 h 2920174"/>
              <a:gd name="connsiteX1" fmla="*/ 598774 w 3287454"/>
              <a:gd name="connsiteY1" fmla="*/ 432184 h 2920174"/>
              <a:gd name="connsiteX2" fmla="*/ 1996226 w 3287454"/>
              <a:gd name="connsiteY2" fmla="*/ 2306816 h 2920174"/>
              <a:gd name="connsiteX3" fmla="*/ 2223675 w 3287454"/>
              <a:gd name="connsiteY3" fmla="*/ 2292325 h 2920174"/>
              <a:gd name="connsiteX4" fmla="*/ 2321258 w 3287454"/>
              <a:gd name="connsiteY4" fmla="*/ 0 h 2920174"/>
              <a:gd name="connsiteX5" fmla="*/ 2593700 w 3287454"/>
              <a:gd name="connsiteY5" fmla="*/ 9666 h 2920174"/>
              <a:gd name="connsiteX6" fmla="*/ 2864844 w 3287454"/>
              <a:gd name="connsiteY6" fmla="*/ 2295069 h 2920174"/>
              <a:gd name="connsiteX7" fmla="*/ 2828888 w 3287454"/>
              <a:gd name="connsiteY7" fmla="*/ 24243 h 2920174"/>
              <a:gd name="connsiteX8" fmla="*/ 3287343 w 3287454"/>
              <a:gd name="connsiteY8" fmla="*/ 8135 h 2920174"/>
              <a:gd name="connsiteX9" fmla="*/ 2730003 w 3287454"/>
              <a:gd name="connsiteY9" fmla="*/ 2882908 h 2920174"/>
              <a:gd name="connsiteX10" fmla="*/ 2550218 w 3287454"/>
              <a:gd name="connsiteY10" fmla="*/ 2915119 h 2920174"/>
              <a:gd name="connsiteX11" fmla="*/ 2469312 w 3287454"/>
              <a:gd name="connsiteY11" fmla="*/ 273871 h 2920174"/>
              <a:gd name="connsiteX12" fmla="*/ 2259892 w 3287454"/>
              <a:gd name="connsiteY12" fmla="*/ 2920174 h 2920174"/>
              <a:gd name="connsiteX13" fmla="*/ 1893195 w 3287454"/>
              <a:gd name="connsiteY13" fmla="*/ 2918562 h 2920174"/>
              <a:gd name="connsiteX14" fmla="*/ 0 w 3287454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864844 w 3287441"/>
              <a:gd name="connsiteY6" fmla="*/ 2295069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828888 w 3287441"/>
              <a:gd name="connsiteY7" fmla="*/ 24243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287441"/>
              <a:gd name="connsiteY0" fmla="*/ 420060 h 2920174"/>
              <a:gd name="connsiteX1" fmla="*/ 598774 w 3287441"/>
              <a:gd name="connsiteY1" fmla="*/ 432184 h 2920174"/>
              <a:gd name="connsiteX2" fmla="*/ 1996226 w 3287441"/>
              <a:gd name="connsiteY2" fmla="*/ 2306816 h 2920174"/>
              <a:gd name="connsiteX3" fmla="*/ 2223675 w 3287441"/>
              <a:gd name="connsiteY3" fmla="*/ 2292325 h 2920174"/>
              <a:gd name="connsiteX4" fmla="*/ 2321258 w 3287441"/>
              <a:gd name="connsiteY4" fmla="*/ 0 h 2920174"/>
              <a:gd name="connsiteX5" fmla="*/ 2593700 w 3287441"/>
              <a:gd name="connsiteY5" fmla="*/ 9666 h 2920174"/>
              <a:gd name="connsiteX6" fmla="*/ 2667079 w 3287441"/>
              <a:gd name="connsiteY6" fmla="*/ 2287016 h 2920174"/>
              <a:gd name="connsiteX7" fmla="*/ 2900803 w 3287441"/>
              <a:gd name="connsiteY7" fmla="*/ 8138 h 2920174"/>
              <a:gd name="connsiteX8" fmla="*/ 3287343 w 3287441"/>
              <a:gd name="connsiteY8" fmla="*/ 8135 h 2920174"/>
              <a:gd name="connsiteX9" fmla="*/ 2658088 w 3287441"/>
              <a:gd name="connsiteY9" fmla="*/ 2899013 h 2920174"/>
              <a:gd name="connsiteX10" fmla="*/ 2550218 w 3287441"/>
              <a:gd name="connsiteY10" fmla="*/ 2915119 h 2920174"/>
              <a:gd name="connsiteX11" fmla="*/ 2469312 w 3287441"/>
              <a:gd name="connsiteY11" fmla="*/ 273871 h 2920174"/>
              <a:gd name="connsiteX12" fmla="*/ 2259892 w 3287441"/>
              <a:gd name="connsiteY12" fmla="*/ 2920174 h 2920174"/>
              <a:gd name="connsiteX13" fmla="*/ 1893195 w 3287441"/>
              <a:gd name="connsiteY13" fmla="*/ 2918562 h 2920174"/>
              <a:gd name="connsiteX14" fmla="*/ 0 w 3287441"/>
              <a:gd name="connsiteY14" fmla="*/ 420060 h 2920174"/>
              <a:gd name="connsiteX0" fmla="*/ 0 w 3062764"/>
              <a:gd name="connsiteY0" fmla="*/ 428030 h 2928144"/>
              <a:gd name="connsiteX1" fmla="*/ 598774 w 3062764"/>
              <a:gd name="connsiteY1" fmla="*/ 440154 h 2928144"/>
              <a:gd name="connsiteX2" fmla="*/ 1996226 w 3062764"/>
              <a:gd name="connsiteY2" fmla="*/ 2314786 h 2928144"/>
              <a:gd name="connsiteX3" fmla="*/ 2223675 w 3062764"/>
              <a:gd name="connsiteY3" fmla="*/ 2300295 h 2928144"/>
              <a:gd name="connsiteX4" fmla="*/ 2321258 w 3062764"/>
              <a:gd name="connsiteY4" fmla="*/ 7970 h 2928144"/>
              <a:gd name="connsiteX5" fmla="*/ 2593700 w 3062764"/>
              <a:gd name="connsiteY5" fmla="*/ 17636 h 2928144"/>
              <a:gd name="connsiteX6" fmla="*/ 2667079 w 3062764"/>
              <a:gd name="connsiteY6" fmla="*/ 2294986 h 2928144"/>
              <a:gd name="connsiteX7" fmla="*/ 2900803 w 3062764"/>
              <a:gd name="connsiteY7" fmla="*/ 16108 h 2928144"/>
              <a:gd name="connsiteX8" fmla="*/ 3062610 w 3062764"/>
              <a:gd name="connsiteY8" fmla="*/ 0 h 2928144"/>
              <a:gd name="connsiteX9" fmla="*/ 2658088 w 3062764"/>
              <a:gd name="connsiteY9" fmla="*/ 2906983 h 2928144"/>
              <a:gd name="connsiteX10" fmla="*/ 2550218 w 3062764"/>
              <a:gd name="connsiteY10" fmla="*/ 2923089 h 2928144"/>
              <a:gd name="connsiteX11" fmla="*/ 2469312 w 3062764"/>
              <a:gd name="connsiteY11" fmla="*/ 281841 h 2928144"/>
              <a:gd name="connsiteX12" fmla="*/ 2259892 w 3062764"/>
              <a:gd name="connsiteY12" fmla="*/ 2928144 h 2928144"/>
              <a:gd name="connsiteX13" fmla="*/ 1893195 w 3062764"/>
              <a:gd name="connsiteY13" fmla="*/ 2926532 h 2928144"/>
              <a:gd name="connsiteX14" fmla="*/ 0 w 3062764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658088 w 3062610"/>
              <a:gd name="connsiteY9" fmla="*/ 2906983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900803 w 3062610"/>
              <a:gd name="connsiteY7" fmla="*/ 16108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3062610"/>
              <a:gd name="connsiteY0" fmla="*/ 428030 h 2928144"/>
              <a:gd name="connsiteX1" fmla="*/ 598774 w 3062610"/>
              <a:gd name="connsiteY1" fmla="*/ 440154 h 2928144"/>
              <a:gd name="connsiteX2" fmla="*/ 1996226 w 3062610"/>
              <a:gd name="connsiteY2" fmla="*/ 2314786 h 2928144"/>
              <a:gd name="connsiteX3" fmla="*/ 2223675 w 3062610"/>
              <a:gd name="connsiteY3" fmla="*/ 2300295 h 2928144"/>
              <a:gd name="connsiteX4" fmla="*/ 2321258 w 3062610"/>
              <a:gd name="connsiteY4" fmla="*/ 7970 h 2928144"/>
              <a:gd name="connsiteX5" fmla="*/ 2593700 w 3062610"/>
              <a:gd name="connsiteY5" fmla="*/ 17636 h 2928144"/>
              <a:gd name="connsiteX6" fmla="*/ 2667079 w 3062610"/>
              <a:gd name="connsiteY6" fmla="*/ 2294986 h 2928144"/>
              <a:gd name="connsiteX7" fmla="*/ 2819899 w 3062610"/>
              <a:gd name="connsiteY7" fmla="*/ 8055 h 2928144"/>
              <a:gd name="connsiteX8" fmla="*/ 3062610 w 3062610"/>
              <a:gd name="connsiteY8" fmla="*/ 0 h 2928144"/>
              <a:gd name="connsiteX9" fmla="*/ 2756971 w 3062610"/>
              <a:gd name="connsiteY9" fmla="*/ 2923089 h 2928144"/>
              <a:gd name="connsiteX10" fmla="*/ 2550218 w 3062610"/>
              <a:gd name="connsiteY10" fmla="*/ 2923089 h 2928144"/>
              <a:gd name="connsiteX11" fmla="*/ 2469312 w 3062610"/>
              <a:gd name="connsiteY11" fmla="*/ 281841 h 2928144"/>
              <a:gd name="connsiteX12" fmla="*/ 2259892 w 3062610"/>
              <a:gd name="connsiteY12" fmla="*/ 2928144 h 2928144"/>
              <a:gd name="connsiteX13" fmla="*/ 1893195 w 3062610"/>
              <a:gd name="connsiteY13" fmla="*/ 2926532 h 2928144"/>
              <a:gd name="connsiteX14" fmla="*/ 0 w 3062610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223675 w 2990695"/>
              <a:gd name="connsiteY3" fmla="*/ 2300295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28144"/>
              <a:gd name="connsiteX1" fmla="*/ 598774 w 2990695"/>
              <a:gd name="connsiteY1" fmla="*/ 440154 h 2928144"/>
              <a:gd name="connsiteX2" fmla="*/ 1996226 w 2990695"/>
              <a:gd name="connsiteY2" fmla="*/ 2314786 h 2928144"/>
              <a:gd name="connsiteX3" fmla="*/ 2187718 w 2990695"/>
              <a:gd name="connsiteY3" fmla="*/ 2308348 h 2928144"/>
              <a:gd name="connsiteX4" fmla="*/ 2321258 w 2990695"/>
              <a:gd name="connsiteY4" fmla="*/ 7970 h 2928144"/>
              <a:gd name="connsiteX5" fmla="*/ 2593700 w 2990695"/>
              <a:gd name="connsiteY5" fmla="*/ 17636 h 2928144"/>
              <a:gd name="connsiteX6" fmla="*/ 2667079 w 2990695"/>
              <a:gd name="connsiteY6" fmla="*/ 2294986 h 2928144"/>
              <a:gd name="connsiteX7" fmla="*/ 2819899 w 2990695"/>
              <a:gd name="connsiteY7" fmla="*/ 8055 h 2928144"/>
              <a:gd name="connsiteX8" fmla="*/ 2990695 w 2990695"/>
              <a:gd name="connsiteY8" fmla="*/ 0 h 2928144"/>
              <a:gd name="connsiteX9" fmla="*/ 2756971 w 2990695"/>
              <a:gd name="connsiteY9" fmla="*/ 2923089 h 2928144"/>
              <a:gd name="connsiteX10" fmla="*/ 2550218 w 2990695"/>
              <a:gd name="connsiteY10" fmla="*/ 2923089 h 2928144"/>
              <a:gd name="connsiteX11" fmla="*/ 2469312 w 2990695"/>
              <a:gd name="connsiteY11" fmla="*/ 281841 h 2928144"/>
              <a:gd name="connsiteX12" fmla="*/ 2259892 w 2990695"/>
              <a:gd name="connsiteY12" fmla="*/ 2928144 h 2928144"/>
              <a:gd name="connsiteX13" fmla="*/ 1893195 w 2990695"/>
              <a:gd name="connsiteY13" fmla="*/ 2926532 h 2928144"/>
              <a:gd name="connsiteX14" fmla="*/ 0 w 2990695"/>
              <a:gd name="connsiteY14" fmla="*/ 428030 h 2928144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0 w 2990695"/>
              <a:gd name="connsiteY0" fmla="*/ 428030 h 2984511"/>
              <a:gd name="connsiteX1" fmla="*/ 598774 w 2990695"/>
              <a:gd name="connsiteY1" fmla="*/ 440154 h 2984511"/>
              <a:gd name="connsiteX2" fmla="*/ 1996226 w 2990695"/>
              <a:gd name="connsiteY2" fmla="*/ 2314786 h 2984511"/>
              <a:gd name="connsiteX3" fmla="*/ 2187718 w 2990695"/>
              <a:gd name="connsiteY3" fmla="*/ 2308348 h 2984511"/>
              <a:gd name="connsiteX4" fmla="*/ 2321258 w 2990695"/>
              <a:gd name="connsiteY4" fmla="*/ 7970 h 2984511"/>
              <a:gd name="connsiteX5" fmla="*/ 2593700 w 2990695"/>
              <a:gd name="connsiteY5" fmla="*/ 17636 h 2984511"/>
              <a:gd name="connsiteX6" fmla="*/ 2667079 w 2990695"/>
              <a:gd name="connsiteY6" fmla="*/ 2294986 h 2984511"/>
              <a:gd name="connsiteX7" fmla="*/ 2819899 w 2990695"/>
              <a:gd name="connsiteY7" fmla="*/ 8055 h 2984511"/>
              <a:gd name="connsiteX8" fmla="*/ 2990695 w 2990695"/>
              <a:gd name="connsiteY8" fmla="*/ 0 h 2984511"/>
              <a:gd name="connsiteX9" fmla="*/ 2756971 w 2990695"/>
              <a:gd name="connsiteY9" fmla="*/ 2923089 h 2984511"/>
              <a:gd name="connsiteX10" fmla="*/ 2550218 w 2990695"/>
              <a:gd name="connsiteY10" fmla="*/ 2923089 h 2984511"/>
              <a:gd name="connsiteX11" fmla="*/ 2469312 w 2990695"/>
              <a:gd name="connsiteY11" fmla="*/ 281841 h 2984511"/>
              <a:gd name="connsiteX12" fmla="*/ 2259892 w 2990695"/>
              <a:gd name="connsiteY12" fmla="*/ 2928144 h 2984511"/>
              <a:gd name="connsiteX13" fmla="*/ 1957918 w 2990695"/>
              <a:gd name="connsiteY13" fmla="*/ 2984511 h 2984511"/>
              <a:gd name="connsiteX0" fmla="*/ 53 w 2391974"/>
              <a:gd name="connsiteY0" fmla="*/ 440154 h 2984511"/>
              <a:gd name="connsiteX1" fmla="*/ 1397505 w 2391974"/>
              <a:gd name="connsiteY1" fmla="*/ 2314786 h 2984511"/>
              <a:gd name="connsiteX2" fmla="*/ 1588997 w 2391974"/>
              <a:gd name="connsiteY2" fmla="*/ 2308348 h 2984511"/>
              <a:gd name="connsiteX3" fmla="*/ 1722537 w 2391974"/>
              <a:gd name="connsiteY3" fmla="*/ 7970 h 2984511"/>
              <a:gd name="connsiteX4" fmla="*/ 1994979 w 2391974"/>
              <a:gd name="connsiteY4" fmla="*/ 17636 h 2984511"/>
              <a:gd name="connsiteX5" fmla="*/ 2068358 w 2391974"/>
              <a:gd name="connsiteY5" fmla="*/ 2294986 h 2984511"/>
              <a:gd name="connsiteX6" fmla="*/ 2221178 w 2391974"/>
              <a:gd name="connsiteY6" fmla="*/ 8055 h 2984511"/>
              <a:gd name="connsiteX7" fmla="*/ 2391974 w 2391974"/>
              <a:gd name="connsiteY7" fmla="*/ 0 h 2984511"/>
              <a:gd name="connsiteX8" fmla="*/ 2158250 w 2391974"/>
              <a:gd name="connsiteY8" fmla="*/ 2923089 h 2984511"/>
              <a:gd name="connsiteX9" fmla="*/ 1951497 w 2391974"/>
              <a:gd name="connsiteY9" fmla="*/ 2923089 h 2984511"/>
              <a:gd name="connsiteX10" fmla="*/ 1870591 w 2391974"/>
              <a:gd name="connsiteY10" fmla="*/ 281841 h 2984511"/>
              <a:gd name="connsiteX11" fmla="*/ 1661171 w 2391974"/>
              <a:gd name="connsiteY11" fmla="*/ 2928144 h 2984511"/>
              <a:gd name="connsiteX12" fmla="*/ 1359197 w 2391974"/>
              <a:gd name="connsiteY12" fmla="*/ 2984511 h 2984511"/>
              <a:gd name="connsiteX0" fmla="*/ 38308 w 1032777"/>
              <a:gd name="connsiteY0" fmla="*/ 2314786 h 2984511"/>
              <a:gd name="connsiteX1" fmla="*/ 229800 w 1032777"/>
              <a:gd name="connsiteY1" fmla="*/ 2308348 h 2984511"/>
              <a:gd name="connsiteX2" fmla="*/ 363340 w 1032777"/>
              <a:gd name="connsiteY2" fmla="*/ 7970 h 2984511"/>
              <a:gd name="connsiteX3" fmla="*/ 635782 w 1032777"/>
              <a:gd name="connsiteY3" fmla="*/ 17636 h 2984511"/>
              <a:gd name="connsiteX4" fmla="*/ 709161 w 1032777"/>
              <a:gd name="connsiteY4" fmla="*/ 2294986 h 2984511"/>
              <a:gd name="connsiteX5" fmla="*/ 861981 w 1032777"/>
              <a:gd name="connsiteY5" fmla="*/ 8055 h 2984511"/>
              <a:gd name="connsiteX6" fmla="*/ 1032777 w 1032777"/>
              <a:gd name="connsiteY6" fmla="*/ 0 h 2984511"/>
              <a:gd name="connsiteX7" fmla="*/ 799053 w 1032777"/>
              <a:gd name="connsiteY7" fmla="*/ 2923089 h 2984511"/>
              <a:gd name="connsiteX8" fmla="*/ 592300 w 1032777"/>
              <a:gd name="connsiteY8" fmla="*/ 2923089 h 2984511"/>
              <a:gd name="connsiteX9" fmla="*/ 511394 w 1032777"/>
              <a:gd name="connsiteY9" fmla="*/ 281841 h 2984511"/>
              <a:gd name="connsiteX10" fmla="*/ 301974 w 1032777"/>
              <a:gd name="connsiteY10" fmla="*/ 2928144 h 2984511"/>
              <a:gd name="connsiteX11" fmla="*/ 0 w 1032777"/>
              <a:gd name="connsiteY11" fmla="*/ 2984511 h 2984511"/>
              <a:gd name="connsiteX0" fmla="*/ 229800 w 1032777"/>
              <a:gd name="connsiteY0" fmla="*/ 2308348 h 2984511"/>
              <a:gd name="connsiteX1" fmla="*/ 363340 w 1032777"/>
              <a:gd name="connsiteY1" fmla="*/ 7970 h 2984511"/>
              <a:gd name="connsiteX2" fmla="*/ 635782 w 1032777"/>
              <a:gd name="connsiteY2" fmla="*/ 17636 h 2984511"/>
              <a:gd name="connsiteX3" fmla="*/ 709161 w 1032777"/>
              <a:gd name="connsiteY3" fmla="*/ 2294986 h 2984511"/>
              <a:gd name="connsiteX4" fmla="*/ 861981 w 1032777"/>
              <a:gd name="connsiteY4" fmla="*/ 8055 h 2984511"/>
              <a:gd name="connsiteX5" fmla="*/ 1032777 w 1032777"/>
              <a:gd name="connsiteY5" fmla="*/ 0 h 2984511"/>
              <a:gd name="connsiteX6" fmla="*/ 799053 w 1032777"/>
              <a:gd name="connsiteY6" fmla="*/ 2923089 h 2984511"/>
              <a:gd name="connsiteX7" fmla="*/ 592300 w 1032777"/>
              <a:gd name="connsiteY7" fmla="*/ 2923089 h 2984511"/>
              <a:gd name="connsiteX8" fmla="*/ 511394 w 1032777"/>
              <a:gd name="connsiteY8" fmla="*/ 281841 h 2984511"/>
              <a:gd name="connsiteX9" fmla="*/ 301974 w 1032777"/>
              <a:gd name="connsiteY9" fmla="*/ 2928144 h 2984511"/>
              <a:gd name="connsiteX10" fmla="*/ 0 w 1032777"/>
              <a:gd name="connsiteY10" fmla="*/ 2984511 h 2984511"/>
              <a:gd name="connsiteX0" fmla="*/ 363340 w 1032777"/>
              <a:gd name="connsiteY0" fmla="*/ 7970 h 2984511"/>
              <a:gd name="connsiteX1" fmla="*/ 635782 w 1032777"/>
              <a:gd name="connsiteY1" fmla="*/ 17636 h 2984511"/>
              <a:gd name="connsiteX2" fmla="*/ 709161 w 1032777"/>
              <a:gd name="connsiteY2" fmla="*/ 2294986 h 2984511"/>
              <a:gd name="connsiteX3" fmla="*/ 861981 w 1032777"/>
              <a:gd name="connsiteY3" fmla="*/ 8055 h 2984511"/>
              <a:gd name="connsiteX4" fmla="*/ 1032777 w 1032777"/>
              <a:gd name="connsiteY4" fmla="*/ 0 h 2984511"/>
              <a:gd name="connsiteX5" fmla="*/ 799053 w 1032777"/>
              <a:gd name="connsiteY5" fmla="*/ 2923089 h 2984511"/>
              <a:gd name="connsiteX6" fmla="*/ 592300 w 1032777"/>
              <a:gd name="connsiteY6" fmla="*/ 2923089 h 2984511"/>
              <a:gd name="connsiteX7" fmla="*/ 511394 w 1032777"/>
              <a:gd name="connsiteY7" fmla="*/ 281841 h 2984511"/>
              <a:gd name="connsiteX8" fmla="*/ 301974 w 1032777"/>
              <a:gd name="connsiteY8" fmla="*/ 2928144 h 2984511"/>
              <a:gd name="connsiteX9" fmla="*/ 0 w 1032777"/>
              <a:gd name="connsiteY9" fmla="*/ 2984511 h 2984511"/>
              <a:gd name="connsiteX0" fmla="*/ 61366 w 730803"/>
              <a:gd name="connsiteY0" fmla="*/ 7970 h 2928144"/>
              <a:gd name="connsiteX1" fmla="*/ 333808 w 730803"/>
              <a:gd name="connsiteY1" fmla="*/ 17636 h 2928144"/>
              <a:gd name="connsiteX2" fmla="*/ 407187 w 730803"/>
              <a:gd name="connsiteY2" fmla="*/ 2294986 h 2928144"/>
              <a:gd name="connsiteX3" fmla="*/ 560007 w 730803"/>
              <a:gd name="connsiteY3" fmla="*/ 8055 h 2928144"/>
              <a:gd name="connsiteX4" fmla="*/ 730803 w 730803"/>
              <a:gd name="connsiteY4" fmla="*/ 0 h 2928144"/>
              <a:gd name="connsiteX5" fmla="*/ 497079 w 730803"/>
              <a:gd name="connsiteY5" fmla="*/ 2923089 h 2928144"/>
              <a:gd name="connsiteX6" fmla="*/ 290326 w 730803"/>
              <a:gd name="connsiteY6" fmla="*/ 2923089 h 2928144"/>
              <a:gd name="connsiteX7" fmla="*/ 209420 w 730803"/>
              <a:gd name="connsiteY7" fmla="*/ 281841 h 2928144"/>
              <a:gd name="connsiteX8" fmla="*/ 0 w 730803"/>
              <a:gd name="connsiteY8" fmla="*/ 2928144 h 2928144"/>
              <a:gd name="connsiteX0" fmla="*/ 0 w 669437"/>
              <a:gd name="connsiteY0" fmla="*/ 7970 h 2923089"/>
              <a:gd name="connsiteX1" fmla="*/ 272442 w 669437"/>
              <a:gd name="connsiteY1" fmla="*/ 17636 h 2923089"/>
              <a:gd name="connsiteX2" fmla="*/ 345821 w 669437"/>
              <a:gd name="connsiteY2" fmla="*/ 2294986 h 2923089"/>
              <a:gd name="connsiteX3" fmla="*/ 498641 w 669437"/>
              <a:gd name="connsiteY3" fmla="*/ 8055 h 2923089"/>
              <a:gd name="connsiteX4" fmla="*/ 669437 w 669437"/>
              <a:gd name="connsiteY4" fmla="*/ 0 h 2923089"/>
              <a:gd name="connsiteX5" fmla="*/ 435713 w 669437"/>
              <a:gd name="connsiteY5" fmla="*/ 2923089 h 2923089"/>
              <a:gd name="connsiteX6" fmla="*/ 228960 w 669437"/>
              <a:gd name="connsiteY6" fmla="*/ 2923089 h 2923089"/>
              <a:gd name="connsiteX7" fmla="*/ 148054 w 669437"/>
              <a:gd name="connsiteY7" fmla="*/ 281841 h 2923089"/>
              <a:gd name="connsiteX8" fmla="*/ 136400 w 669437"/>
              <a:gd name="connsiteY8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11654 w 533037"/>
              <a:gd name="connsiteY6" fmla="*/ 281841 h 2923089"/>
              <a:gd name="connsiteX7" fmla="*/ 0 w 533037"/>
              <a:gd name="connsiteY7" fmla="*/ 61423 h 2923089"/>
              <a:gd name="connsiteX0" fmla="*/ 136042 w 533037"/>
              <a:gd name="connsiteY0" fmla="*/ 17636 h 2923089"/>
              <a:gd name="connsiteX1" fmla="*/ 209421 w 533037"/>
              <a:gd name="connsiteY1" fmla="*/ 2294986 h 2923089"/>
              <a:gd name="connsiteX2" fmla="*/ 362241 w 533037"/>
              <a:gd name="connsiteY2" fmla="*/ 8055 h 2923089"/>
              <a:gd name="connsiteX3" fmla="*/ 533037 w 533037"/>
              <a:gd name="connsiteY3" fmla="*/ 0 h 2923089"/>
              <a:gd name="connsiteX4" fmla="*/ 299313 w 533037"/>
              <a:gd name="connsiteY4" fmla="*/ 2923089 h 2923089"/>
              <a:gd name="connsiteX5" fmla="*/ 92560 w 533037"/>
              <a:gd name="connsiteY5" fmla="*/ 2923089 h 2923089"/>
              <a:gd name="connsiteX6" fmla="*/ 0 w 533037"/>
              <a:gd name="connsiteY6" fmla="*/ 61423 h 2923089"/>
              <a:gd name="connsiteX0" fmla="*/ 180989 w 577984"/>
              <a:gd name="connsiteY0" fmla="*/ 17636 h 2923089"/>
              <a:gd name="connsiteX1" fmla="*/ 254368 w 577984"/>
              <a:gd name="connsiteY1" fmla="*/ 2294986 h 2923089"/>
              <a:gd name="connsiteX2" fmla="*/ 407188 w 577984"/>
              <a:gd name="connsiteY2" fmla="*/ 8055 h 2923089"/>
              <a:gd name="connsiteX3" fmla="*/ 577984 w 577984"/>
              <a:gd name="connsiteY3" fmla="*/ 0 h 2923089"/>
              <a:gd name="connsiteX4" fmla="*/ 344260 w 577984"/>
              <a:gd name="connsiteY4" fmla="*/ 2923089 h 2923089"/>
              <a:gd name="connsiteX5" fmla="*/ 137507 w 577984"/>
              <a:gd name="connsiteY5" fmla="*/ 2923089 h 2923089"/>
              <a:gd name="connsiteX6" fmla="*/ 0 w 577984"/>
              <a:gd name="connsiteY6" fmla="*/ 5055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  <a:gd name="connsiteX0" fmla="*/ 172000 w 568995"/>
              <a:gd name="connsiteY0" fmla="*/ 17636 h 2923089"/>
              <a:gd name="connsiteX1" fmla="*/ 245379 w 568995"/>
              <a:gd name="connsiteY1" fmla="*/ 2294986 h 2923089"/>
              <a:gd name="connsiteX2" fmla="*/ 398199 w 568995"/>
              <a:gd name="connsiteY2" fmla="*/ 8055 h 2923089"/>
              <a:gd name="connsiteX3" fmla="*/ 568995 w 568995"/>
              <a:gd name="connsiteY3" fmla="*/ 0 h 2923089"/>
              <a:gd name="connsiteX4" fmla="*/ 335271 w 568995"/>
              <a:gd name="connsiteY4" fmla="*/ 2923089 h 2923089"/>
              <a:gd name="connsiteX5" fmla="*/ 128518 w 568995"/>
              <a:gd name="connsiteY5" fmla="*/ 2923089 h 2923089"/>
              <a:gd name="connsiteX6" fmla="*/ 0 w 568995"/>
              <a:gd name="connsiteY6" fmla="*/ 29212 h 292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8995" h="2923089">
                <a:moveTo>
                  <a:pt x="172000" y="17636"/>
                </a:moveTo>
                <a:lnTo>
                  <a:pt x="245379" y="2294986"/>
                </a:lnTo>
                <a:lnTo>
                  <a:pt x="398199" y="8055"/>
                </a:lnTo>
                <a:cubicBezTo>
                  <a:pt x="566245" y="2432"/>
                  <a:pt x="416177" y="12079"/>
                  <a:pt x="568995" y="0"/>
                </a:cubicBezTo>
                <a:lnTo>
                  <a:pt x="335271" y="2923089"/>
                </a:lnTo>
                <a:lnTo>
                  <a:pt x="128518" y="2923089"/>
                </a:lnTo>
                <a:lnTo>
                  <a:pt x="0" y="29212"/>
                </a:lnTo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hevron 37"/>
          <p:cNvSpPr/>
          <p:nvPr/>
        </p:nvSpPr>
        <p:spPr>
          <a:xfrm rot="17945922">
            <a:off x="7538699" y="4313012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Chevron 37"/>
          <p:cNvSpPr/>
          <p:nvPr/>
        </p:nvSpPr>
        <p:spPr>
          <a:xfrm rot="17945922">
            <a:off x="7996147" y="43087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Chevron 37"/>
          <p:cNvSpPr/>
          <p:nvPr/>
        </p:nvSpPr>
        <p:spPr>
          <a:xfrm rot="17945922">
            <a:off x="8440758" y="43087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hevron 37"/>
          <p:cNvSpPr/>
          <p:nvPr/>
        </p:nvSpPr>
        <p:spPr>
          <a:xfrm rot="17945922">
            <a:off x="8894014" y="43087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Chevron 37"/>
          <p:cNvSpPr/>
          <p:nvPr/>
        </p:nvSpPr>
        <p:spPr>
          <a:xfrm rot="17945922">
            <a:off x="9351599" y="42960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Chevron 37"/>
          <p:cNvSpPr/>
          <p:nvPr/>
        </p:nvSpPr>
        <p:spPr>
          <a:xfrm rot="17945922">
            <a:off x="9804718" y="4283311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hevron 37"/>
          <p:cNvSpPr/>
          <p:nvPr/>
        </p:nvSpPr>
        <p:spPr>
          <a:xfrm rot="17945922">
            <a:off x="10262166" y="4274803"/>
            <a:ext cx="706185" cy="348804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6328"/>
              <a:gd name="connsiteY0" fmla="*/ 0 h 426961"/>
              <a:gd name="connsiteX1" fmla="*/ 318365 w 606328"/>
              <a:gd name="connsiteY1" fmla="*/ 9305 h 426961"/>
              <a:gd name="connsiteX2" fmla="*/ 606328 w 606328"/>
              <a:gd name="connsiteY2" fmla="*/ 426961 h 426961"/>
              <a:gd name="connsiteX3" fmla="*/ 0 w 606328"/>
              <a:gd name="connsiteY3" fmla="*/ 426122 h 426961"/>
              <a:gd name="connsiteX4" fmla="*/ 204040 w 606328"/>
              <a:gd name="connsiteY4" fmla="*/ 213061 h 426961"/>
              <a:gd name="connsiteX5" fmla="*/ 0 w 606328"/>
              <a:gd name="connsiteY5" fmla="*/ 0 h 426961"/>
              <a:gd name="connsiteX0" fmla="*/ 17182 w 606328"/>
              <a:gd name="connsiteY0" fmla="*/ 16247 h 417656"/>
              <a:gd name="connsiteX1" fmla="*/ 318365 w 606328"/>
              <a:gd name="connsiteY1" fmla="*/ 0 h 417656"/>
              <a:gd name="connsiteX2" fmla="*/ 606328 w 606328"/>
              <a:gd name="connsiteY2" fmla="*/ 417656 h 417656"/>
              <a:gd name="connsiteX3" fmla="*/ 0 w 606328"/>
              <a:gd name="connsiteY3" fmla="*/ 416817 h 417656"/>
              <a:gd name="connsiteX4" fmla="*/ 204040 w 606328"/>
              <a:gd name="connsiteY4" fmla="*/ 203756 h 417656"/>
              <a:gd name="connsiteX5" fmla="*/ 17182 w 606328"/>
              <a:gd name="connsiteY5" fmla="*/ 16247 h 417656"/>
              <a:gd name="connsiteX0" fmla="*/ 17182 w 450885"/>
              <a:gd name="connsiteY0" fmla="*/ 16247 h 436668"/>
              <a:gd name="connsiteX1" fmla="*/ 318365 w 450885"/>
              <a:gd name="connsiteY1" fmla="*/ 0 h 436668"/>
              <a:gd name="connsiteX2" fmla="*/ 450885 w 450885"/>
              <a:gd name="connsiteY2" fmla="*/ 436668 h 436668"/>
              <a:gd name="connsiteX3" fmla="*/ 0 w 450885"/>
              <a:gd name="connsiteY3" fmla="*/ 416817 h 436668"/>
              <a:gd name="connsiteX4" fmla="*/ 204040 w 450885"/>
              <a:gd name="connsiteY4" fmla="*/ 203756 h 436668"/>
              <a:gd name="connsiteX5" fmla="*/ 17182 w 450885"/>
              <a:gd name="connsiteY5" fmla="*/ 16247 h 436668"/>
              <a:gd name="connsiteX0" fmla="*/ 17182 w 447765"/>
              <a:gd name="connsiteY0" fmla="*/ 16247 h 459419"/>
              <a:gd name="connsiteX1" fmla="*/ 318365 w 447765"/>
              <a:gd name="connsiteY1" fmla="*/ 0 h 459419"/>
              <a:gd name="connsiteX2" fmla="*/ 447765 w 447765"/>
              <a:gd name="connsiteY2" fmla="*/ 459419 h 459419"/>
              <a:gd name="connsiteX3" fmla="*/ 0 w 447765"/>
              <a:gd name="connsiteY3" fmla="*/ 416817 h 459419"/>
              <a:gd name="connsiteX4" fmla="*/ 204040 w 447765"/>
              <a:gd name="connsiteY4" fmla="*/ 203756 h 459419"/>
              <a:gd name="connsiteX5" fmla="*/ 17182 w 447765"/>
              <a:gd name="connsiteY5" fmla="*/ 16247 h 459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765" h="459419">
                <a:moveTo>
                  <a:pt x="17182" y="16247"/>
                </a:moveTo>
                <a:lnTo>
                  <a:pt x="318365" y="0"/>
                </a:lnTo>
                <a:lnTo>
                  <a:pt x="447765" y="459419"/>
                </a:lnTo>
                <a:lnTo>
                  <a:pt x="0" y="416817"/>
                </a:lnTo>
                <a:lnTo>
                  <a:pt x="204040" y="203756"/>
                </a:lnTo>
                <a:lnTo>
                  <a:pt x="17182" y="1624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Parallelogram 21"/>
          <p:cNvSpPr/>
          <p:nvPr/>
        </p:nvSpPr>
        <p:spPr>
          <a:xfrm>
            <a:off x="9753327" y="1642276"/>
            <a:ext cx="1800200" cy="778612"/>
          </a:xfrm>
          <a:prstGeom prst="parallelogram">
            <a:avLst>
              <a:gd name="adj" fmla="val 15756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0630971" y="1732747"/>
            <a:ext cx="726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CAR 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 smtClean="0"/>
              <a:t>test</a:t>
            </a:r>
            <a:endParaRPr lang="en-US" sz="2000" dirty="0"/>
          </a:p>
        </p:txBody>
      </p:sp>
      <p:sp>
        <p:nvSpPr>
          <p:cNvPr id="31" name="Parallelogram 30"/>
          <p:cNvSpPr/>
          <p:nvPr/>
        </p:nvSpPr>
        <p:spPr>
          <a:xfrm>
            <a:off x="9105255" y="2060848"/>
            <a:ext cx="1512168" cy="360040"/>
          </a:xfrm>
          <a:prstGeom prst="parallelogram">
            <a:avLst>
              <a:gd name="adj" fmla="val 20011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1249222" y="2852936"/>
            <a:ext cx="880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/>
              <a:t>Vehicle</a:t>
            </a:r>
            <a:r>
              <a:rPr lang="sv-SE" sz="1600" dirty="0" smtClean="0"/>
              <a:t> </a:t>
            </a:r>
          </a:p>
          <a:p>
            <a:r>
              <a:rPr lang="sv-SE" sz="1600" dirty="0" err="1" smtClean="0"/>
              <a:t>integra</a:t>
            </a:r>
            <a:r>
              <a:rPr lang="sv-SE" sz="1600" dirty="0" smtClean="0"/>
              <a:t>-</a:t>
            </a:r>
          </a:p>
          <a:p>
            <a:r>
              <a:rPr lang="sv-SE" sz="1600" dirty="0" err="1" smtClean="0"/>
              <a:t>tions</a:t>
            </a:r>
            <a:endParaRPr lang="en-US" sz="1600" dirty="0"/>
          </a:p>
        </p:txBody>
      </p:sp>
      <p:sp>
        <p:nvSpPr>
          <p:cNvPr id="36" name="Chevron 37"/>
          <p:cNvSpPr/>
          <p:nvPr/>
        </p:nvSpPr>
        <p:spPr>
          <a:xfrm rot="17275120">
            <a:off x="9843526" y="2567646"/>
            <a:ext cx="629204" cy="419036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2892"/>
              <a:gd name="connsiteY0" fmla="*/ 0 h 426122"/>
              <a:gd name="connsiteX1" fmla="*/ 318365 w 602892"/>
              <a:gd name="connsiteY1" fmla="*/ 9305 h 426122"/>
              <a:gd name="connsiteX2" fmla="*/ 602892 w 602892"/>
              <a:gd name="connsiteY2" fmla="*/ 421974 h 426122"/>
              <a:gd name="connsiteX3" fmla="*/ 0 w 602892"/>
              <a:gd name="connsiteY3" fmla="*/ 426122 h 426122"/>
              <a:gd name="connsiteX4" fmla="*/ 204040 w 602892"/>
              <a:gd name="connsiteY4" fmla="*/ 213061 h 426122"/>
              <a:gd name="connsiteX5" fmla="*/ 0 w 602892"/>
              <a:gd name="connsiteY5" fmla="*/ 0 h 426122"/>
              <a:gd name="connsiteX0" fmla="*/ 12655 w 602892"/>
              <a:gd name="connsiteY0" fmla="*/ 19803 h 416817"/>
              <a:gd name="connsiteX1" fmla="*/ 318365 w 602892"/>
              <a:gd name="connsiteY1" fmla="*/ 0 h 416817"/>
              <a:gd name="connsiteX2" fmla="*/ 602892 w 602892"/>
              <a:gd name="connsiteY2" fmla="*/ 412669 h 416817"/>
              <a:gd name="connsiteX3" fmla="*/ 0 w 602892"/>
              <a:gd name="connsiteY3" fmla="*/ 416817 h 416817"/>
              <a:gd name="connsiteX4" fmla="*/ 204040 w 602892"/>
              <a:gd name="connsiteY4" fmla="*/ 203756 h 416817"/>
              <a:gd name="connsiteX5" fmla="*/ 12655 w 602892"/>
              <a:gd name="connsiteY5" fmla="*/ 19803 h 416817"/>
              <a:gd name="connsiteX0" fmla="*/ 12655 w 444926"/>
              <a:gd name="connsiteY0" fmla="*/ 19803 h 422452"/>
              <a:gd name="connsiteX1" fmla="*/ 318365 w 444926"/>
              <a:gd name="connsiteY1" fmla="*/ 0 h 422452"/>
              <a:gd name="connsiteX2" fmla="*/ 444926 w 444926"/>
              <a:gd name="connsiteY2" fmla="*/ 422452 h 422452"/>
              <a:gd name="connsiteX3" fmla="*/ 0 w 444926"/>
              <a:gd name="connsiteY3" fmla="*/ 416817 h 422452"/>
              <a:gd name="connsiteX4" fmla="*/ 204040 w 444926"/>
              <a:gd name="connsiteY4" fmla="*/ 203756 h 422452"/>
              <a:gd name="connsiteX5" fmla="*/ 12655 w 444926"/>
              <a:gd name="connsiteY5" fmla="*/ 19803 h 422452"/>
              <a:gd name="connsiteX0" fmla="*/ 12655 w 398954"/>
              <a:gd name="connsiteY0" fmla="*/ 19803 h 447489"/>
              <a:gd name="connsiteX1" fmla="*/ 318365 w 398954"/>
              <a:gd name="connsiteY1" fmla="*/ 0 h 447489"/>
              <a:gd name="connsiteX2" fmla="*/ 398954 w 398954"/>
              <a:gd name="connsiteY2" fmla="*/ 447489 h 447489"/>
              <a:gd name="connsiteX3" fmla="*/ 0 w 398954"/>
              <a:gd name="connsiteY3" fmla="*/ 416817 h 447489"/>
              <a:gd name="connsiteX4" fmla="*/ 204040 w 398954"/>
              <a:gd name="connsiteY4" fmla="*/ 203756 h 447489"/>
              <a:gd name="connsiteX5" fmla="*/ 12655 w 398954"/>
              <a:gd name="connsiteY5" fmla="*/ 19803 h 4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954" h="447489">
                <a:moveTo>
                  <a:pt x="12655" y="19803"/>
                </a:moveTo>
                <a:lnTo>
                  <a:pt x="318365" y="0"/>
                </a:lnTo>
                <a:lnTo>
                  <a:pt x="398954" y="447489"/>
                </a:lnTo>
                <a:lnTo>
                  <a:pt x="0" y="416817"/>
                </a:lnTo>
                <a:lnTo>
                  <a:pt x="204040" y="203756"/>
                </a:lnTo>
                <a:lnTo>
                  <a:pt x="12655" y="1980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Chevron 37"/>
          <p:cNvSpPr/>
          <p:nvPr/>
        </p:nvSpPr>
        <p:spPr>
          <a:xfrm rot="17275120">
            <a:off x="10310937" y="2575174"/>
            <a:ext cx="629204" cy="419036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2892"/>
              <a:gd name="connsiteY0" fmla="*/ 0 h 426122"/>
              <a:gd name="connsiteX1" fmla="*/ 318365 w 602892"/>
              <a:gd name="connsiteY1" fmla="*/ 9305 h 426122"/>
              <a:gd name="connsiteX2" fmla="*/ 602892 w 602892"/>
              <a:gd name="connsiteY2" fmla="*/ 421974 h 426122"/>
              <a:gd name="connsiteX3" fmla="*/ 0 w 602892"/>
              <a:gd name="connsiteY3" fmla="*/ 426122 h 426122"/>
              <a:gd name="connsiteX4" fmla="*/ 204040 w 602892"/>
              <a:gd name="connsiteY4" fmla="*/ 213061 h 426122"/>
              <a:gd name="connsiteX5" fmla="*/ 0 w 602892"/>
              <a:gd name="connsiteY5" fmla="*/ 0 h 426122"/>
              <a:gd name="connsiteX0" fmla="*/ 12655 w 602892"/>
              <a:gd name="connsiteY0" fmla="*/ 19803 h 416817"/>
              <a:gd name="connsiteX1" fmla="*/ 318365 w 602892"/>
              <a:gd name="connsiteY1" fmla="*/ 0 h 416817"/>
              <a:gd name="connsiteX2" fmla="*/ 602892 w 602892"/>
              <a:gd name="connsiteY2" fmla="*/ 412669 h 416817"/>
              <a:gd name="connsiteX3" fmla="*/ 0 w 602892"/>
              <a:gd name="connsiteY3" fmla="*/ 416817 h 416817"/>
              <a:gd name="connsiteX4" fmla="*/ 204040 w 602892"/>
              <a:gd name="connsiteY4" fmla="*/ 203756 h 416817"/>
              <a:gd name="connsiteX5" fmla="*/ 12655 w 602892"/>
              <a:gd name="connsiteY5" fmla="*/ 19803 h 416817"/>
              <a:gd name="connsiteX0" fmla="*/ 12655 w 444926"/>
              <a:gd name="connsiteY0" fmla="*/ 19803 h 422452"/>
              <a:gd name="connsiteX1" fmla="*/ 318365 w 444926"/>
              <a:gd name="connsiteY1" fmla="*/ 0 h 422452"/>
              <a:gd name="connsiteX2" fmla="*/ 444926 w 444926"/>
              <a:gd name="connsiteY2" fmla="*/ 422452 h 422452"/>
              <a:gd name="connsiteX3" fmla="*/ 0 w 444926"/>
              <a:gd name="connsiteY3" fmla="*/ 416817 h 422452"/>
              <a:gd name="connsiteX4" fmla="*/ 204040 w 444926"/>
              <a:gd name="connsiteY4" fmla="*/ 203756 h 422452"/>
              <a:gd name="connsiteX5" fmla="*/ 12655 w 444926"/>
              <a:gd name="connsiteY5" fmla="*/ 19803 h 422452"/>
              <a:gd name="connsiteX0" fmla="*/ 12655 w 398954"/>
              <a:gd name="connsiteY0" fmla="*/ 19803 h 447489"/>
              <a:gd name="connsiteX1" fmla="*/ 318365 w 398954"/>
              <a:gd name="connsiteY1" fmla="*/ 0 h 447489"/>
              <a:gd name="connsiteX2" fmla="*/ 398954 w 398954"/>
              <a:gd name="connsiteY2" fmla="*/ 447489 h 447489"/>
              <a:gd name="connsiteX3" fmla="*/ 0 w 398954"/>
              <a:gd name="connsiteY3" fmla="*/ 416817 h 447489"/>
              <a:gd name="connsiteX4" fmla="*/ 204040 w 398954"/>
              <a:gd name="connsiteY4" fmla="*/ 203756 h 447489"/>
              <a:gd name="connsiteX5" fmla="*/ 12655 w 398954"/>
              <a:gd name="connsiteY5" fmla="*/ 19803 h 4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954" h="447489">
                <a:moveTo>
                  <a:pt x="12655" y="19803"/>
                </a:moveTo>
                <a:lnTo>
                  <a:pt x="318365" y="0"/>
                </a:lnTo>
                <a:lnTo>
                  <a:pt x="398954" y="447489"/>
                </a:lnTo>
                <a:lnTo>
                  <a:pt x="0" y="416817"/>
                </a:lnTo>
                <a:lnTo>
                  <a:pt x="204040" y="203756"/>
                </a:lnTo>
                <a:lnTo>
                  <a:pt x="12655" y="1980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Chevron 37"/>
          <p:cNvSpPr/>
          <p:nvPr/>
        </p:nvSpPr>
        <p:spPr>
          <a:xfrm rot="17275120">
            <a:off x="10798761" y="2575174"/>
            <a:ext cx="629204" cy="419036"/>
          </a:xfrm>
          <a:custGeom>
            <a:avLst/>
            <a:gdLst>
              <a:gd name="connsiteX0" fmla="*/ 0 w 497262"/>
              <a:gd name="connsiteY0" fmla="*/ 0 h 426122"/>
              <a:gd name="connsiteX1" fmla="*/ 293222 w 497262"/>
              <a:gd name="connsiteY1" fmla="*/ 0 h 426122"/>
              <a:gd name="connsiteX2" fmla="*/ 497262 w 497262"/>
              <a:gd name="connsiteY2" fmla="*/ 213061 h 426122"/>
              <a:gd name="connsiteX3" fmla="*/ 293222 w 497262"/>
              <a:gd name="connsiteY3" fmla="*/ 426122 h 426122"/>
              <a:gd name="connsiteX4" fmla="*/ 0 w 497262"/>
              <a:gd name="connsiteY4" fmla="*/ 426122 h 426122"/>
              <a:gd name="connsiteX5" fmla="*/ 204040 w 497262"/>
              <a:gd name="connsiteY5" fmla="*/ 213061 h 426122"/>
              <a:gd name="connsiteX6" fmla="*/ 0 w 497262"/>
              <a:gd name="connsiteY6" fmla="*/ 0 h 426122"/>
              <a:gd name="connsiteX0" fmla="*/ 0 w 637127"/>
              <a:gd name="connsiteY0" fmla="*/ 0 h 431883"/>
              <a:gd name="connsiteX1" fmla="*/ 293222 w 637127"/>
              <a:gd name="connsiteY1" fmla="*/ 0 h 431883"/>
              <a:gd name="connsiteX2" fmla="*/ 497262 w 637127"/>
              <a:gd name="connsiteY2" fmla="*/ 213061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12447 h 444330"/>
              <a:gd name="connsiteX1" fmla="*/ 293222 w 637127"/>
              <a:gd name="connsiteY1" fmla="*/ 12447 h 444330"/>
              <a:gd name="connsiteX2" fmla="*/ 293770 w 637127"/>
              <a:gd name="connsiteY2" fmla="*/ 0 h 444330"/>
              <a:gd name="connsiteX3" fmla="*/ 637127 w 637127"/>
              <a:gd name="connsiteY3" fmla="*/ 444330 h 444330"/>
              <a:gd name="connsiteX4" fmla="*/ 0 w 637127"/>
              <a:gd name="connsiteY4" fmla="*/ 438569 h 444330"/>
              <a:gd name="connsiteX5" fmla="*/ 204040 w 637127"/>
              <a:gd name="connsiteY5" fmla="*/ 225508 h 444330"/>
              <a:gd name="connsiteX6" fmla="*/ 0 w 637127"/>
              <a:gd name="connsiteY6" fmla="*/ 12447 h 444330"/>
              <a:gd name="connsiteX0" fmla="*/ 0 w 637127"/>
              <a:gd name="connsiteY0" fmla="*/ 736 h 432619"/>
              <a:gd name="connsiteX1" fmla="*/ 293222 w 637127"/>
              <a:gd name="connsiteY1" fmla="*/ 736 h 432619"/>
              <a:gd name="connsiteX2" fmla="*/ 332517 w 637127"/>
              <a:gd name="connsiteY2" fmla="*/ 7385 h 432619"/>
              <a:gd name="connsiteX3" fmla="*/ 637127 w 637127"/>
              <a:gd name="connsiteY3" fmla="*/ 432619 h 432619"/>
              <a:gd name="connsiteX4" fmla="*/ 0 w 637127"/>
              <a:gd name="connsiteY4" fmla="*/ 426858 h 432619"/>
              <a:gd name="connsiteX5" fmla="*/ 204040 w 637127"/>
              <a:gd name="connsiteY5" fmla="*/ 213797 h 432619"/>
              <a:gd name="connsiteX6" fmla="*/ 0 w 637127"/>
              <a:gd name="connsiteY6" fmla="*/ 736 h 432619"/>
              <a:gd name="connsiteX0" fmla="*/ 0 w 637127"/>
              <a:gd name="connsiteY0" fmla="*/ 0 h 431883"/>
              <a:gd name="connsiteX1" fmla="*/ 231854 w 637127"/>
              <a:gd name="connsiteY1" fmla="*/ 78913 h 431883"/>
              <a:gd name="connsiteX2" fmla="*/ 332517 w 637127"/>
              <a:gd name="connsiteY2" fmla="*/ 6649 h 431883"/>
              <a:gd name="connsiteX3" fmla="*/ 637127 w 637127"/>
              <a:gd name="connsiteY3" fmla="*/ 431883 h 431883"/>
              <a:gd name="connsiteX4" fmla="*/ 0 w 637127"/>
              <a:gd name="connsiteY4" fmla="*/ 426122 h 431883"/>
              <a:gd name="connsiteX5" fmla="*/ 204040 w 637127"/>
              <a:gd name="connsiteY5" fmla="*/ 213061 h 431883"/>
              <a:gd name="connsiteX6" fmla="*/ 0 w 637127"/>
              <a:gd name="connsiteY6" fmla="*/ 0 h 431883"/>
              <a:gd name="connsiteX0" fmla="*/ 0 w 637127"/>
              <a:gd name="connsiteY0" fmla="*/ 0 h 431883"/>
              <a:gd name="connsiteX1" fmla="*/ 332517 w 637127"/>
              <a:gd name="connsiteY1" fmla="*/ 6649 h 431883"/>
              <a:gd name="connsiteX2" fmla="*/ 637127 w 637127"/>
              <a:gd name="connsiteY2" fmla="*/ 431883 h 431883"/>
              <a:gd name="connsiteX3" fmla="*/ 0 w 637127"/>
              <a:gd name="connsiteY3" fmla="*/ 426122 h 431883"/>
              <a:gd name="connsiteX4" fmla="*/ 204040 w 637127"/>
              <a:gd name="connsiteY4" fmla="*/ 213061 h 431883"/>
              <a:gd name="connsiteX5" fmla="*/ 0 w 637127"/>
              <a:gd name="connsiteY5" fmla="*/ 0 h 431883"/>
              <a:gd name="connsiteX0" fmla="*/ 0 w 646149"/>
              <a:gd name="connsiteY0" fmla="*/ 0 h 433120"/>
              <a:gd name="connsiteX1" fmla="*/ 332517 w 646149"/>
              <a:gd name="connsiteY1" fmla="*/ 6649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46149"/>
              <a:gd name="connsiteY0" fmla="*/ 0 h 433120"/>
              <a:gd name="connsiteX1" fmla="*/ 318365 w 646149"/>
              <a:gd name="connsiteY1" fmla="*/ 9305 h 433120"/>
              <a:gd name="connsiteX2" fmla="*/ 646149 w 646149"/>
              <a:gd name="connsiteY2" fmla="*/ 433120 h 433120"/>
              <a:gd name="connsiteX3" fmla="*/ 0 w 646149"/>
              <a:gd name="connsiteY3" fmla="*/ 426122 h 433120"/>
              <a:gd name="connsiteX4" fmla="*/ 204040 w 646149"/>
              <a:gd name="connsiteY4" fmla="*/ 213061 h 433120"/>
              <a:gd name="connsiteX5" fmla="*/ 0 w 646149"/>
              <a:gd name="connsiteY5" fmla="*/ 0 h 433120"/>
              <a:gd name="connsiteX0" fmla="*/ 0 w 602892"/>
              <a:gd name="connsiteY0" fmla="*/ 0 h 426122"/>
              <a:gd name="connsiteX1" fmla="*/ 318365 w 602892"/>
              <a:gd name="connsiteY1" fmla="*/ 9305 h 426122"/>
              <a:gd name="connsiteX2" fmla="*/ 602892 w 602892"/>
              <a:gd name="connsiteY2" fmla="*/ 421974 h 426122"/>
              <a:gd name="connsiteX3" fmla="*/ 0 w 602892"/>
              <a:gd name="connsiteY3" fmla="*/ 426122 h 426122"/>
              <a:gd name="connsiteX4" fmla="*/ 204040 w 602892"/>
              <a:gd name="connsiteY4" fmla="*/ 213061 h 426122"/>
              <a:gd name="connsiteX5" fmla="*/ 0 w 602892"/>
              <a:gd name="connsiteY5" fmla="*/ 0 h 426122"/>
              <a:gd name="connsiteX0" fmla="*/ 12655 w 602892"/>
              <a:gd name="connsiteY0" fmla="*/ 19803 h 416817"/>
              <a:gd name="connsiteX1" fmla="*/ 318365 w 602892"/>
              <a:gd name="connsiteY1" fmla="*/ 0 h 416817"/>
              <a:gd name="connsiteX2" fmla="*/ 602892 w 602892"/>
              <a:gd name="connsiteY2" fmla="*/ 412669 h 416817"/>
              <a:gd name="connsiteX3" fmla="*/ 0 w 602892"/>
              <a:gd name="connsiteY3" fmla="*/ 416817 h 416817"/>
              <a:gd name="connsiteX4" fmla="*/ 204040 w 602892"/>
              <a:gd name="connsiteY4" fmla="*/ 203756 h 416817"/>
              <a:gd name="connsiteX5" fmla="*/ 12655 w 602892"/>
              <a:gd name="connsiteY5" fmla="*/ 19803 h 416817"/>
              <a:gd name="connsiteX0" fmla="*/ 12655 w 444926"/>
              <a:gd name="connsiteY0" fmla="*/ 19803 h 422452"/>
              <a:gd name="connsiteX1" fmla="*/ 318365 w 444926"/>
              <a:gd name="connsiteY1" fmla="*/ 0 h 422452"/>
              <a:gd name="connsiteX2" fmla="*/ 444926 w 444926"/>
              <a:gd name="connsiteY2" fmla="*/ 422452 h 422452"/>
              <a:gd name="connsiteX3" fmla="*/ 0 w 444926"/>
              <a:gd name="connsiteY3" fmla="*/ 416817 h 422452"/>
              <a:gd name="connsiteX4" fmla="*/ 204040 w 444926"/>
              <a:gd name="connsiteY4" fmla="*/ 203756 h 422452"/>
              <a:gd name="connsiteX5" fmla="*/ 12655 w 444926"/>
              <a:gd name="connsiteY5" fmla="*/ 19803 h 422452"/>
              <a:gd name="connsiteX0" fmla="*/ 12655 w 398954"/>
              <a:gd name="connsiteY0" fmla="*/ 19803 h 447489"/>
              <a:gd name="connsiteX1" fmla="*/ 318365 w 398954"/>
              <a:gd name="connsiteY1" fmla="*/ 0 h 447489"/>
              <a:gd name="connsiteX2" fmla="*/ 398954 w 398954"/>
              <a:gd name="connsiteY2" fmla="*/ 447489 h 447489"/>
              <a:gd name="connsiteX3" fmla="*/ 0 w 398954"/>
              <a:gd name="connsiteY3" fmla="*/ 416817 h 447489"/>
              <a:gd name="connsiteX4" fmla="*/ 204040 w 398954"/>
              <a:gd name="connsiteY4" fmla="*/ 203756 h 447489"/>
              <a:gd name="connsiteX5" fmla="*/ 12655 w 398954"/>
              <a:gd name="connsiteY5" fmla="*/ 19803 h 447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954" h="447489">
                <a:moveTo>
                  <a:pt x="12655" y="19803"/>
                </a:moveTo>
                <a:lnTo>
                  <a:pt x="318365" y="0"/>
                </a:lnTo>
                <a:lnTo>
                  <a:pt x="398954" y="447489"/>
                </a:lnTo>
                <a:lnTo>
                  <a:pt x="0" y="416817"/>
                </a:lnTo>
                <a:lnTo>
                  <a:pt x="204040" y="203756"/>
                </a:lnTo>
                <a:lnTo>
                  <a:pt x="12655" y="1980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Parallelogram 20"/>
          <p:cNvSpPr/>
          <p:nvPr/>
        </p:nvSpPr>
        <p:spPr>
          <a:xfrm>
            <a:off x="7809111" y="2515301"/>
            <a:ext cx="3379588" cy="1705788"/>
          </a:xfrm>
          <a:custGeom>
            <a:avLst/>
            <a:gdLst>
              <a:gd name="connsiteX0" fmla="*/ 0 w 1577101"/>
              <a:gd name="connsiteY0" fmla="*/ 1738668 h 1738668"/>
              <a:gd name="connsiteX1" fmla="*/ 1189103 w 1577101"/>
              <a:gd name="connsiteY1" fmla="*/ 0 h 1738668"/>
              <a:gd name="connsiteX2" fmla="*/ 1577101 w 1577101"/>
              <a:gd name="connsiteY2" fmla="*/ 0 h 1738668"/>
              <a:gd name="connsiteX3" fmla="*/ 387998 w 1577101"/>
              <a:gd name="connsiteY3" fmla="*/ 1738668 h 1738668"/>
              <a:gd name="connsiteX4" fmla="*/ 0 w 1577101"/>
              <a:gd name="connsiteY4" fmla="*/ 1738668 h 1738668"/>
              <a:gd name="connsiteX0" fmla="*/ 0 w 1810184"/>
              <a:gd name="connsiteY0" fmla="*/ 1738668 h 1738668"/>
              <a:gd name="connsiteX1" fmla="*/ 1189103 w 1810184"/>
              <a:gd name="connsiteY1" fmla="*/ 0 h 1738668"/>
              <a:gd name="connsiteX2" fmla="*/ 1810184 w 1810184"/>
              <a:gd name="connsiteY2" fmla="*/ 17929 h 1738668"/>
              <a:gd name="connsiteX3" fmla="*/ 387998 w 1810184"/>
              <a:gd name="connsiteY3" fmla="*/ 1738668 h 1738668"/>
              <a:gd name="connsiteX4" fmla="*/ 0 w 1810184"/>
              <a:gd name="connsiteY4" fmla="*/ 1738668 h 1738668"/>
              <a:gd name="connsiteX0" fmla="*/ 0 w 1810184"/>
              <a:gd name="connsiteY0" fmla="*/ 1738668 h 1738668"/>
              <a:gd name="connsiteX1" fmla="*/ 1189103 w 1810184"/>
              <a:gd name="connsiteY1" fmla="*/ 0 h 1738668"/>
              <a:gd name="connsiteX2" fmla="*/ 1810184 w 1810184"/>
              <a:gd name="connsiteY2" fmla="*/ 17929 h 1738668"/>
              <a:gd name="connsiteX3" fmla="*/ 639009 w 1810184"/>
              <a:gd name="connsiteY3" fmla="*/ 1729703 h 1738668"/>
              <a:gd name="connsiteX4" fmla="*/ 0 w 1810184"/>
              <a:gd name="connsiteY4" fmla="*/ 1738668 h 1738668"/>
              <a:gd name="connsiteX0" fmla="*/ 0 w 1846042"/>
              <a:gd name="connsiteY0" fmla="*/ 1738668 h 1738668"/>
              <a:gd name="connsiteX1" fmla="*/ 1189103 w 1846042"/>
              <a:gd name="connsiteY1" fmla="*/ 0 h 1738668"/>
              <a:gd name="connsiteX2" fmla="*/ 1846042 w 1846042"/>
              <a:gd name="connsiteY2" fmla="*/ 0 h 1738668"/>
              <a:gd name="connsiteX3" fmla="*/ 639009 w 1846042"/>
              <a:gd name="connsiteY3" fmla="*/ 1729703 h 1738668"/>
              <a:gd name="connsiteX4" fmla="*/ 0 w 1846042"/>
              <a:gd name="connsiteY4" fmla="*/ 1738668 h 1738668"/>
              <a:gd name="connsiteX0" fmla="*/ 0 w 1846042"/>
              <a:gd name="connsiteY0" fmla="*/ 1738668 h 1747632"/>
              <a:gd name="connsiteX1" fmla="*/ 1189103 w 1846042"/>
              <a:gd name="connsiteY1" fmla="*/ 0 h 1747632"/>
              <a:gd name="connsiteX2" fmla="*/ 1846042 w 1846042"/>
              <a:gd name="connsiteY2" fmla="*/ 0 h 1747632"/>
              <a:gd name="connsiteX3" fmla="*/ 647974 w 1846042"/>
              <a:gd name="connsiteY3" fmla="*/ 1747632 h 1747632"/>
              <a:gd name="connsiteX4" fmla="*/ 0 w 1846042"/>
              <a:gd name="connsiteY4" fmla="*/ 1738668 h 1747632"/>
              <a:gd name="connsiteX0" fmla="*/ 0 w 1846042"/>
              <a:gd name="connsiteY0" fmla="*/ 1764068 h 1773032"/>
              <a:gd name="connsiteX1" fmla="*/ 27698 w 1846042"/>
              <a:gd name="connsiteY1" fmla="*/ 0 h 1773032"/>
              <a:gd name="connsiteX2" fmla="*/ 1846042 w 1846042"/>
              <a:gd name="connsiteY2" fmla="*/ 25400 h 1773032"/>
              <a:gd name="connsiteX3" fmla="*/ 647974 w 1846042"/>
              <a:gd name="connsiteY3" fmla="*/ 1773032 h 1773032"/>
              <a:gd name="connsiteX4" fmla="*/ 0 w 1846042"/>
              <a:gd name="connsiteY4" fmla="*/ 1764068 h 1773032"/>
              <a:gd name="connsiteX0" fmla="*/ 0 w 1846042"/>
              <a:gd name="connsiteY0" fmla="*/ 1764068 h 1773032"/>
              <a:gd name="connsiteX1" fmla="*/ 27698 w 1846042"/>
              <a:gd name="connsiteY1" fmla="*/ 0 h 1773032"/>
              <a:gd name="connsiteX2" fmla="*/ 1846042 w 1846042"/>
              <a:gd name="connsiteY2" fmla="*/ 25400 h 1773032"/>
              <a:gd name="connsiteX3" fmla="*/ 1626274 w 1846042"/>
              <a:gd name="connsiteY3" fmla="*/ 1773032 h 1773032"/>
              <a:gd name="connsiteX4" fmla="*/ 0 w 1846042"/>
              <a:gd name="connsiteY4" fmla="*/ 1764068 h 1773032"/>
              <a:gd name="connsiteX0" fmla="*/ 521615 w 1818344"/>
              <a:gd name="connsiteY0" fmla="*/ 1776768 h 1776768"/>
              <a:gd name="connsiteX1" fmla="*/ 0 w 1818344"/>
              <a:gd name="connsiteY1" fmla="*/ 0 h 1776768"/>
              <a:gd name="connsiteX2" fmla="*/ 1818344 w 1818344"/>
              <a:gd name="connsiteY2" fmla="*/ 25400 h 1776768"/>
              <a:gd name="connsiteX3" fmla="*/ 1598576 w 1818344"/>
              <a:gd name="connsiteY3" fmla="*/ 1773032 h 1776768"/>
              <a:gd name="connsiteX4" fmla="*/ 521615 w 1818344"/>
              <a:gd name="connsiteY4" fmla="*/ 1776768 h 1776768"/>
              <a:gd name="connsiteX0" fmla="*/ 0 w 1296729"/>
              <a:gd name="connsiteY0" fmla="*/ 1764068 h 1764068"/>
              <a:gd name="connsiteX1" fmla="*/ 153255 w 1296729"/>
              <a:gd name="connsiteY1" fmla="*/ 0 h 1764068"/>
              <a:gd name="connsiteX2" fmla="*/ 1296729 w 1296729"/>
              <a:gd name="connsiteY2" fmla="*/ 12700 h 1764068"/>
              <a:gd name="connsiteX3" fmla="*/ 1076961 w 1296729"/>
              <a:gd name="connsiteY3" fmla="*/ 1760332 h 1764068"/>
              <a:gd name="connsiteX4" fmla="*/ 0 w 1296729"/>
              <a:gd name="connsiteY4" fmla="*/ 1764068 h 1764068"/>
              <a:gd name="connsiteX0" fmla="*/ 0 w 1296729"/>
              <a:gd name="connsiteY0" fmla="*/ 1751368 h 1751368"/>
              <a:gd name="connsiteX1" fmla="*/ 325360 w 1296729"/>
              <a:gd name="connsiteY1" fmla="*/ 339 h 1751368"/>
              <a:gd name="connsiteX2" fmla="*/ 1296729 w 1296729"/>
              <a:gd name="connsiteY2" fmla="*/ 0 h 1751368"/>
              <a:gd name="connsiteX3" fmla="*/ 1076961 w 1296729"/>
              <a:gd name="connsiteY3" fmla="*/ 1747632 h 1751368"/>
              <a:gd name="connsiteX4" fmla="*/ 0 w 1296729"/>
              <a:gd name="connsiteY4" fmla="*/ 1751368 h 1751368"/>
              <a:gd name="connsiteX0" fmla="*/ 0 w 1296729"/>
              <a:gd name="connsiteY0" fmla="*/ 1751368 h 1751368"/>
              <a:gd name="connsiteX1" fmla="*/ 325360 w 1296729"/>
              <a:gd name="connsiteY1" fmla="*/ 339 h 1751368"/>
              <a:gd name="connsiteX2" fmla="*/ 1296729 w 1296729"/>
              <a:gd name="connsiteY2" fmla="*/ 0 h 1751368"/>
              <a:gd name="connsiteX3" fmla="*/ 1213412 w 1296729"/>
              <a:gd name="connsiteY3" fmla="*/ 651248 h 1751368"/>
              <a:gd name="connsiteX4" fmla="*/ 1076961 w 1296729"/>
              <a:gd name="connsiteY4" fmla="*/ 1747632 h 1751368"/>
              <a:gd name="connsiteX5" fmla="*/ 0 w 1296729"/>
              <a:gd name="connsiteY5" fmla="*/ 1751368 h 1751368"/>
              <a:gd name="connsiteX0" fmla="*/ 0 w 1296729"/>
              <a:gd name="connsiteY0" fmla="*/ 1751368 h 1751368"/>
              <a:gd name="connsiteX1" fmla="*/ 325360 w 1296729"/>
              <a:gd name="connsiteY1" fmla="*/ 339 h 1751368"/>
              <a:gd name="connsiteX2" fmla="*/ 1296729 w 1296729"/>
              <a:gd name="connsiteY2" fmla="*/ 0 h 1751368"/>
              <a:gd name="connsiteX3" fmla="*/ 1213412 w 1296729"/>
              <a:gd name="connsiteY3" fmla="*/ 651248 h 1751368"/>
              <a:gd name="connsiteX4" fmla="*/ 1135183 w 1296729"/>
              <a:gd name="connsiteY4" fmla="*/ 1277137 h 1751368"/>
              <a:gd name="connsiteX5" fmla="*/ 1076961 w 1296729"/>
              <a:gd name="connsiteY5" fmla="*/ 1747632 h 1751368"/>
              <a:gd name="connsiteX6" fmla="*/ 0 w 1296729"/>
              <a:gd name="connsiteY6" fmla="*/ 1751368 h 1751368"/>
              <a:gd name="connsiteX0" fmla="*/ 0 w 1960954"/>
              <a:gd name="connsiteY0" fmla="*/ 1751368 h 1751368"/>
              <a:gd name="connsiteX1" fmla="*/ 325360 w 1960954"/>
              <a:gd name="connsiteY1" fmla="*/ 339 h 1751368"/>
              <a:gd name="connsiteX2" fmla="*/ 1296729 w 1960954"/>
              <a:gd name="connsiteY2" fmla="*/ 0 h 1751368"/>
              <a:gd name="connsiteX3" fmla="*/ 1213412 w 1960954"/>
              <a:gd name="connsiteY3" fmla="*/ 651248 h 1751368"/>
              <a:gd name="connsiteX4" fmla="*/ 1135183 w 1960954"/>
              <a:gd name="connsiteY4" fmla="*/ 1277137 h 1751368"/>
              <a:gd name="connsiteX5" fmla="*/ 1960954 w 1960954"/>
              <a:gd name="connsiteY5" fmla="*/ 1695474 h 1751368"/>
              <a:gd name="connsiteX6" fmla="*/ 0 w 1960954"/>
              <a:gd name="connsiteY6" fmla="*/ 1751368 h 1751368"/>
              <a:gd name="connsiteX0" fmla="*/ 0 w 2081759"/>
              <a:gd name="connsiteY0" fmla="*/ 1751368 h 1751368"/>
              <a:gd name="connsiteX1" fmla="*/ 325360 w 2081759"/>
              <a:gd name="connsiteY1" fmla="*/ 339 h 1751368"/>
              <a:gd name="connsiteX2" fmla="*/ 1296729 w 2081759"/>
              <a:gd name="connsiteY2" fmla="*/ 0 h 1751368"/>
              <a:gd name="connsiteX3" fmla="*/ 1213412 w 2081759"/>
              <a:gd name="connsiteY3" fmla="*/ 651248 h 1751368"/>
              <a:gd name="connsiteX4" fmla="*/ 2081759 w 2081759"/>
              <a:gd name="connsiteY4" fmla="*/ 703405 h 1751368"/>
              <a:gd name="connsiteX5" fmla="*/ 1960954 w 2081759"/>
              <a:gd name="connsiteY5" fmla="*/ 1695474 h 1751368"/>
              <a:gd name="connsiteX6" fmla="*/ 0 w 2081759"/>
              <a:gd name="connsiteY6" fmla="*/ 1751368 h 1751368"/>
              <a:gd name="connsiteX0" fmla="*/ 0 w 2081759"/>
              <a:gd name="connsiteY0" fmla="*/ 1751368 h 1751368"/>
              <a:gd name="connsiteX1" fmla="*/ 325360 w 2081759"/>
              <a:gd name="connsiteY1" fmla="*/ 339 h 1751368"/>
              <a:gd name="connsiteX2" fmla="*/ 1296729 w 2081759"/>
              <a:gd name="connsiteY2" fmla="*/ 0 h 1751368"/>
              <a:gd name="connsiteX3" fmla="*/ 1189943 w 2081759"/>
              <a:gd name="connsiteY3" fmla="*/ 703405 h 1751368"/>
              <a:gd name="connsiteX4" fmla="*/ 2081759 w 2081759"/>
              <a:gd name="connsiteY4" fmla="*/ 703405 h 1751368"/>
              <a:gd name="connsiteX5" fmla="*/ 1960954 w 2081759"/>
              <a:gd name="connsiteY5" fmla="*/ 1695474 h 1751368"/>
              <a:gd name="connsiteX6" fmla="*/ 0 w 2081759"/>
              <a:gd name="connsiteY6" fmla="*/ 1751368 h 175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81759" h="1751368">
                <a:moveTo>
                  <a:pt x="0" y="1751368"/>
                </a:moveTo>
                <a:lnTo>
                  <a:pt x="325360" y="339"/>
                </a:lnTo>
                <a:lnTo>
                  <a:pt x="1296729" y="0"/>
                </a:lnTo>
                <a:lnTo>
                  <a:pt x="1189943" y="703405"/>
                </a:lnTo>
                <a:lnTo>
                  <a:pt x="2081759" y="703405"/>
                </a:lnTo>
                <a:lnTo>
                  <a:pt x="1960954" y="1695474"/>
                </a:lnTo>
                <a:lnTo>
                  <a:pt x="0" y="175136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257424" y="2020779"/>
            <a:ext cx="639919" cy="40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RIG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8465452" y="3102059"/>
            <a:ext cx="244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000" dirty="0" smtClean="0"/>
              <a:t>HIL</a:t>
            </a:r>
          </a:p>
          <a:p>
            <a:r>
              <a:rPr lang="sv-SE" sz="1400" dirty="0" smtClean="0"/>
              <a:t>(</a:t>
            </a:r>
            <a:r>
              <a:rPr lang="sv-SE" sz="1400" dirty="0" err="1" smtClean="0"/>
              <a:t>continuous</a:t>
            </a:r>
            <a:r>
              <a:rPr lang="sv-SE" sz="1400" dirty="0" smtClean="0"/>
              <a:t> ECU-integration </a:t>
            </a:r>
          </a:p>
          <a:p>
            <a:r>
              <a:rPr lang="sv-SE" sz="1400" dirty="0" err="1" smtClean="0"/>
              <a:t>possible</a:t>
            </a:r>
            <a:r>
              <a:rPr lang="sv-SE" sz="1400" dirty="0" smtClean="0"/>
              <a:t>)</a:t>
            </a:r>
            <a:endParaRPr lang="en-US" sz="1400" dirty="0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7809111" y="1556792"/>
            <a:ext cx="0" cy="496855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9897343" y="1412776"/>
            <a:ext cx="0" cy="5112568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67" y="908720"/>
            <a:ext cx="1296145" cy="864096"/>
          </a:xfrm>
          <a:prstGeom prst="rect">
            <a:avLst/>
          </a:prstGeom>
        </p:spPr>
      </p:pic>
      <p:grpSp>
        <p:nvGrpSpPr>
          <p:cNvPr id="100" name="Group 99"/>
          <p:cNvGrpSpPr/>
          <p:nvPr/>
        </p:nvGrpSpPr>
        <p:grpSpPr>
          <a:xfrm>
            <a:off x="5360839" y="1844824"/>
            <a:ext cx="2952328" cy="3672408"/>
            <a:chOff x="5360839" y="1844824"/>
            <a:chExt cx="2952328" cy="3672408"/>
          </a:xfrm>
        </p:grpSpPr>
        <p:grpSp>
          <p:nvGrpSpPr>
            <p:cNvPr id="54" name="Group 53"/>
            <p:cNvGrpSpPr/>
            <p:nvPr/>
          </p:nvGrpSpPr>
          <p:grpSpPr>
            <a:xfrm>
              <a:off x="5360839" y="1844824"/>
              <a:ext cx="2037661" cy="3672408"/>
              <a:chOff x="3427097" y="1816918"/>
              <a:chExt cx="1442301" cy="2328533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V="1">
                <a:off x="3427097" y="1816918"/>
                <a:ext cx="254844" cy="1324069"/>
              </a:xfrm>
              <a:prstGeom prst="straightConnector1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/>
              <p:cNvSpPr txBox="1"/>
              <p:nvPr/>
            </p:nvSpPr>
            <p:spPr>
              <a:xfrm rot="21387625">
                <a:off x="3834805" y="2852259"/>
                <a:ext cx="1034593" cy="214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16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Plant </a:t>
                </a:r>
                <a:r>
                  <a:rPr lang="sv-SE" sz="1600" b="1" dirty="0" err="1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models</a:t>
                </a:r>
                <a:endParaRPr lang="en-US" sz="1600" b="1" dirty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</p:txBody>
          </p:sp>
          <p:cxnSp>
            <p:nvCxnSpPr>
              <p:cNvPr id="57" name="Straight Arrow Connector 56"/>
              <p:cNvCxnSpPr/>
              <p:nvPr/>
            </p:nvCxnSpPr>
            <p:spPr>
              <a:xfrm>
                <a:off x="3427097" y="3140986"/>
                <a:ext cx="50970" cy="1004465"/>
              </a:xfrm>
              <a:prstGeom prst="straightConnector1">
                <a:avLst/>
              </a:prstGeom>
              <a:ln w="38100">
                <a:solidFill>
                  <a:schemeClr val="accent4">
                    <a:lumMod val="50000"/>
                  </a:schemeClr>
                </a:solidFill>
                <a:prstDash val="sys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Straight Arrow Connector 83"/>
            <p:cNvCxnSpPr/>
            <p:nvPr/>
          </p:nvCxnSpPr>
          <p:spPr>
            <a:xfrm flipV="1">
              <a:off x="5360839" y="3717033"/>
              <a:ext cx="2952328" cy="216023"/>
            </a:xfrm>
            <a:prstGeom prst="straightConnector1">
              <a:avLst/>
            </a:prstGeom>
            <a:ln w="38100">
              <a:solidFill>
                <a:schemeClr val="accent4">
                  <a:lumMod val="50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/>
          <p:nvPr/>
        </p:nvCxnSpPr>
        <p:spPr>
          <a:xfrm flipV="1">
            <a:off x="4712768" y="6597352"/>
            <a:ext cx="5112567" cy="1"/>
          </a:xfrm>
          <a:prstGeom prst="straightConnector1">
            <a:avLst/>
          </a:prstGeom>
          <a:ln w="28575">
            <a:solidFill>
              <a:srgbClr val="0000FF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531939" y="6525344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err="1" smtClean="0">
                <a:solidFill>
                  <a:srgbClr val="0000FF"/>
                </a:solidFill>
              </a:rPr>
              <a:t>Assumptions</a:t>
            </a:r>
            <a:r>
              <a:rPr lang="sv-SE" sz="1600" dirty="0" smtClean="0">
                <a:solidFill>
                  <a:srgbClr val="0000FF"/>
                </a:solidFill>
              </a:rPr>
              <a:t> </a:t>
            </a:r>
            <a:r>
              <a:rPr lang="sv-SE" sz="1600" dirty="0" err="1" smtClean="0">
                <a:solidFill>
                  <a:srgbClr val="0000FF"/>
                </a:solidFill>
              </a:rPr>
              <a:t>verified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784775" y="6525344"/>
            <a:ext cx="2317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600" dirty="0" smtClean="0">
                <a:solidFill>
                  <a:srgbClr val="0000FF"/>
                </a:solidFill>
              </a:rPr>
              <a:t>HW </a:t>
            </a:r>
            <a:r>
              <a:rPr lang="sv-SE" sz="1600" dirty="0" err="1" smtClean="0">
                <a:solidFill>
                  <a:srgbClr val="0000FF"/>
                </a:solidFill>
              </a:rPr>
              <a:t>Assumptions</a:t>
            </a:r>
            <a:r>
              <a:rPr lang="sv-SE" sz="1600" dirty="0" smtClean="0">
                <a:solidFill>
                  <a:srgbClr val="0000FF"/>
                </a:solidFill>
              </a:rPr>
              <a:t> </a:t>
            </a:r>
            <a:r>
              <a:rPr lang="sv-SE" sz="1600" dirty="0" err="1" smtClean="0">
                <a:solidFill>
                  <a:srgbClr val="0000FF"/>
                </a:solidFill>
              </a:rPr>
              <a:t>made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1184375" y="1196752"/>
            <a:ext cx="6120680" cy="4248472"/>
          </a:xfrm>
          <a:prstGeom prst="wedgeRoundRectCallout">
            <a:avLst>
              <a:gd name="adj1" fmla="val 68253"/>
              <a:gd name="adj2" fmla="val -2190"/>
              <a:gd name="adj3" fmla="val 16667"/>
            </a:avLst>
          </a:prstGeom>
          <a:solidFill>
            <a:schemeClr val="bg1"/>
          </a:solidFill>
          <a:ln w="28575" cmpd="sng"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When available – frequent (continuous) integration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on target, 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with high coverage regression test is 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essential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!</a:t>
            </a:r>
            <a:b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Virtual test is for early learning, real test is for real knowledge! (Thus, HIL must be extended with real mechatronics, real vehicles…)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MDE can be successfully combined with Continuous Integration, but tailor-made tools must be developed (</a:t>
            </a:r>
            <a:r>
              <a:rPr 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in-house</a:t>
            </a: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64509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4735" y="3080671"/>
            <a:ext cx="5264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#5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Scaling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agile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mechatronics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!?</a:t>
            </a:r>
            <a:endParaRPr lang="en-US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 descr="images-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03" y="3054249"/>
            <a:ext cx="6160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images-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31" y="3486297"/>
            <a:ext cx="6160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mages-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103" y="2802221"/>
            <a:ext cx="6160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Elbow Connector 5"/>
          <p:cNvCxnSpPr>
            <a:stCxn id="3" idx="3"/>
            <a:endCxn id="5" idx="1"/>
          </p:cNvCxnSpPr>
          <p:nvPr/>
        </p:nvCxnSpPr>
        <p:spPr>
          <a:xfrm flipV="1">
            <a:off x="2952503" y="3090253"/>
            <a:ext cx="463600" cy="252028"/>
          </a:xfrm>
          <a:prstGeom prst="bentConnector3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4" idx="3"/>
            <a:endCxn id="5" idx="2"/>
          </p:cNvCxnSpPr>
          <p:nvPr/>
        </p:nvCxnSpPr>
        <p:spPr>
          <a:xfrm flipV="1">
            <a:off x="3575431" y="3378285"/>
            <a:ext cx="148672" cy="39604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1"/>
            <a:endCxn id="3" idx="2"/>
          </p:cNvCxnSpPr>
          <p:nvPr/>
        </p:nvCxnSpPr>
        <p:spPr>
          <a:xfrm rot="10800000">
            <a:off x="2644503" y="3630313"/>
            <a:ext cx="314928" cy="144016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71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Organizational aspects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1"/>
            <a:ext cx="9145235" cy="82907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An organization is change; from hardware to mechatronics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New processes and agile ways of working must be developed. 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Agile has to be adopted to distributed volume mechatronics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Domain experts must gain competence in programming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SW developers must build up Secondary software</a:t>
            </a:r>
            <a:br>
              <a:rPr lang="en-US" sz="1600" dirty="0" smtClean="0"/>
            </a:br>
            <a:r>
              <a:rPr lang="en-US" sz="1600" dirty="0" smtClean="0"/>
              <a:t>…</a:t>
            </a:r>
            <a:endParaRPr lang="en-US" sz="1500" dirty="0">
              <a:cs typeface="Times New Roman" pitchFamily="18" charset="0"/>
            </a:endParaRPr>
          </a:p>
        </p:txBody>
      </p:sp>
      <p:cxnSp>
        <p:nvCxnSpPr>
          <p:cNvPr id="7" name="Straight Arrow Connector 6"/>
          <p:cNvCxnSpPr>
            <a:endCxn id="11" idx="1"/>
          </p:cNvCxnSpPr>
          <p:nvPr/>
        </p:nvCxnSpPr>
        <p:spPr>
          <a:xfrm>
            <a:off x="2424639" y="3984103"/>
            <a:ext cx="711240" cy="882196"/>
          </a:xfrm>
          <a:prstGeom prst="straightConnector1">
            <a:avLst/>
          </a:prstGeom>
          <a:ln w="12700">
            <a:solidFill>
              <a:srgbClr val="4D4D4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1" idx="7"/>
            <a:endCxn id="13" idx="3"/>
          </p:cNvCxnSpPr>
          <p:nvPr/>
        </p:nvCxnSpPr>
        <p:spPr>
          <a:xfrm flipV="1">
            <a:off x="3301558" y="4257934"/>
            <a:ext cx="459133" cy="608366"/>
          </a:xfrm>
          <a:prstGeom prst="straightConnector1">
            <a:avLst/>
          </a:prstGeom>
          <a:ln w="12700">
            <a:solidFill>
              <a:srgbClr val="4D4D4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miley Face 8"/>
          <p:cNvSpPr/>
          <p:nvPr/>
        </p:nvSpPr>
        <p:spPr>
          <a:xfrm>
            <a:off x="2440778" y="3984103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2747090" y="4395431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3101566" y="4816607"/>
            <a:ext cx="234304" cy="339320"/>
          </a:xfrm>
          <a:prstGeom prst="smileyFace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3391742" y="4431774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3726378" y="3968307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40359" y="3059668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 smtClean="0"/>
              <a:t>Mechanical</a:t>
            </a:r>
            <a:r>
              <a:rPr lang="sv-SE" b="1" dirty="0" smtClean="0"/>
              <a:t> ”</a:t>
            </a:r>
            <a:r>
              <a:rPr lang="sv-SE" b="1" dirty="0" err="1" smtClean="0"/>
              <a:t>waterfall</a:t>
            </a:r>
            <a:r>
              <a:rPr lang="sv-SE" b="1" dirty="0" smtClean="0"/>
              <a:t>” process</a:t>
            </a:r>
            <a:endParaRPr lang="en-US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472407" y="5803524"/>
            <a:ext cx="3210847" cy="0"/>
          </a:xfrm>
          <a:prstGeom prst="straightConnector1">
            <a:avLst/>
          </a:prstGeom>
          <a:ln w="19050">
            <a:solidFill>
              <a:srgbClr val="4D4D4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88274" y="5795972"/>
            <a:ext cx="163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Time</a:t>
            </a:r>
            <a:r>
              <a:rPr lang="sv-SE" dirty="0"/>
              <a:t>/</a:t>
            </a:r>
            <a:r>
              <a:rPr lang="sv-SE" dirty="0" err="1" smtClean="0"/>
              <a:t>readiness</a:t>
            </a:r>
            <a:endParaRPr lang="en-US" dirty="0"/>
          </a:p>
        </p:txBody>
      </p:sp>
      <p:sp>
        <p:nvSpPr>
          <p:cNvPr id="65" name="Rectangle 43"/>
          <p:cNvSpPr>
            <a:spLocks noChangeArrowheads="1"/>
          </p:cNvSpPr>
          <p:nvPr/>
        </p:nvSpPr>
        <p:spPr bwMode="auto">
          <a:xfrm>
            <a:off x="1055716" y="3984103"/>
            <a:ext cx="1784843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System design</a:t>
            </a:r>
          </a:p>
        </p:txBody>
      </p:sp>
      <p:sp>
        <p:nvSpPr>
          <p:cNvPr id="66" name="Rectangle 43"/>
          <p:cNvSpPr>
            <a:spLocks noChangeArrowheads="1"/>
          </p:cNvSpPr>
          <p:nvPr/>
        </p:nvSpPr>
        <p:spPr bwMode="auto">
          <a:xfrm>
            <a:off x="1184375" y="4431774"/>
            <a:ext cx="1784843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Requirement</a:t>
            </a:r>
            <a:r>
              <a:rPr lang="sv-SE" sz="1400" kern="0" dirty="0" smtClean="0">
                <a:solidFill>
                  <a:srgbClr val="000000"/>
                </a:solidFill>
              </a:rPr>
              <a:t> eng.</a:t>
            </a:r>
          </a:p>
        </p:txBody>
      </p:sp>
      <p:sp>
        <p:nvSpPr>
          <p:cNvPr id="67" name="Rectangle 43"/>
          <p:cNvSpPr>
            <a:spLocks noChangeArrowheads="1"/>
          </p:cNvSpPr>
          <p:nvPr/>
        </p:nvSpPr>
        <p:spPr bwMode="auto">
          <a:xfrm>
            <a:off x="2279852" y="4869160"/>
            <a:ext cx="1784843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Supplier</a:t>
            </a:r>
            <a:endParaRPr lang="sv-SE" sz="1400" kern="0" dirty="0" smtClean="0">
              <a:solidFill>
                <a:srgbClr val="000000"/>
              </a:solidFill>
            </a:endParaRPr>
          </a:p>
        </p:txBody>
      </p:sp>
      <p:sp>
        <p:nvSpPr>
          <p:cNvPr id="68" name="Rectangle 43"/>
          <p:cNvSpPr>
            <a:spLocks noChangeArrowheads="1"/>
          </p:cNvSpPr>
          <p:nvPr/>
        </p:nvSpPr>
        <p:spPr bwMode="auto">
          <a:xfrm>
            <a:off x="3689298" y="4437112"/>
            <a:ext cx="149141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Integration test</a:t>
            </a:r>
          </a:p>
        </p:txBody>
      </p:sp>
      <p:sp>
        <p:nvSpPr>
          <p:cNvPr id="69" name="Rectangle 43"/>
          <p:cNvSpPr>
            <a:spLocks noChangeArrowheads="1"/>
          </p:cNvSpPr>
          <p:nvPr/>
        </p:nvSpPr>
        <p:spPr bwMode="auto">
          <a:xfrm>
            <a:off x="4064695" y="3993671"/>
            <a:ext cx="149141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Vehicle</a:t>
            </a:r>
            <a:r>
              <a:rPr lang="sv-SE" sz="1400" kern="0" dirty="0" smtClean="0">
                <a:solidFill>
                  <a:srgbClr val="000000"/>
                </a:solidFill>
              </a:rPr>
              <a:t> test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5864895" y="3059668"/>
            <a:ext cx="6120680" cy="3105636"/>
            <a:chOff x="5864895" y="3059668"/>
            <a:chExt cx="6120680" cy="3105636"/>
          </a:xfrm>
        </p:grpSpPr>
        <p:sp>
          <p:nvSpPr>
            <p:cNvPr id="51" name="TextBox 50"/>
            <p:cNvSpPr txBox="1"/>
            <p:nvPr/>
          </p:nvSpPr>
          <p:spPr>
            <a:xfrm>
              <a:off x="7356355" y="5795972"/>
              <a:ext cx="1633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 err="1" smtClean="0"/>
                <a:t>Time</a:t>
              </a:r>
              <a:r>
                <a:rPr lang="sv-SE" dirty="0"/>
                <a:t>/</a:t>
              </a:r>
              <a:r>
                <a:rPr lang="sv-SE" dirty="0" err="1" smtClean="0"/>
                <a:t>readiness</a:t>
              </a:r>
              <a:endParaRPr lang="en-US" dirty="0"/>
            </a:p>
          </p:txBody>
        </p:sp>
        <p:sp>
          <p:nvSpPr>
            <p:cNvPr id="6" name="Notched Right Arrow 5"/>
            <p:cNvSpPr/>
            <p:nvPr/>
          </p:nvSpPr>
          <p:spPr>
            <a:xfrm>
              <a:off x="8189224" y="4358198"/>
              <a:ext cx="926240" cy="353791"/>
            </a:xfrm>
            <a:prstGeom prst="notchedRightArrow">
              <a:avLst/>
            </a:prstGeom>
            <a:solidFill>
              <a:srgbClr val="898A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292806" y="3968307"/>
              <a:ext cx="591012" cy="1187620"/>
              <a:chOff x="3870216" y="915566"/>
              <a:chExt cx="272451" cy="432048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3870216" y="915566"/>
                <a:ext cx="54104" cy="432048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>
                <a:off x="3926649" y="915566"/>
                <a:ext cx="24984" cy="432048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967210" y="915566"/>
                <a:ext cx="54104" cy="432048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H="1">
                <a:off x="4023643" y="915566"/>
                <a:ext cx="24984" cy="432048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061250" y="915566"/>
                <a:ext cx="54104" cy="432048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4117683" y="915566"/>
                <a:ext cx="24984" cy="432048"/>
              </a:xfrm>
              <a:prstGeom prst="line">
                <a:avLst/>
              </a:prstGeom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Smiley Face 14"/>
            <p:cNvSpPr/>
            <p:nvPr/>
          </p:nvSpPr>
          <p:spPr>
            <a:xfrm>
              <a:off x="8327587" y="4190144"/>
              <a:ext cx="234304" cy="339320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Smiley Face 15"/>
            <p:cNvSpPr/>
            <p:nvPr/>
          </p:nvSpPr>
          <p:spPr>
            <a:xfrm>
              <a:off x="8487421" y="4477287"/>
              <a:ext cx="234304" cy="339320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miley Face 16"/>
            <p:cNvSpPr/>
            <p:nvPr/>
          </p:nvSpPr>
          <p:spPr>
            <a:xfrm>
              <a:off x="8565523" y="4183481"/>
              <a:ext cx="234304" cy="339320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90895" y="3059668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 err="1" smtClean="0"/>
                <a:t>Agile</a:t>
              </a:r>
              <a:r>
                <a:rPr lang="sv-SE" b="1" dirty="0" smtClean="0"/>
                <a:t> </a:t>
              </a:r>
              <a:r>
                <a:rPr lang="sv-SE" b="1" dirty="0" err="1" smtClean="0"/>
                <a:t>mechatronics</a:t>
              </a:r>
              <a:r>
                <a:rPr lang="sv-SE" b="1" dirty="0" smtClean="0"/>
                <a:t> process</a:t>
              </a:r>
              <a:endParaRPr lang="en-US" b="1" dirty="0"/>
            </a:p>
          </p:txBody>
        </p:sp>
        <p:sp>
          <p:nvSpPr>
            <p:cNvPr id="21" name="Smiley Face 20"/>
            <p:cNvSpPr/>
            <p:nvPr/>
          </p:nvSpPr>
          <p:spPr>
            <a:xfrm>
              <a:off x="9547500" y="3968307"/>
              <a:ext cx="234304" cy="339320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21" idx="3"/>
              <a:endCxn id="23" idx="3"/>
            </p:cNvCxnSpPr>
            <p:nvPr/>
          </p:nvCxnSpPr>
          <p:spPr>
            <a:xfrm flipH="1">
              <a:off x="9247177" y="4257935"/>
              <a:ext cx="334636" cy="463467"/>
            </a:xfrm>
            <a:prstGeom prst="line">
              <a:avLst/>
            </a:prstGeom>
            <a:ln w="12700">
              <a:solidFill>
                <a:srgbClr val="4D4D4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Smiley Face 22"/>
            <p:cNvSpPr/>
            <p:nvPr/>
          </p:nvSpPr>
          <p:spPr>
            <a:xfrm>
              <a:off x="9212864" y="4431774"/>
              <a:ext cx="234304" cy="339320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240488" y="5803524"/>
              <a:ext cx="3210847" cy="0"/>
            </a:xfrm>
            <a:prstGeom prst="straightConnector1">
              <a:avLst/>
            </a:prstGeom>
            <a:ln w="19050">
              <a:solidFill>
                <a:srgbClr val="4D4D4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0" idx="5"/>
              <a:endCxn id="62" idx="2"/>
            </p:cNvCxnSpPr>
            <p:nvPr/>
          </p:nvCxnSpPr>
          <p:spPr>
            <a:xfrm>
              <a:off x="7987030" y="4833498"/>
              <a:ext cx="589448" cy="695645"/>
            </a:xfrm>
            <a:prstGeom prst="straightConnector1">
              <a:avLst/>
            </a:prstGeom>
            <a:ln w="12700">
              <a:solidFill>
                <a:srgbClr val="4D4D4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62" idx="6"/>
            </p:cNvCxnSpPr>
            <p:nvPr/>
          </p:nvCxnSpPr>
          <p:spPr>
            <a:xfrm flipV="1">
              <a:off x="8810782" y="4816607"/>
              <a:ext cx="391894" cy="712536"/>
            </a:xfrm>
            <a:prstGeom prst="straightConnector1">
              <a:avLst/>
            </a:prstGeom>
            <a:ln w="12700">
              <a:solidFill>
                <a:srgbClr val="4D4D4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Smiley Face 59"/>
            <p:cNvSpPr/>
            <p:nvPr/>
          </p:nvSpPr>
          <p:spPr>
            <a:xfrm>
              <a:off x="7787039" y="4543870"/>
              <a:ext cx="234304" cy="339320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Smiley Face 60"/>
            <p:cNvSpPr/>
            <p:nvPr/>
          </p:nvSpPr>
          <p:spPr>
            <a:xfrm>
              <a:off x="7486132" y="4064394"/>
              <a:ext cx="234304" cy="339320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Smiley Face 61"/>
            <p:cNvSpPr/>
            <p:nvPr/>
          </p:nvSpPr>
          <p:spPr>
            <a:xfrm>
              <a:off x="8576478" y="5359483"/>
              <a:ext cx="234304" cy="339320"/>
            </a:xfrm>
            <a:prstGeom prst="smileyFace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43"/>
            <p:cNvSpPr>
              <a:spLocks noChangeArrowheads="1"/>
            </p:cNvSpPr>
            <p:nvPr/>
          </p:nvSpPr>
          <p:spPr bwMode="auto">
            <a:xfrm>
              <a:off x="6096276" y="4064394"/>
              <a:ext cx="1784843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smtClean="0">
                  <a:solidFill>
                    <a:srgbClr val="000000"/>
                  </a:solidFill>
                </a:rPr>
                <a:t>System design</a:t>
              </a:r>
            </a:p>
          </p:txBody>
        </p:sp>
        <p:sp>
          <p:nvSpPr>
            <p:cNvPr id="71" name="Rectangle 43"/>
            <p:cNvSpPr>
              <a:spLocks noChangeArrowheads="1"/>
            </p:cNvSpPr>
            <p:nvPr/>
          </p:nvSpPr>
          <p:spPr bwMode="auto">
            <a:xfrm>
              <a:off x="5940695" y="4509120"/>
              <a:ext cx="2228456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err="1" smtClean="0">
                  <a:solidFill>
                    <a:srgbClr val="000000"/>
                  </a:solidFill>
                </a:rPr>
                <a:t>Requirement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eng.</a:t>
              </a:r>
              <a:br>
                <a:rPr lang="sv-SE" sz="1400" kern="0" dirty="0" smtClean="0">
                  <a:solidFill>
                    <a:srgbClr val="000000"/>
                  </a:solidFill>
                </a:rPr>
              </a:br>
              <a:r>
                <a:rPr lang="sv-SE" sz="1400" kern="0" dirty="0" smtClean="0">
                  <a:solidFill>
                    <a:srgbClr val="000000"/>
                  </a:solidFill>
                </a:rPr>
                <a:t>(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mechanics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, 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platform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)</a:t>
              </a:r>
            </a:p>
          </p:txBody>
        </p:sp>
        <p:sp>
          <p:nvSpPr>
            <p:cNvPr id="72" name="Rectangle 43"/>
            <p:cNvSpPr>
              <a:spLocks noChangeArrowheads="1"/>
            </p:cNvSpPr>
            <p:nvPr/>
          </p:nvSpPr>
          <p:spPr bwMode="auto">
            <a:xfrm>
              <a:off x="7596879" y="3409836"/>
              <a:ext cx="2228456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err="1" smtClean="0">
                  <a:solidFill>
                    <a:srgbClr val="000000"/>
                  </a:solidFill>
                </a:rPr>
                <a:t>Agile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sw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team</a:t>
              </a:r>
              <a:br>
                <a:rPr lang="sv-SE" sz="1400" kern="0" dirty="0" smtClean="0">
                  <a:solidFill>
                    <a:srgbClr val="000000"/>
                  </a:solidFill>
                </a:rPr>
              </a:br>
              <a:r>
                <a:rPr lang="sv-SE" sz="1400" kern="0" dirty="0" smtClean="0">
                  <a:solidFill>
                    <a:srgbClr val="000000"/>
                  </a:solidFill>
                </a:rPr>
                <a:t>(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developers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, ECU-tester)</a:t>
              </a:r>
            </a:p>
          </p:txBody>
        </p:sp>
        <p:sp>
          <p:nvSpPr>
            <p:cNvPr id="73" name="Rectangle 43"/>
            <p:cNvSpPr>
              <a:spLocks noChangeArrowheads="1"/>
            </p:cNvSpPr>
            <p:nvPr/>
          </p:nvSpPr>
          <p:spPr bwMode="auto">
            <a:xfrm>
              <a:off x="9825335" y="4002800"/>
              <a:ext cx="1491411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err="1" smtClean="0">
                  <a:solidFill>
                    <a:srgbClr val="000000"/>
                  </a:solidFill>
                </a:rPr>
                <a:t>Vehicle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test</a:t>
              </a:r>
            </a:p>
          </p:txBody>
        </p:sp>
        <p:sp>
          <p:nvSpPr>
            <p:cNvPr id="74" name="Rectangle 43"/>
            <p:cNvSpPr>
              <a:spLocks noChangeArrowheads="1"/>
            </p:cNvSpPr>
            <p:nvPr/>
          </p:nvSpPr>
          <p:spPr bwMode="auto">
            <a:xfrm>
              <a:off x="9522750" y="4463429"/>
              <a:ext cx="2462825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smtClean="0">
                  <a:solidFill>
                    <a:srgbClr val="000000"/>
                  </a:solidFill>
                </a:rPr>
                <a:t>(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Vehicle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) Integration test</a:t>
              </a:r>
            </a:p>
          </p:txBody>
        </p:sp>
        <p:cxnSp>
          <p:nvCxnSpPr>
            <p:cNvPr id="75" name="Straight Arrow Connector 74"/>
            <p:cNvCxnSpPr>
              <a:stCxn id="62" idx="0"/>
            </p:cNvCxnSpPr>
            <p:nvPr/>
          </p:nvCxnSpPr>
          <p:spPr>
            <a:xfrm flipV="1">
              <a:off x="8693630" y="4883190"/>
              <a:ext cx="28095" cy="476293"/>
            </a:xfrm>
            <a:prstGeom prst="straightConnector1">
              <a:avLst/>
            </a:prstGeom>
            <a:ln w="12700">
              <a:solidFill>
                <a:srgbClr val="4D4D4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62" idx="1"/>
            </p:cNvCxnSpPr>
            <p:nvPr/>
          </p:nvCxnSpPr>
          <p:spPr>
            <a:xfrm>
              <a:off x="8503209" y="4883190"/>
              <a:ext cx="107582" cy="525985"/>
            </a:xfrm>
            <a:prstGeom prst="straightConnector1">
              <a:avLst/>
            </a:prstGeom>
            <a:ln w="12700">
              <a:solidFill>
                <a:srgbClr val="4D4D4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43"/>
            <p:cNvSpPr>
              <a:spLocks noChangeArrowheads="1"/>
            </p:cNvSpPr>
            <p:nvPr/>
          </p:nvSpPr>
          <p:spPr bwMode="auto">
            <a:xfrm>
              <a:off x="7684056" y="5375254"/>
              <a:ext cx="1784843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err="1" smtClean="0">
                  <a:solidFill>
                    <a:srgbClr val="000000"/>
                  </a:solidFill>
                </a:rPr>
                <a:t>Supplier</a:t>
              </a:r>
              <a:endParaRPr lang="sv-SE" sz="1400" kern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4" name="Smiley Face 83"/>
            <p:cNvSpPr/>
            <p:nvPr/>
          </p:nvSpPr>
          <p:spPr>
            <a:xfrm>
              <a:off x="7356355" y="5069855"/>
              <a:ext cx="234304" cy="339320"/>
            </a:xfrm>
            <a:prstGeom prst="smileyFac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43"/>
            <p:cNvSpPr>
              <a:spLocks noChangeArrowheads="1"/>
            </p:cNvSpPr>
            <p:nvPr/>
          </p:nvSpPr>
          <p:spPr bwMode="auto">
            <a:xfrm>
              <a:off x="5864895" y="5121336"/>
              <a:ext cx="1784843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smtClean="0">
                  <a:solidFill>
                    <a:srgbClr val="000000"/>
                  </a:solidFill>
                </a:rPr>
                <a:t>Sec. SW support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smtClean="0">
                  <a:solidFill>
                    <a:srgbClr val="000000"/>
                  </a:solidFill>
                </a:rPr>
                <a:t>(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Secondary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sw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)</a:t>
              </a:r>
            </a:p>
          </p:txBody>
        </p:sp>
        <p:cxnSp>
          <p:nvCxnSpPr>
            <p:cNvPr id="86" name="Straight Arrow Connector 85"/>
            <p:cNvCxnSpPr>
              <a:stCxn id="61" idx="5"/>
              <a:endCxn id="60" idx="1"/>
            </p:cNvCxnSpPr>
            <p:nvPr/>
          </p:nvCxnSpPr>
          <p:spPr>
            <a:xfrm>
              <a:off x="7686123" y="4354022"/>
              <a:ext cx="135229" cy="239540"/>
            </a:xfrm>
            <a:prstGeom prst="straightConnector1">
              <a:avLst/>
            </a:prstGeom>
            <a:ln w="12700">
              <a:solidFill>
                <a:srgbClr val="4D4D4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94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The triple lane </a:t>
            </a:r>
            <a:r>
              <a:rPr lang="en-US" sz="3200" dirty="0" err="1" smtClean="0"/>
              <a:t>supersprint</a:t>
            </a:r>
            <a:r>
              <a:rPr lang="en-US" sz="3200" dirty="0" smtClean="0"/>
              <a:t> (beta)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1"/>
            <a:ext cx="9145235" cy="414536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An attempt to manage distributed mechatronics development (sub system level)</a:t>
            </a:r>
          </a:p>
        </p:txBody>
      </p:sp>
      <p:pic>
        <p:nvPicPr>
          <p:cNvPr id="5" name="Picture 30" descr="aa053844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4728" y="3866142"/>
            <a:ext cx="212640" cy="58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3" descr="bu00372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4415" y="3861048"/>
            <a:ext cx="196989" cy="62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>
            <a:off x="2552527" y="5217462"/>
            <a:ext cx="4824535" cy="40855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images-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148" y="3920123"/>
            <a:ext cx="341820" cy="31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1" descr="electric_motor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4455" y="4215081"/>
            <a:ext cx="507206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ight Arrow 9"/>
          <p:cNvSpPr/>
          <p:nvPr/>
        </p:nvSpPr>
        <p:spPr>
          <a:xfrm>
            <a:off x="2552527" y="4010802"/>
            <a:ext cx="4824535" cy="40855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552527" y="2780928"/>
            <a:ext cx="4824535" cy="4085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31" descr="images-2.jpe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91586" y="2780928"/>
            <a:ext cx="540450" cy="49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2" descr="images-2.jpe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78389" y="2629595"/>
            <a:ext cx="364770" cy="337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43"/>
          <p:cNvSpPr>
            <a:spLocks noChangeArrowheads="1"/>
          </p:cNvSpPr>
          <p:nvPr/>
        </p:nvSpPr>
        <p:spPr bwMode="auto">
          <a:xfrm>
            <a:off x="3135695" y="3068960"/>
            <a:ext cx="2483527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 smtClean="0">
                <a:solidFill>
                  <a:srgbClr val="000000"/>
                </a:solidFill>
              </a:rPr>
              <a:t>In-house development</a:t>
            </a:r>
            <a:br>
              <a:rPr lang="en-US" sz="1400" b="1" kern="0" dirty="0" smtClean="0">
                <a:solidFill>
                  <a:srgbClr val="000000"/>
                </a:solidFill>
              </a:rPr>
            </a:br>
            <a:r>
              <a:rPr lang="en-US" sz="1400" b="1" kern="0" dirty="0" smtClean="0">
                <a:solidFill>
                  <a:srgbClr val="000000"/>
                </a:solidFill>
              </a:rPr>
              <a:t>on existing platform</a:t>
            </a:r>
          </a:p>
        </p:txBody>
      </p:sp>
      <p:sp>
        <p:nvSpPr>
          <p:cNvPr id="16" name="Rectangle 43"/>
          <p:cNvSpPr>
            <a:spLocks noChangeArrowheads="1"/>
          </p:cNvSpPr>
          <p:nvPr/>
        </p:nvSpPr>
        <p:spPr bwMode="auto">
          <a:xfrm>
            <a:off x="3128591" y="4279089"/>
            <a:ext cx="361023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 smtClean="0">
                <a:solidFill>
                  <a:srgbClr val="000000"/>
                </a:solidFill>
              </a:rPr>
              <a:t>Supplier development (ECU &amp; devices) </a:t>
            </a:r>
          </a:p>
        </p:txBody>
      </p:sp>
      <p:sp>
        <p:nvSpPr>
          <p:cNvPr id="17" name="Rectangle 43"/>
          <p:cNvSpPr>
            <a:spLocks noChangeArrowheads="1"/>
          </p:cNvSpPr>
          <p:nvPr/>
        </p:nvSpPr>
        <p:spPr bwMode="auto">
          <a:xfrm>
            <a:off x="3135695" y="5522970"/>
            <a:ext cx="4104456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 smtClean="0">
                <a:solidFill>
                  <a:srgbClr val="000000"/>
                </a:solidFill>
              </a:rPr>
              <a:t>(In-house) product verification; vehicle test</a:t>
            </a:r>
          </a:p>
        </p:txBody>
      </p:sp>
      <p:sp>
        <p:nvSpPr>
          <p:cNvPr id="18" name="Right Arrow 17"/>
          <p:cNvSpPr/>
          <p:nvPr/>
        </p:nvSpPr>
        <p:spPr>
          <a:xfrm rot="2752595">
            <a:off x="8633290" y="4416103"/>
            <a:ext cx="1813770" cy="25513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7377062" y="4010802"/>
            <a:ext cx="936105" cy="40855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7377062" y="2780928"/>
            <a:ext cx="936105" cy="4085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1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27889" y="4955100"/>
            <a:ext cx="1278957" cy="933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Curved Connector 23"/>
          <p:cNvCxnSpPr>
            <a:stCxn id="9" idx="3"/>
            <a:endCxn id="15" idx="1"/>
          </p:cNvCxnSpPr>
          <p:nvPr/>
        </p:nvCxnSpPr>
        <p:spPr>
          <a:xfrm flipV="1">
            <a:off x="2328968" y="3330570"/>
            <a:ext cx="806727" cy="74938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305054" y="3212976"/>
            <a:ext cx="72009" cy="935443"/>
          </a:xfrm>
          <a:prstGeom prst="straightConnector1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845114" y="3189486"/>
            <a:ext cx="0" cy="821316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3"/>
          <p:cNvSpPr>
            <a:spLocks noChangeArrowheads="1"/>
          </p:cNvSpPr>
          <p:nvPr/>
        </p:nvSpPr>
        <p:spPr bwMode="auto">
          <a:xfrm>
            <a:off x="7881119" y="3212976"/>
            <a:ext cx="1124055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rgbClr val="000000"/>
                </a:solidFill>
              </a:rPr>
              <a:t>Time for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rgbClr val="000000"/>
                </a:solidFill>
              </a:rPr>
              <a:t>one short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rgbClr val="000000"/>
                </a:solidFill>
              </a:rPr>
              <a:t>loop</a:t>
            </a:r>
          </a:p>
        </p:txBody>
      </p:sp>
      <p:sp>
        <p:nvSpPr>
          <p:cNvPr id="43" name="Rectangle 43"/>
          <p:cNvSpPr>
            <a:spLocks noChangeArrowheads="1"/>
          </p:cNvSpPr>
          <p:nvPr/>
        </p:nvSpPr>
        <p:spPr bwMode="auto">
          <a:xfrm>
            <a:off x="6512968" y="3356992"/>
            <a:ext cx="936104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rgbClr val="000000"/>
                </a:solidFill>
              </a:rPr>
              <a:t>Platform</a:t>
            </a:r>
            <a:br>
              <a:rPr lang="en-US" sz="1400" kern="0" dirty="0" smtClean="0">
                <a:solidFill>
                  <a:srgbClr val="000000"/>
                </a:solidFill>
              </a:rPr>
            </a:br>
            <a:r>
              <a:rPr lang="en-US" sz="1400" kern="0" dirty="0" smtClean="0">
                <a:solidFill>
                  <a:srgbClr val="000000"/>
                </a:solidFill>
              </a:rPr>
              <a:t>update</a:t>
            </a:r>
          </a:p>
        </p:txBody>
      </p:sp>
      <p:sp>
        <p:nvSpPr>
          <p:cNvPr id="44" name="Right Arrow 43"/>
          <p:cNvSpPr/>
          <p:nvPr/>
        </p:nvSpPr>
        <p:spPr>
          <a:xfrm>
            <a:off x="10329390" y="5217462"/>
            <a:ext cx="936105" cy="40855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ight Arrow 44"/>
          <p:cNvSpPr/>
          <p:nvPr/>
        </p:nvSpPr>
        <p:spPr>
          <a:xfrm>
            <a:off x="10329390" y="4010802"/>
            <a:ext cx="936105" cy="40855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ight Arrow 45"/>
          <p:cNvSpPr/>
          <p:nvPr/>
        </p:nvSpPr>
        <p:spPr>
          <a:xfrm>
            <a:off x="10329390" y="2780928"/>
            <a:ext cx="936105" cy="4085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7377062" y="5217462"/>
            <a:ext cx="936105" cy="40855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ight Arrow 60"/>
          <p:cNvSpPr/>
          <p:nvPr/>
        </p:nvSpPr>
        <p:spPr>
          <a:xfrm rot="2752595">
            <a:off x="8308983" y="3041978"/>
            <a:ext cx="2144985" cy="25513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ight Arrow 61"/>
          <p:cNvSpPr/>
          <p:nvPr/>
        </p:nvSpPr>
        <p:spPr>
          <a:xfrm rot="1147575">
            <a:off x="8583813" y="2555046"/>
            <a:ext cx="1565654" cy="255130"/>
          </a:xfrm>
          <a:prstGeom prst="rightArrow">
            <a:avLst/>
          </a:prstGeom>
          <a:solidFill>
            <a:srgbClr val="7AA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43"/>
          <p:cNvSpPr>
            <a:spLocks noChangeArrowheads="1"/>
          </p:cNvSpPr>
          <p:nvPr/>
        </p:nvSpPr>
        <p:spPr bwMode="auto">
          <a:xfrm>
            <a:off x="7780867" y="2015263"/>
            <a:ext cx="2188484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New functionality (X)</a:t>
            </a:r>
          </a:p>
        </p:txBody>
      </p:sp>
      <p:sp>
        <p:nvSpPr>
          <p:cNvPr id="64" name="Rectangle 43"/>
          <p:cNvSpPr>
            <a:spLocks noChangeArrowheads="1"/>
          </p:cNvSpPr>
          <p:nvPr/>
        </p:nvSpPr>
        <p:spPr bwMode="auto">
          <a:xfrm>
            <a:off x="8529191" y="4346520"/>
            <a:ext cx="2188484" cy="138499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err="1" smtClean="0">
                <a:solidFill>
                  <a:schemeClr val="accent1">
                    <a:lumMod val="75000"/>
                  </a:schemeClr>
                </a:solidFill>
              </a:rPr>
              <a:t>Func</a:t>
            </a: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b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Ready for</a:t>
            </a:r>
            <a:b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verification (Y)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kern="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New platform &amp;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65" name="Rectangle 43"/>
          <p:cNvSpPr>
            <a:spLocks noChangeArrowheads="1"/>
          </p:cNvSpPr>
          <p:nvPr/>
        </p:nvSpPr>
        <p:spPr bwMode="auto">
          <a:xfrm>
            <a:off x="266027" y="3140968"/>
            <a:ext cx="2188484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New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functionality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(X)</a:t>
            </a:r>
          </a:p>
        </p:txBody>
      </p:sp>
      <p:sp>
        <p:nvSpPr>
          <p:cNvPr id="66" name="Rectangle 43"/>
          <p:cNvSpPr>
            <a:spLocks noChangeArrowheads="1"/>
          </p:cNvSpPr>
          <p:nvPr/>
        </p:nvSpPr>
        <p:spPr bwMode="auto">
          <a:xfrm>
            <a:off x="248271" y="5157192"/>
            <a:ext cx="2188484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Verify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functionality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smtClean="0">
                <a:solidFill>
                  <a:schemeClr val="accent1">
                    <a:lumMod val="75000"/>
                  </a:schemeClr>
                </a:solidFill>
              </a:rPr>
              <a:t>(Y)</a:t>
            </a:r>
          </a:p>
        </p:txBody>
      </p:sp>
      <p:sp>
        <p:nvSpPr>
          <p:cNvPr id="67" name="Left Brace 66"/>
          <p:cNvSpPr/>
          <p:nvPr/>
        </p:nvSpPr>
        <p:spPr>
          <a:xfrm rot="5400000">
            <a:off x="5321864" y="-361708"/>
            <a:ext cx="221965" cy="5760640"/>
          </a:xfrm>
          <a:prstGeom prst="leftBrace">
            <a:avLst/>
          </a:prstGeom>
          <a:ln w="95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43"/>
          <p:cNvSpPr>
            <a:spLocks noChangeArrowheads="1"/>
          </p:cNvSpPr>
          <p:nvPr/>
        </p:nvSpPr>
        <p:spPr bwMode="auto">
          <a:xfrm>
            <a:off x="4928791" y="2132856"/>
            <a:ext cx="107376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kern="0" dirty="0" err="1" smtClean="0">
                <a:solidFill>
                  <a:srgbClr val="000000"/>
                </a:solidFill>
              </a:rPr>
              <a:t>supersprint</a:t>
            </a:r>
            <a:endParaRPr lang="en-US" sz="1400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2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051087">
            <a:off x="8495677" y="1408641"/>
            <a:ext cx="1923216" cy="140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Scaling agile mechatronics: agile architecture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1988840"/>
            <a:ext cx="6264914" cy="396044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At present time agile development (fast looping) over the network is difficult</a:t>
            </a:r>
          </a:p>
          <a:p>
            <a:endParaRPr lang="en-US" sz="1600" dirty="0" smtClean="0"/>
          </a:p>
          <a:p>
            <a:r>
              <a:rPr lang="en-US" sz="1600" dirty="0" smtClean="0"/>
              <a:t>The CAN network is cheap (we </a:t>
            </a:r>
            <a:r>
              <a:rPr lang="en-US" sz="1600" dirty="0" err="1" smtClean="0"/>
              <a:t>beleave</a:t>
            </a:r>
            <a:r>
              <a:rPr lang="en-US" sz="1600" dirty="0" smtClean="0"/>
              <a:t>), but not flexible.</a:t>
            </a:r>
          </a:p>
          <a:p>
            <a:r>
              <a:rPr lang="en-US" sz="1600" dirty="0" smtClean="0"/>
              <a:t>Static communication model (periodic signals using a static </a:t>
            </a:r>
            <a:r>
              <a:rPr lang="en-US" sz="1600" dirty="0" err="1" smtClean="0"/>
              <a:t>db</a:t>
            </a:r>
            <a:r>
              <a:rPr lang="en-US" sz="1600" dirty="0" smtClean="0"/>
              <a:t>) yields full </a:t>
            </a:r>
            <a:r>
              <a:rPr lang="en-US" sz="1600" smtClean="0"/>
              <a:t>com optimized on </a:t>
            </a:r>
            <a:r>
              <a:rPr lang="en-US" sz="1600" dirty="0" smtClean="0"/>
              <a:t>a finite bandwidth but also a monolithic architecture -&gt; </a:t>
            </a:r>
            <a:r>
              <a:rPr lang="en-US" sz="1600" b="1" dirty="0" smtClean="0"/>
              <a:t>non-agile</a:t>
            </a:r>
          </a:p>
          <a:p>
            <a:endParaRPr lang="en-US" sz="1600" dirty="0" smtClean="0"/>
          </a:p>
          <a:p>
            <a:r>
              <a:rPr lang="en-US" sz="1600" dirty="0" smtClean="0"/>
              <a:t>The challenges in modeling (describing, designing, maintaining) the present architecture are considerable -&gt; </a:t>
            </a:r>
            <a:r>
              <a:rPr lang="en-US" sz="1600" b="1" dirty="0" smtClean="0"/>
              <a:t>non-agile</a:t>
            </a:r>
          </a:p>
          <a:p>
            <a:endParaRPr lang="en-US" sz="1600" dirty="0" smtClean="0"/>
          </a:p>
          <a:p>
            <a:r>
              <a:rPr lang="en-US" sz="1600" i="1" dirty="0" smtClean="0"/>
              <a:t>This is an obstacle when scaling agile mechatronics, but not necessarily a complete stopper…</a:t>
            </a:r>
          </a:p>
          <a:p>
            <a:endParaRPr lang="en-US" sz="1600" i="1" dirty="0" smtClean="0"/>
          </a:p>
          <a:p>
            <a:r>
              <a:rPr lang="en-US" sz="1600" i="1" dirty="0" smtClean="0"/>
              <a:t>But, yes, the developers would appreciate an open, service oriented, network… However, this has to be studied further.</a:t>
            </a:r>
          </a:p>
          <a:p>
            <a:endParaRPr lang="en-US" sz="1600" dirty="0"/>
          </a:p>
        </p:txBody>
      </p:sp>
      <p:pic>
        <p:nvPicPr>
          <p:cNvPr id="8" name="Picture 7" descr="images-1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284" y="4367744"/>
            <a:ext cx="6160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-1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691" y="3140968"/>
            <a:ext cx="6160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images-1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619" y="3573016"/>
            <a:ext cx="6160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images-1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291" y="2888940"/>
            <a:ext cx="61600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Elbow Connector 11"/>
          <p:cNvCxnSpPr>
            <a:stCxn id="9" idx="3"/>
            <a:endCxn id="11" idx="1"/>
          </p:cNvCxnSpPr>
          <p:nvPr/>
        </p:nvCxnSpPr>
        <p:spPr>
          <a:xfrm flipV="1">
            <a:off x="9273691" y="3176972"/>
            <a:ext cx="463600" cy="252028"/>
          </a:xfrm>
          <a:prstGeom prst="bentConnector3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3"/>
            <a:endCxn id="11" idx="2"/>
          </p:cNvCxnSpPr>
          <p:nvPr/>
        </p:nvCxnSpPr>
        <p:spPr>
          <a:xfrm flipV="1">
            <a:off x="9896619" y="3465004"/>
            <a:ext cx="148672" cy="396044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1"/>
            <a:endCxn id="9" idx="2"/>
          </p:cNvCxnSpPr>
          <p:nvPr/>
        </p:nvCxnSpPr>
        <p:spPr>
          <a:xfrm rot="10800000">
            <a:off x="8965691" y="3717032"/>
            <a:ext cx="314928" cy="144016"/>
          </a:xfrm>
          <a:prstGeom prst="bentConnector2">
            <a:avLst/>
          </a:prstGeom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sosceles Triangle 2"/>
          <p:cNvSpPr/>
          <p:nvPr/>
        </p:nvSpPr>
        <p:spPr>
          <a:xfrm rot="10800000">
            <a:off x="7449071" y="1628800"/>
            <a:ext cx="3960440" cy="36724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61039" y="1628800"/>
            <a:ext cx="72008" cy="3744416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43"/>
          <p:cNvSpPr>
            <a:spLocks noChangeArrowheads="1"/>
          </p:cNvSpPr>
          <p:nvPr/>
        </p:nvSpPr>
        <p:spPr bwMode="auto">
          <a:xfrm>
            <a:off x="7305055" y="4994012"/>
            <a:ext cx="1124055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System </a:t>
            </a:r>
            <a:r>
              <a:rPr lang="sv-SE" sz="1400" kern="0" dirty="0" err="1" smtClean="0">
                <a:solidFill>
                  <a:srgbClr val="000000"/>
                </a:solidFill>
              </a:rPr>
              <a:t>detail</a:t>
            </a:r>
            <a:endParaRPr lang="sv-SE" sz="1400" kern="0" dirty="0" smtClean="0">
              <a:solidFill>
                <a:srgbClr val="000000"/>
              </a:solidFill>
            </a:endParaRPr>
          </a:p>
        </p:txBody>
      </p:sp>
      <p:sp>
        <p:nvSpPr>
          <p:cNvPr id="21" name="Rectangle 43"/>
          <p:cNvSpPr>
            <a:spLocks noChangeArrowheads="1"/>
          </p:cNvSpPr>
          <p:nvPr/>
        </p:nvSpPr>
        <p:spPr bwMode="auto">
          <a:xfrm>
            <a:off x="10044680" y="4548054"/>
            <a:ext cx="112405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Agile</a:t>
            </a:r>
            <a:r>
              <a:rPr lang="sv-SE" sz="1400" kern="0" dirty="0" smtClean="0">
                <a:solidFill>
                  <a:srgbClr val="000000"/>
                </a:solidFill>
              </a:rPr>
              <a:t>!</a:t>
            </a:r>
          </a:p>
        </p:txBody>
      </p:sp>
      <p:sp>
        <p:nvSpPr>
          <p:cNvPr id="22" name="Rectangle 43"/>
          <p:cNvSpPr>
            <a:spLocks noChangeArrowheads="1"/>
          </p:cNvSpPr>
          <p:nvPr/>
        </p:nvSpPr>
        <p:spPr bwMode="auto">
          <a:xfrm>
            <a:off x="10622833" y="3359162"/>
            <a:ext cx="1124055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V-</a:t>
            </a:r>
            <a:r>
              <a:rPr lang="sv-SE" sz="1400" kern="0" dirty="0" err="1" smtClean="0">
                <a:solidFill>
                  <a:srgbClr val="000000"/>
                </a:solidFill>
              </a:rPr>
              <a:t>model</a:t>
            </a:r>
            <a:endParaRPr lang="sv-SE" sz="1400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4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36703" y="3080671"/>
            <a:ext cx="6542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#1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Background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Why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are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doing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this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endParaRPr lang="en-US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93094" y="2316455"/>
            <a:ext cx="3243609" cy="1901081"/>
            <a:chOff x="2699792" y="1340123"/>
            <a:chExt cx="4104456" cy="2232893"/>
          </a:xfrm>
        </p:grpSpPr>
        <p:sp>
          <p:nvSpPr>
            <p:cNvPr id="8" name="Title 1"/>
            <p:cNvSpPr txBox="1">
              <a:spLocks/>
            </p:cNvSpPr>
            <p:nvPr/>
          </p:nvSpPr>
          <p:spPr bwMode="auto">
            <a:xfrm>
              <a:off x="3131840" y="1340123"/>
              <a:ext cx="1512168" cy="576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20568" tIns="20568" rIns="20568" bIns="20568" numCol="1" anchor="b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sv-SE" sz="3200">
                  <a:solidFill>
                    <a:schemeClr val="tx1"/>
                  </a:solidFill>
                  <a:latin typeface="+mj-lt"/>
                  <a:ea typeface="MS PGothic" pitchFamily="34" charset="-128"/>
                  <a:cs typeface="+mj-cs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5pPr>
              <a:lvl6pPr marL="4572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6pPr>
              <a:lvl7pPr marL="9144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7pPr>
              <a:lvl8pPr marL="13716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8pPr>
              <a:lvl9pPr marL="18288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9pPr>
            </a:lstStyle>
            <a:p>
              <a:pPr algn="ctr"/>
              <a:r>
                <a:rPr lang="en-US" sz="1800" dirty="0" smtClean="0">
                  <a:latin typeface="Times New Roman"/>
                  <a:cs typeface="Times New Roman"/>
                </a:rPr>
                <a:t>Aim</a:t>
              </a:r>
              <a:endParaRPr lang="en-US" sz="1800" dirty="0">
                <a:latin typeface="Times New Roman"/>
                <a:cs typeface="Times New Roman"/>
              </a:endParaRP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 bwMode="auto">
            <a:xfrm>
              <a:off x="5292080" y="2204219"/>
              <a:ext cx="1512168" cy="576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20568" tIns="20568" rIns="20568" bIns="20568" numCol="1" anchor="b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sv-SE" sz="3200">
                  <a:solidFill>
                    <a:schemeClr val="tx1"/>
                  </a:solidFill>
                  <a:latin typeface="+mj-lt"/>
                  <a:ea typeface="MS PGothic" pitchFamily="34" charset="-128"/>
                  <a:cs typeface="+mj-cs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5pPr>
              <a:lvl6pPr marL="4572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6pPr>
              <a:lvl7pPr marL="9144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7pPr>
              <a:lvl8pPr marL="13716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8pPr>
              <a:lvl9pPr marL="18288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9pPr>
            </a:lstStyle>
            <a:p>
              <a:pPr algn="ctr"/>
              <a:r>
                <a:rPr lang="en-US" sz="1800" dirty="0" smtClean="0">
                  <a:latin typeface="Times New Roman"/>
                  <a:cs typeface="Times New Roman"/>
                </a:rPr>
                <a:t>Activity</a:t>
              </a:r>
              <a:endParaRPr lang="en-US" sz="1800" dirty="0">
                <a:latin typeface="Times New Roman"/>
                <a:cs typeface="Times New Roman"/>
              </a:endParaRP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 bwMode="auto">
            <a:xfrm>
              <a:off x="2699792" y="2996307"/>
              <a:ext cx="2016224" cy="5767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vert="horz" wrap="square" lIns="20568" tIns="20568" rIns="20568" bIns="20568" numCol="1" anchor="b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sv-SE" sz="3200">
                  <a:solidFill>
                    <a:schemeClr val="tx1"/>
                  </a:solidFill>
                  <a:latin typeface="+mj-lt"/>
                  <a:ea typeface="MS PGothic" pitchFamily="34" charset="-128"/>
                  <a:cs typeface="+mj-cs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Volvo Broad Pro" pitchFamily="50" charset="0"/>
                  <a:ea typeface="MS PGothic" pitchFamily="34" charset="-128"/>
                </a:defRPr>
              </a:lvl5pPr>
              <a:lvl6pPr marL="4572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6pPr>
              <a:lvl7pPr marL="9144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7pPr>
              <a:lvl8pPr marL="13716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8pPr>
              <a:lvl9pPr marL="1828800" algn="l" rtl="0" eaLnBrk="1" fontAlgn="base" hangingPunct="1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Volvo Broad Pro" pitchFamily="50" charset="0"/>
                </a:defRPr>
              </a:lvl9pPr>
            </a:lstStyle>
            <a:p>
              <a:pPr algn="ctr"/>
              <a:r>
                <a:rPr lang="en-US" sz="1800" dirty="0" smtClean="0">
                  <a:latin typeface="Times New Roman"/>
                  <a:cs typeface="Times New Roman"/>
                </a:rPr>
                <a:t>Assessment</a:t>
              </a:r>
              <a:endParaRPr lang="en-US" sz="1800" dirty="0">
                <a:latin typeface="Times New Roman"/>
                <a:cs typeface="Times New Roman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779912" y="1988840"/>
              <a:ext cx="1488186" cy="1154492"/>
            </a:xfrm>
            <a:custGeom>
              <a:avLst/>
              <a:gdLst>
                <a:gd name="connsiteX0" fmla="*/ 372047 w 1488186"/>
                <a:gd name="connsiteY0" fmla="*/ 0 h 1154492"/>
                <a:gd name="connsiteX1" fmla="*/ 1488186 w 1488186"/>
                <a:gd name="connsiteY1" fmla="*/ 615729 h 1154492"/>
                <a:gd name="connsiteX2" fmla="*/ 0 w 1488186"/>
                <a:gd name="connsiteY2" fmla="*/ 1154492 h 1154492"/>
                <a:gd name="connsiteX3" fmla="*/ 372047 w 1488186"/>
                <a:gd name="connsiteY3" fmla="*/ 0 h 115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8186" h="1154492">
                  <a:moveTo>
                    <a:pt x="372047" y="0"/>
                  </a:moveTo>
                  <a:lnTo>
                    <a:pt x="1488186" y="615729"/>
                  </a:lnTo>
                  <a:lnTo>
                    <a:pt x="0" y="1154492"/>
                  </a:lnTo>
                  <a:lnTo>
                    <a:pt x="372047" y="0"/>
                  </a:lnTo>
                  <a:close/>
                </a:path>
              </a:pathLst>
            </a:custGeom>
            <a:noFill/>
            <a:ln w="38100" cmpd="sng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81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24735" y="3080671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#6 </a:t>
            </a:r>
            <a:r>
              <a:rPr lang="sv-SE" sz="28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Looking</a:t>
            </a:r>
            <a:r>
              <a:rPr lang="sv-SE" sz="28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forward</a:t>
            </a:r>
            <a:endParaRPr lang="en-US" sz="28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51" y="2716428"/>
            <a:ext cx="1224136" cy="12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1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Looking forward </a:t>
            </a:r>
            <a:br>
              <a:rPr lang="en-US" sz="3200" dirty="0" smtClean="0"/>
            </a:br>
            <a:r>
              <a:rPr lang="en-US" sz="3200" dirty="0" smtClean="0"/>
              <a:t>– approaching product based development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15549" y="2060848"/>
            <a:ext cx="10289906" cy="1623482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GB" b="1" dirty="0" smtClean="0">
                <a:solidFill>
                  <a:srgbClr val="FF0000"/>
                </a:solidFill>
              </a:rPr>
              <a:t>The challenge of parallel development</a:t>
            </a:r>
            <a:br>
              <a:rPr lang="en-GB" b="1" dirty="0" smtClean="0">
                <a:solidFill>
                  <a:srgbClr val="FF0000"/>
                </a:solidFill>
              </a:rPr>
            </a:br>
            <a:r>
              <a:rPr lang="en-GB" sz="1600" dirty="0" smtClean="0"/>
              <a:t>Automotive development is usually </a:t>
            </a:r>
            <a:r>
              <a:rPr lang="en-GB" sz="1600" b="1" dirty="0" smtClean="0"/>
              <a:t>project based</a:t>
            </a:r>
            <a:r>
              <a:rPr lang="en-GB" sz="1600" dirty="0" smtClean="0"/>
              <a:t>: massive parallel development and big bang integrations. </a:t>
            </a:r>
            <a:br>
              <a:rPr lang="en-GB" sz="1600" dirty="0" smtClean="0"/>
            </a:br>
            <a:r>
              <a:rPr lang="en-GB" sz="1600" dirty="0" smtClean="0"/>
              <a:t>Early system test is difficult, if possible at all. </a:t>
            </a:r>
          </a:p>
          <a:p>
            <a:pPr>
              <a:spcBef>
                <a:spcPts val="180"/>
              </a:spcBef>
            </a:pPr>
            <a:endParaRPr lang="en-GB" sz="1600" dirty="0"/>
          </a:p>
          <a:p>
            <a:pPr>
              <a:spcBef>
                <a:spcPts val="180"/>
              </a:spcBef>
            </a:pPr>
            <a:r>
              <a:rPr lang="en-GB" sz="1600" dirty="0" smtClean="0"/>
              <a:t>The result is spikes in the issue management and incomplete testing of the final product</a:t>
            </a:r>
            <a:br>
              <a:rPr lang="en-GB" sz="1600" dirty="0" smtClean="0"/>
            </a:br>
            <a:endParaRPr lang="en-GB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328392" y="3573016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328391" y="3725416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328391" y="3861048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328392" y="4005064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28391" y="4157464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28391" y="4293096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28392" y="4437112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28391" y="4589512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328391" y="4725144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328392" y="4869160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328391" y="5021560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328391" y="5157192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328392" y="5301208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28391" y="5453608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328391" y="5589240"/>
            <a:ext cx="4032447" cy="0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5393556" y="3556000"/>
            <a:ext cx="215900" cy="2032000"/>
          </a:xfrm>
          <a:custGeom>
            <a:avLst/>
            <a:gdLst>
              <a:gd name="connsiteX0" fmla="*/ 0 w 228600"/>
              <a:gd name="connsiteY0" fmla="*/ 2032000 h 2032000"/>
              <a:gd name="connsiteX1" fmla="*/ 12700 w 228600"/>
              <a:gd name="connsiteY1" fmla="*/ 0 h 2032000"/>
              <a:gd name="connsiteX2" fmla="*/ 228600 w 228600"/>
              <a:gd name="connsiteY2" fmla="*/ 1092200 h 2032000"/>
              <a:gd name="connsiteX3" fmla="*/ 0 w 228600"/>
              <a:gd name="connsiteY3" fmla="*/ 2032000 h 2032000"/>
              <a:gd name="connsiteX0" fmla="*/ 0 w 215900"/>
              <a:gd name="connsiteY0" fmla="*/ 2032000 h 2032000"/>
              <a:gd name="connsiteX1" fmla="*/ 12700 w 215900"/>
              <a:gd name="connsiteY1" fmla="*/ 0 h 2032000"/>
              <a:gd name="connsiteX2" fmla="*/ 215900 w 215900"/>
              <a:gd name="connsiteY2" fmla="*/ 1041400 h 2032000"/>
              <a:gd name="connsiteX3" fmla="*/ 0 w 215900"/>
              <a:gd name="connsiteY3" fmla="*/ 2032000 h 2032000"/>
              <a:gd name="connsiteX0" fmla="*/ 0 w 215900"/>
              <a:gd name="connsiteY0" fmla="*/ 2032000 h 2032000"/>
              <a:gd name="connsiteX1" fmla="*/ 12700 w 215900"/>
              <a:gd name="connsiteY1" fmla="*/ 0 h 2032000"/>
              <a:gd name="connsiteX2" fmla="*/ 215900 w 215900"/>
              <a:gd name="connsiteY2" fmla="*/ 1041400 h 2032000"/>
              <a:gd name="connsiteX3" fmla="*/ 0 w 215900"/>
              <a:gd name="connsiteY3" fmla="*/ 2032000 h 2032000"/>
              <a:gd name="connsiteX0" fmla="*/ 0 w 215900"/>
              <a:gd name="connsiteY0" fmla="*/ 2032000 h 2032000"/>
              <a:gd name="connsiteX1" fmla="*/ 12700 w 215900"/>
              <a:gd name="connsiteY1" fmla="*/ 0 h 2032000"/>
              <a:gd name="connsiteX2" fmla="*/ 215900 w 215900"/>
              <a:gd name="connsiteY2" fmla="*/ 1041400 h 2032000"/>
              <a:gd name="connsiteX3" fmla="*/ 0 w 215900"/>
              <a:gd name="connsiteY3" fmla="*/ 2032000 h 2032000"/>
              <a:gd name="connsiteX0" fmla="*/ 0 w 215900"/>
              <a:gd name="connsiteY0" fmla="*/ 2032000 h 2032000"/>
              <a:gd name="connsiteX1" fmla="*/ 12700 w 215900"/>
              <a:gd name="connsiteY1" fmla="*/ 0 h 2032000"/>
              <a:gd name="connsiteX2" fmla="*/ 215900 w 215900"/>
              <a:gd name="connsiteY2" fmla="*/ 1041400 h 2032000"/>
              <a:gd name="connsiteX3" fmla="*/ 0 w 215900"/>
              <a:gd name="connsiteY3" fmla="*/ 2032000 h 2032000"/>
              <a:gd name="connsiteX0" fmla="*/ 0 w 215900"/>
              <a:gd name="connsiteY0" fmla="*/ 2032000 h 2032000"/>
              <a:gd name="connsiteX1" fmla="*/ 12700 w 215900"/>
              <a:gd name="connsiteY1" fmla="*/ 0 h 2032000"/>
              <a:gd name="connsiteX2" fmla="*/ 215900 w 215900"/>
              <a:gd name="connsiteY2" fmla="*/ 1041400 h 2032000"/>
              <a:gd name="connsiteX3" fmla="*/ 0 w 215900"/>
              <a:gd name="connsiteY3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900" h="2032000">
                <a:moveTo>
                  <a:pt x="0" y="2032000"/>
                </a:moveTo>
                <a:cubicBezTo>
                  <a:pt x="4233" y="1354667"/>
                  <a:pt x="8467" y="677333"/>
                  <a:pt x="12700" y="0"/>
                </a:cubicBezTo>
                <a:cubicBezTo>
                  <a:pt x="80433" y="347133"/>
                  <a:pt x="84667" y="795867"/>
                  <a:pt x="215900" y="1041400"/>
                </a:cubicBezTo>
                <a:cubicBezTo>
                  <a:pt x="67733" y="1333500"/>
                  <a:pt x="71967" y="1701800"/>
                  <a:pt x="0" y="2032000"/>
                </a:cubicBezTo>
                <a:close/>
              </a:path>
            </a:pathLst>
          </a:cu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864895" y="4593828"/>
            <a:ext cx="216024" cy="0"/>
          </a:xfrm>
          <a:prstGeom prst="straightConnector1">
            <a:avLst/>
          </a:prstGeom>
          <a:ln w="38100" cmpd="sng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44415" y="5589240"/>
            <a:ext cx="33843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 smtClean="0"/>
              <a:t>development</a:t>
            </a:r>
            <a:r>
              <a:rPr lang="sv-SE" sz="1400" dirty="0" smtClean="0"/>
              <a:t> on </a:t>
            </a:r>
            <a:r>
              <a:rPr lang="sv-SE" sz="1400" dirty="0" err="1" smtClean="0"/>
              <a:t>multiple</a:t>
            </a:r>
            <a:r>
              <a:rPr lang="sv-SE" sz="1400" dirty="0" smtClean="0"/>
              <a:t> </a:t>
            </a:r>
            <a:r>
              <a:rPr lang="sv-SE" sz="1400" dirty="0" err="1" smtClean="0"/>
              <a:t>parallel</a:t>
            </a:r>
            <a:r>
              <a:rPr lang="sv-SE" sz="1400" dirty="0" smtClean="0"/>
              <a:t> </a:t>
            </a:r>
            <a:r>
              <a:rPr lang="sv-SE" sz="1400" dirty="0" err="1" smtClean="0"/>
              <a:t>sub</a:t>
            </a:r>
            <a:r>
              <a:rPr lang="sv-SE" sz="1400" dirty="0" smtClean="0"/>
              <a:t>-systems</a:t>
            </a:r>
          </a:p>
          <a:p>
            <a:r>
              <a:rPr lang="sv-SE" sz="1400" dirty="0" smtClean="0"/>
              <a:t>(ad hoc </a:t>
            </a:r>
            <a:r>
              <a:rPr lang="sv-SE" sz="1400" dirty="0" err="1" smtClean="0"/>
              <a:t>reuse</a:t>
            </a:r>
            <a:r>
              <a:rPr lang="sv-SE" sz="1400" dirty="0" smtClean="0"/>
              <a:t> from </a:t>
            </a:r>
            <a:r>
              <a:rPr lang="sv-SE" sz="1400" dirty="0" err="1" smtClean="0"/>
              <a:t>previous</a:t>
            </a:r>
            <a:r>
              <a:rPr lang="sv-SE" sz="1400" dirty="0" smtClean="0"/>
              <a:t> </a:t>
            </a:r>
            <a:r>
              <a:rPr lang="sv-SE" sz="1400" dirty="0" err="1" smtClean="0"/>
              <a:t>project</a:t>
            </a:r>
            <a:r>
              <a:rPr lang="sv-SE" sz="1400" dirty="0" smtClean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72807" y="558924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b="1" dirty="0" smtClean="0">
                <a:solidFill>
                  <a:srgbClr val="FF0000"/>
                </a:solidFill>
              </a:rPr>
              <a:t>Big Bang </a:t>
            </a:r>
          </a:p>
          <a:p>
            <a:r>
              <a:rPr lang="sv-SE" sz="1400" b="1" dirty="0" smtClean="0">
                <a:solidFill>
                  <a:srgbClr val="FF0000"/>
                </a:solidFill>
              </a:rPr>
              <a:t>integration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080919" y="4404667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Product</a:t>
            </a:r>
          </a:p>
          <a:p>
            <a:r>
              <a:rPr lang="sv-SE" sz="1400" dirty="0" smtClean="0"/>
              <a:t>(or </a:t>
            </a:r>
            <a:r>
              <a:rPr lang="sv-SE" sz="1400" dirty="0" err="1" smtClean="0"/>
              <a:t>prototype</a:t>
            </a:r>
            <a:r>
              <a:rPr lang="sv-SE" sz="1400" dirty="0" smtClean="0"/>
              <a:t>)</a:t>
            </a:r>
          </a:p>
        </p:txBody>
      </p:sp>
      <p:sp>
        <p:nvSpPr>
          <p:cNvPr id="67" name="Explosion 1 66"/>
          <p:cNvSpPr/>
          <p:nvPr/>
        </p:nvSpPr>
        <p:spPr>
          <a:xfrm>
            <a:off x="5360839" y="4293096"/>
            <a:ext cx="504056" cy="648072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097143" y="3861048"/>
            <a:ext cx="0" cy="198980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8097143" y="5850850"/>
            <a:ext cx="3312368" cy="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193487" y="5805264"/>
            <a:ext cx="0" cy="153308"/>
          </a:xfrm>
          <a:prstGeom prst="line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833447" y="5936088"/>
            <a:ext cx="8762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 smtClean="0"/>
              <a:t>Delivery</a:t>
            </a:r>
            <a:endParaRPr lang="sv-SE" sz="1400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1187404" y="5453608"/>
            <a:ext cx="6083" cy="3972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8584163" y="4394718"/>
            <a:ext cx="2603241" cy="1459677"/>
          </a:xfrm>
          <a:custGeom>
            <a:avLst/>
            <a:gdLst>
              <a:gd name="connsiteX0" fmla="*/ 0 w 2481943"/>
              <a:gd name="connsiteY0" fmla="*/ 1436914 h 1455756"/>
              <a:gd name="connsiteX1" fmla="*/ 46653 w 2481943"/>
              <a:gd name="connsiteY1" fmla="*/ 1455575 h 1455756"/>
              <a:gd name="connsiteX2" fmla="*/ 102637 w 2481943"/>
              <a:gd name="connsiteY2" fmla="*/ 1427583 h 1455756"/>
              <a:gd name="connsiteX3" fmla="*/ 158621 w 2481943"/>
              <a:gd name="connsiteY3" fmla="*/ 1408922 h 1455756"/>
              <a:gd name="connsiteX4" fmla="*/ 186612 w 2481943"/>
              <a:gd name="connsiteY4" fmla="*/ 1390261 h 1455756"/>
              <a:gd name="connsiteX5" fmla="*/ 242596 w 2481943"/>
              <a:gd name="connsiteY5" fmla="*/ 1371600 h 1455756"/>
              <a:gd name="connsiteX6" fmla="*/ 270588 w 2481943"/>
              <a:gd name="connsiteY6" fmla="*/ 1362269 h 1455756"/>
              <a:gd name="connsiteX7" fmla="*/ 298580 w 2481943"/>
              <a:gd name="connsiteY7" fmla="*/ 1352938 h 1455756"/>
              <a:gd name="connsiteX8" fmla="*/ 326572 w 2481943"/>
              <a:gd name="connsiteY8" fmla="*/ 1343608 h 1455756"/>
              <a:gd name="connsiteX9" fmla="*/ 391886 w 2481943"/>
              <a:gd name="connsiteY9" fmla="*/ 1278293 h 1455756"/>
              <a:gd name="connsiteX10" fmla="*/ 419878 w 2481943"/>
              <a:gd name="connsiteY10" fmla="*/ 1250302 h 1455756"/>
              <a:gd name="connsiteX11" fmla="*/ 438539 w 2481943"/>
              <a:gd name="connsiteY11" fmla="*/ 1222310 h 1455756"/>
              <a:gd name="connsiteX12" fmla="*/ 494523 w 2481943"/>
              <a:gd name="connsiteY12" fmla="*/ 1194318 h 1455756"/>
              <a:gd name="connsiteX13" fmla="*/ 513184 w 2481943"/>
              <a:gd name="connsiteY13" fmla="*/ 1166326 h 1455756"/>
              <a:gd name="connsiteX14" fmla="*/ 541176 w 2481943"/>
              <a:gd name="connsiteY14" fmla="*/ 1147665 h 1455756"/>
              <a:gd name="connsiteX15" fmla="*/ 569168 w 2481943"/>
              <a:gd name="connsiteY15" fmla="*/ 1119673 h 1455756"/>
              <a:gd name="connsiteX16" fmla="*/ 625151 w 2481943"/>
              <a:gd name="connsiteY16" fmla="*/ 1073020 h 1455756"/>
              <a:gd name="connsiteX17" fmla="*/ 671804 w 2481943"/>
              <a:gd name="connsiteY17" fmla="*/ 1007706 h 1455756"/>
              <a:gd name="connsiteX18" fmla="*/ 681135 w 2481943"/>
              <a:gd name="connsiteY18" fmla="*/ 979714 h 1455756"/>
              <a:gd name="connsiteX19" fmla="*/ 699796 w 2481943"/>
              <a:gd name="connsiteY19" fmla="*/ 951722 h 1455756"/>
              <a:gd name="connsiteX20" fmla="*/ 709127 w 2481943"/>
              <a:gd name="connsiteY20" fmla="*/ 923730 h 1455756"/>
              <a:gd name="connsiteX21" fmla="*/ 746449 w 2481943"/>
              <a:gd name="connsiteY21" fmla="*/ 867747 h 1455756"/>
              <a:gd name="connsiteX22" fmla="*/ 755780 w 2481943"/>
              <a:gd name="connsiteY22" fmla="*/ 839755 h 1455756"/>
              <a:gd name="connsiteX23" fmla="*/ 774441 w 2481943"/>
              <a:gd name="connsiteY23" fmla="*/ 821093 h 1455756"/>
              <a:gd name="connsiteX24" fmla="*/ 793102 w 2481943"/>
              <a:gd name="connsiteY24" fmla="*/ 793102 h 1455756"/>
              <a:gd name="connsiteX25" fmla="*/ 867747 w 2481943"/>
              <a:gd name="connsiteY25" fmla="*/ 699796 h 1455756"/>
              <a:gd name="connsiteX26" fmla="*/ 886408 w 2481943"/>
              <a:gd name="connsiteY26" fmla="*/ 634481 h 1455756"/>
              <a:gd name="connsiteX27" fmla="*/ 895739 w 2481943"/>
              <a:gd name="connsiteY27" fmla="*/ 569167 h 1455756"/>
              <a:gd name="connsiteX28" fmla="*/ 905070 w 2481943"/>
              <a:gd name="connsiteY28" fmla="*/ 541175 h 1455756"/>
              <a:gd name="connsiteX29" fmla="*/ 914400 w 2481943"/>
              <a:gd name="connsiteY29" fmla="*/ 503853 h 1455756"/>
              <a:gd name="connsiteX30" fmla="*/ 923731 w 2481943"/>
              <a:gd name="connsiteY30" fmla="*/ 457200 h 1455756"/>
              <a:gd name="connsiteX31" fmla="*/ 942392 w 2481943"/>
              <a:gd name="connsiteY31" fmla="*/ 410547 h 1455756"/>
              <a:gd name="connsiteX32" fmla="*/ 970384 w 2481943"/>
              <a:gd name="connsiteY32" fmla="*/ 345232 h 1455756"/>
              <a:gd name="connsiteX33" fmla="*/ 979715 w 2481943"/>
              <a:gd name="connsiteY33" fmla="*/ 307910 h 1455756"/>
              <a:gd name="connsiteX34" fmla="*/ 989045 w 2481943"/>
              <a:gd name="connsiteY34" fmla="*/ 214604 h 1455756"/>
              <a:gd name="connsiteX35" fmla="*/ 1017037 w 2481943"/>
              <a:gd name="connsiteY35" fmla="*/ 223934 h 1455756"/>
              <a:gd name="connsiteX36" fmla="*/ 1035698 w 2481943"/>
              <a:gd name="connsiteY36" fmla="*/ 279918 h 1455756"/>
              <a:gd name="connsiteX37" fmla="*/ 1063690 w 2481943"/>
              <a:gd name="connsiteY37" fmla="*/ 345232 h 1455756"/>
              <a:gd name="connsiteX38" fmla="*/ 1073021 w 2481943"/>
              <a:gd name="connsiteY38" fmla="*/ 485191 h 1455756"/>
              <a:gd name="connsiteX39" fmla="*/ 1101012 w 2481943"/>
              <a:gd name="connsiteY39" fmla="*/ 457200 h 1455756"/>
              <a:gd name="connsiteX40" fmla="*/ 1129004 w 2481943"/>
              <a:gd name="connsiteY40" fmla="*/ 438538 h 1455756"/>
              <a:gd name="connsiteX41" fmla="*/ 1147666 w 2481943"/>
              <a:gd name="connsiteY41" fmla="*/ 419877 h 1455756"/>
              <a:gd name="connsiteX42" fmla="*/ 1194319 w 2481943"/>
              <a:gd name="connsiteY42" fmla="*/ 363893 h 1455756"/>
              <a:gd name="connsiteX43" fmla="*/ 1222310 w 2481943"/>
              <a:gd name="connsiteY43" fmla="*/ 354563 h 1455756"/>
              <a:gd name="connsiteX44" fmla="*/ 1250302 w 2481943"/>
              <a:gd name="connsiteY44" fmla="*/ 251926 h 1455756"/>
              <a:gd name="connsiteX45" fmla="*/ 1268963 w 2481943"/>
              <a:gd name="connsiteY45" fmla="*/ 195942 h 1455756"/>
              <a:gd name="connsiteX46" fmla="*/ 1278294 w 2481943"/>
              <a:gd name="connsiteY46" fmla="*/ 167951 h 1455756"/>
              <a:gd name="connsiteX47" fmla="*/ 1287625 w 2481943"/>
              <a:gd name="connsiteY47" fmla="*/ 139959 h 1455756"/>
              <a:gd name="connsiteX48" fmla="*/ 1296955 w 2481943"/>
              <a:gd name="connsiteY48" fmla="*/ 83975 h 1455756"/>
              <a:gd name="connsiteX49" fmla="*/ 1315617 w 2481943"/>
              <a:gd name="connsiteY49" fmla="*/ 65314 h 1455756"/>
              <a:gd name="connsiteX50" fmla="*/ 1334278 w 2481943"/>
              <a:gd name="connsiteY50" fmla="*/ 9330 h 1455756"/>
              <a:gd name="connsiteX51" fmla="*/ 1371600 w 2481943"/>
              <a:gd name="connsiteY51" fmla="*/ 74644 h 1455756"/>
              <a:gd name="connsiteX52" fmla="*/ 1408923 w 2481943"/>
              <a:gd name="connsiteY52" fmla="*/ 111967 h 1455756"/>
              <a:gd name="connsiteX53" fmla="*/ 1418253 w 2481943"/>
              <a:gd name="connsiteY53" fmla="*/ 139959 h 1455756"/>
              <a:gd name="connsiteX54" fmla="*/ 1427584 w 2481943"/>
              <a:gd name="connsiteY54" fmla="*/ 317240 h 1455756"/>
              <a:gd name="connsiteX55" fmla="*/ 1492898 w 2481943"/>
              <a:gd name="connsiteY55" fmla="*/ 307910 h 1455756"/>
              <a:gd name="connsiteX56" fmla="*/ 1642188 w 2481943"/>
              <a:gd name="connsiteY56" fmla="*/ 279918 h 1455756"/>
              <a:gd name="connsiteX57" fmla="*/ 1670180 w 2481943"/>
              <a:gd name="connsiteY57" fmla="*/ 121298 h 1455756"/>
              <a:gd name="connsiteX58" fmla="*/ 1679510 w 2481943"/>
              <a:gd name="connsiteY58" fmla="*/ 93306 h 1455756"/>
              <a:gd name="connsiteX59" fmla="*/ 1698172 w 2481943"/>
              <a:gd name="connsiteY59" fmla="*/ 55983 h 1455756"/>
              <a:gd name="connsiteX60" fmla="*/ 1716833 w 2481943"/>
              <a:gd name="connsiteY60" fmla="*/ 0 h 1455756"/>
              <a:gd name="connsiteX61" fmla="*/ 1772817 w 2481943"/>
              <a:gd name="connsiteY61" fmla="*/ 111967 h 1455756"/>
              <a:gd name="connsiteX62" fmla="*/ 1782147 w 2481943"/>
              <a:gd name="connsiteY62" fmla="*/ 139959 h 1455756"/>
              <a:gd name="connsiteX63" fmla="*/ 1791478 w 2481943"/>
              <a:gd name="connsiteY63" fmla="*/ 167951 h 1455756"/>
              <a:gd name="connsiteX64" fmla="*/ 1810139 w 2481943"/>
              <a:gd name="connsiteY64" fmla="*/ 289249 h 1455756"/>
              <a:gd name="connsiteX65" fmla="*/ 1819470 w 2481943"/>
              <a:gd name="connsiteY65" fmla="*/ 317240 h 1455756"/>
              <a:gd name="connsiteX66" fmla="*/ 1847461 w 2481943"/>
              <a:gd name="connsiteY66" fmla="*/ 326571 h 1455756"/>
              <a:gd name="connsiteX67" fmla="*/ 1922106 w 2481943"/>
              <a:gd name="connsiteY67" fmla="*/ 335902 h 1455756"/>
              <a:gd name="connsiteX68" fmla="*/ 1978090 w 2481943"/>
              <a:gd name="connsiteY68" fmla="*/ 354563 h 1455756"/>
              <a:gd name="connsiteX69" fmla="*/ 2015412 w 2481943"/>
              <a:gd name="connsiteY69" fmla="*/ 391885 h 1455756"/>
              <a:gd name="connsiteX70" fmla="*/ 2034074 w 2481943"/>
              <a:gd name="connsiteY70" fmla="*/ 410547 h 1455756"/>
              <a:gd name="connsiteX71" fmla="*/ 2071396 w 2481943"/>
              <a:gd name="connsiteY71" fmla="*/ 391885 h 1455756"/>
              <a:gd name="connsiteX72" fmla="*/ 2099388 w 2481943"/>
              <a:gd name="connsiteY72" fmla="*/ 335902 h 1455756"/>
              <a:gd name="connsiteX73" fmla="*/ 2108719 w 2481943"/>
              <a:gd name="connsiteY73" fmla="*/ 242596 h 1455756"/>
              <a:gd name="connsiteX74" fmla="*/ 2136710 w 2481943"/>
              <a:gd name="connsiteY74" fmla="*/ 27991 h 1455756"/>
              <a:gd name="connsiteX75" fmla="*/ 2155372 w 2481943"/>
              <a:gd name="connsiteY75" fmla="*/ 9330 h 1455756"/>
              <a:gd name="connsiteX76" fmla="*/ 2183363 w 2481943"/>
              <a:gd name="connsiteY76" fmla="*/ 0 h 1455756"/>
              <a:gd name="connsiteX77" fmla="*/ 2211355 w 2481943"/>
              <a:gd name="connsiteY77" fmla="*/ 83975 h 1455756"/>
              <a:gd name="connsiteX78" fmla="*/ 2220686 w 2481943"/>
              <a:gd name="connsiteY78" fmla="*/ 111967 h 1455756"/>
              <a:gd name="connsiteX79" fmla="*/ 2248678 w 2481943"/>
              <a:gd name="connsiteY79" fmla="*/ 214604 h 1455756"/>
              <a:gd name="connsiteX80" fmla="*/ 2258008 w 2481943"/>
              <a:gd name="connsiteY80" fmla="*/ 335902 h 1455756"/>
              <a:gd name="connsiteX81" fmla="*/ 2276670 w 2481943"/>
              <a:gd name="connsiteY81" fmla="*/ 401216 h 1455756"/>
              <a:gd name="connsiteX82" fmla="*/ 2286000 w 2481943"/>
              <a:gd name="connsiteY82" fmla="*/ 457200 h 1455756"/>
              <a:gd name="connsiteX83" fmla="*/ 2304661 w 2481943"/>
              <a:gd name="connsiteY83" fmla="*/ 569167 h 1455756"/>
              <a:gd name="connsiteX84" fmla="*/ 2295331 w 2481943"/>
              <a:gd name="connsiteY84" fmla="*/ 606489 h 1455756"/>
              <a:gd name="connsiteX85" fmla="*/ 2286000 w 2481943"/>
              <a:gd name="connsiteY85" fmla="*/ 634481 h 1455756"/>
              <a:gd name="connsiteX86" fmla="*/ 2295331 w 2481943"/>
              <a:gd name="connsiteY86" fmla="*/ 727787 h 1455756"/>
              <a:gd name="connsiteX87" fmla="*/ 2313992 w 2481943"/>
              <a:gd name="connsiteY87" fmla="*/ 755779 h 1455756"/>
              <a:gd name="connsiteX88" fmla="*/ 2351315 w 2481943"/>
              <a:gd name="connsiteY88" fmla="*/ 830424 h 1455756"/>
              <a:gd name="connsiteX89" fmla="*/ 2388637 w 2481943"/>
              <a:gd name="connsiteY89" fmla="*/ 895738 h 1455756"/>
              <a:gd name="connsiteX90" fmla="*/ 2416629 w 2481943"/>
              <a:gd name="connsiteY90" fmla="*/ 914400 h 1455756"/>
              <a:gd name="connsiteX91" fmla="*/ 2435290 w 2481943"/>
              <a:gd name="connsiteY91" fmla="*/ 942391 h 1455756"/>
              <a:gd name="connsiteX92" fmla="*/ 2463282 w 2481943"/>
              <a:gd name="connsiteY92" fmla="*/ 1007706 h 1455756"/>
              <a:gd name="connsiteX93" fmla="*/ 2481943 w 2481943"/>
              <a:gd name="connsiteY93" fmla="*/ 1054359 h 1455756"/>
              <a:gd name="connsiteX0" fmla="*/ 0 w 2603241"/>
              <a:gd name="connsiteY0" fmla="*/ 1455575 h 1459677"/>
              <a:gd name="connsiteX1" fmla="*/ 167951 w 2603241"/>
              <a:gd name="connsiteY1" fmla="*/ 1455575 h 1459677"/>
              <a:gd name="connsiteX2" fmla="*/ 223935 w 2603241"/>
              <a:gd name="connsiteY2" fmla="*/ 1427583 h 1459677"/>
              <a:gd name="connsiteX3" fmla="*/ 279919 w 2603241"/>
              <a:gd name="connsiteY3" fmla="*/ 1408922 h 1459677"/>
              <a:gd name="connsiteX4" fmla="*/ 307910 w 2603241"/>
              <a:gd name="connsiteY4" fmla="*/ 1390261 h 1459677"/>
              <a:gd name="connsiteX5" fmla="*/ 363894 w 2603241"/>
              <a:gd name="connsiteY5" fmla="*/ 1371600 h 1459677"/>
              <a:gd name="connsiteX6" fmla="*/ 391886 w 2603241"/>
              <a:gd name="connsiteY6" fmla="*/ 1362269 h 1459677"/>
              <a:gd name="connsiteX7" fmla="*/ 419878 w 2603241"/>
              <a:gd name="connsiteY7" fmla="*/ 1352938 h 1459677"/>
              <a:gd name="connsiteX8" fmla="*/ 447870 w 2603241"/>
              <a:gd name="connsiteY8" fmla="*/ 1343608 h 1459677"/>
              <a:gd name="connsiteX9" fmla="*/ 513184 w 2603241"/>
              <a:gd name="connsiteY9" fmla="*/ 1278293 h 1459677"/>
              <a:gd name="connsiteX10" fmla="*/ 541176 w 2603241"/>
              <a:gd name="connsiteY10" fmla="*/ 1250302 h 1459677"/>
              <a:gd name="connsiteX11" fmla="*/ 559837 w 2603241"/>
              <a:gd name="connsiteY11" fmla="*/ 1222310 h 1459677"/>
              <a:gd name="connsiteX12" fmla="*/ 615821 w 2603241"/>
              <a:gd name="connsiteY12" fmla="*/ 1194318 h 1459677"/>
              <a:gd name="connsiteX13" fmla="*/ 634482 w 2603241"/>
              <a:gd name="connsiteY13" fmla="*/ 1166326 h 1459677"/>
              <a:gd name="connsiteX14" fmla="*/ 662474 w 2603241"/>
              <a:gd name="connsiteY14" fmla="*/ 1147665 h 1459677"/>
              <a:gd name="connsiteX15" fmla="*/ 690466 w 2603241"/>
              <a:gd name="connsiteY15" fmla="*/ 1119673 h 1459677"/>
              <a:gd name="connsiteX16" fmla="*/ 746449 w 2603241"/>
              <a:gd name="connsiteY16" fmla="*/ 1073020 h 1459677"/>
              <a:gd name="connsiteX17" fmla="*/ 793102 w 2603241"/>
              <a:gd name="connsiteY17" fmla="*/ 1007706 h 1459677"/>
              <a:gd name="connsiteX18" fmla="*/ 802433 w 2603241"/>
              <a:gd name="connsiteY18" fmla="*/ 979714 h 1459677"/>
              <a:gd name="connsiteX19" fmla="*/ 821094 w 2603241"/>
              <a:gd name="connsiteY19" fmla="*/ 951722 h 1459677"/>
              <a:gd name="connsiteX20" fmla="*/ 830425 w 2603241"/>
              <a:gd name="connsiteY20" fmla="*/ 923730 h 1459677"/>
              <a:gd name="connsiteX21" fmla="*/ 867747 w 2603241"/>
              <a:gd name="connsiteY21" fmla="*/ 867747 h 1459677"/>
              <a:gd name="connsiteX22" fmla="*/ 877078 w 2603241"/>
              <a:gd name="connsiteY22" fmla="*/ 839755 h 1459677"/>
              <a:gd name="connsiteX23" fmla="*/ 895739 w 2603241"/>
              <a:gd name="connsiteY23" fmla="*/ 821093 h 1459677"/>
              <a:gd name="connsiteX24" fmla="*/ 914400 w 2603241"/>
              <a:gd name="connsiteY24" fmla="*/ 793102 h 1459677"/>
              <a:gd name="connsiteX25" fmla="*/ 989045 w 2603241"/>
              <a:gd name="connsiteY25" fmla="*/ 699796 h 1459677"/>
              <a:gd name="connsiteX26" fmla="*/ 1007706 w 2603241"/>
              <a:gd name="connsiteY26" fmla="*/ 634481 h 1459677"/>
              <a:gd name="connsiteX27" fmla="*/ 1017037 w 2603241"/>
              <a:gd name="connsiteY27" fmla="*/ 569167 h 1459677"/>
              <a:gd name="connsiteX28" fmla="*/ 1026368 w 2603241"/>
              <a:gd name="connsiteY28" fmla="*/ 541175 h 1459677"/>
              <a:gd name="connsiteX29" fmla="*/ 1035698 w 2603241"/>
              <a:gd name="connsiteY29" fmla="*/ 503853 h 1459677"/>
              <a:gd name="connsiteX30" fmla="*/ 1045029 w 2603241"/>
              <a:gd name="connsiteY30" fmla="*/ 457200 h 1459677"/>
              <a:gd name="connsiteX31" fmla="*/ 1063690 w 2603241"/>
              <a:gd name="connsiteY31" fmla="*/ 410547 h 1459677"/>
              <a:gd name="connsiteX32" fmla="*/ 1091682 w 2603241"/>
              <a:gd name="connsiteY32" fmla="*/ 345232 h 1459677"/>
              <a:gd name="connsiteX33" fmla="*/ 1101013 w 2603241"/>
              <a:gd name="connsiteY33" fmla="*/ 307910 h 1459677"/>
              <a:gd name="connsiteX34" fmla="*/ 1110343 w 2603241"/>
              <a:gd name="connsiteY34" fmla="*/ 214604 h 1459677"/>
              <a:gd name="connsiteX35" fmla="*/ 1138335 w 2603241"/>
              <a:gd name="connsiteY35" fmla="*/ 223934 h 1459677"/>
              <a:gd name="connsiteX36" fmla="*/ 1156996 w 2603241"/>
              <a:gd name="connsiteY36" fmla="*/ 279918 h 1459677"/>
              <a:gd name="connsiteX37" fmla="*/ 1184988 w 2603241"/>
              <a:gd name="connsiteY37" fmla="*/ 345232 h 1459677"/>
              <a:gd name="connsiteX38" fmla="*/ 1194319 w 2603241"/>
              <a:gd name="connsiteY38" fmla="*/ 485191 h 1459677"/>
              <a:gd name="connsiteX39" fmla="*/ 1222310 w 2603241"/>
              <a:gd name="connsiteY39" fmla="*/ 457200 h 1459677"/>
              <a:gd name="connsiteX40" fmla="*/ 1250302 w 2603241"/>
              <a:gd name="connsiteY40" fmla="*/ 438538 h 1459677"/>
              <a:gd name="connsiteX41" fmla="*/ 1268964 w 2603241"/>
              <a:gd name="connsiteY41" fmla="*/ 419877 h 1459677"/>
              <a:gd name="connsiteX42" fmla="*/ 1315617 w 2603241"/>
              <a:gd name="connsiteY42" fmla="*/ 363893 h 1459677"/>
              <a:gd name="connsiteX43" fmla="*/ 1343608 w 2603241"/>
              <a:gd name="connsiteY43" fmla="*/ 354563 h 1459677"/>
              <a:gd name="connsiteX44" fmla="*/ 1371600 w 2603241"/>
              <a:gd name="connsiteY44" fmla="*/ 251926 h 1459677"/>
              <a:gd name="connsiteX45" fmla="*/ 1390261 w 2603241"/>
              <a:gd name="connsiteY45" fmla="*/ 195942 h 1459677"/>
              <a:gd name="connsiteX46" fmla="*/ 1399592 w 2603241"/>
              <a:gd name="connsiteY46" fmla="*/ 167951 h 1459677"/>
              <a:gd name="connsiteX47" fmla="*/ 1408923 w 2603241"/>
              <a:gd name="connsiteY47" fmla="*/ 139959 h 1459677"/>
              <a:gd name="connsiteX48" fmla="*/ 1418253 w 2603241"/>
              <a:gd name="connsiteY48" fmla="*/ 83975 h 1459677"/>
              <a:gd name="connsiteX49" fmla="*/ 1436915 w 2603241"/>
              <a:gd name="connsiteY49" fmla="*/ 65314 h 1459677"/>
              <a:gd name="connsiteX50" fmla="*/ 1455576 w 2603241"/>
              <a:gd name="connsiteY50" fmla="*/ 9330 h 1459677"/>
              <a:gd name="connsiteX51" fmla="*/ 1492898 w 2603241"/>
              <a:gd name="connsiteY51" fmla="*/ 74644 h 1459677"/>
              <a:gd name="connsiteX52" fmla="*/ 1530221 w 2603241"/>
              <a:gd name="connsiteY52" fmla="*/ 111967 h 1459677"/>
              <a:gd name="connsiteX53" fmla="*/ 1539551 w 2603241"/>
              <a:gd name="connsiteY53" fmla="*/ 139959 h 1459677"/>
              <a:gd name="connsiteX54" fmla="*/ 1548882 w 2603241"/>
              <a:gd name="connsiteY54" fmla="*/ 317240 h 1459677"/>
              <a:gd name="connsiteX55" fmla="*/ 1614196 w 2603241"/>
              <a:gd name="connsiteY55" fmla="*/ 307910 h 1459677"/>
              <a:gd name="connsiteX56" fmla="*/ 1763486 w 2603241"/>
              <a:gd name="connsiteY56" fmla="*/ 279918 h 1459677"/>
              <a:gd name="connsiteX57" fmla="*/ 1791478 w 2603241"/>
              <a:gd name="connsiteY57" fmla="*/ 121298 h 1459677"/>
              <a:gd name="connsiteX58" fmla="*/ 1800808 w 2603241"/>
              <a:gd name="connsiteY58" fmla="*/ 93306 h 1459677"/>
              <a:gd name="connsiteX59" fmla="*/ 1819470 w 2603241"/>
              <a:gd name="connsiteY59" fmla="*/ 55983 h 1459677"/>
              <a:gd name="connsiteX60" fmla="*/ 1838131 w 2603241"/>
              <a:gd name="connsiteY60" fmla="*/ 0 h 1459677"/>
              <a:gd name="connsiteX61" fmla="*/ 1894115 w 2603241"/>
              <a:gd name="connsiteY61" fmla="*/ 111967 h 1459677"/>
              <a:gd name="connsiteX62" fmla="*/ 1903445 w 2603241"/>
              <a:gd name="connsiteY62" fmla="*/ 139959 h 1459677"/>
              <a:gd name="connsiteX63" fmla="*/ 1912776 w 2603241"/>
              <a:gd name="connsiteY63" fmla="*/ 167951 h 1459677"/>
              <a:gd name="connsiteX64" fmla="*/ 1931437 w 2603241"/>
              <a:gd name="connsiteY64" fmla="*/ 289249 h 1459677"/>
              <a:gd name="connsiteX65" fmla="*/ 1940768 w 2603241"/>
              <a:gd name="connsiteY65" fmla="*/ 317240 h 1459677"/>
              <a:gd name="connsiteX66" fmla="*/ 1968759 w 2603241"/>
              <a:gd name="connsiteY66" fmla="*/ 326571 h 1459677"/>
              <a:gd name="connsiteX67" fmla="*/ 2043404 w 2603241"/>
              <a:gd name="connsiteY67" fmla="*/ 335902 h 1459677"/>
              <a:gd name="connsiteX68" fmla="*/ 2099388 w 2603241"/>
              <a:gd name="connsiteY68" fmla="*/ 354563 h 1459677"/>
              <a:gd name="connsiteX69" fmla="*/ 2136710 w 2603241"/>
              <a:gd name="connsiteY69" fmla="*/ 391885 h 1459677"/>
              <a:gd name="connsiteX70" fmla="*/ 2155372 w 2603241"/>
              <a:gd name="connsiteY70" fmla="*/ 410547 h 1459677"/>
              <a:gd name="connsiteX71" fmla="*/ 2192694 w 2603241"/>
              <a:gd name="connsiteY71" fmla="*/ 391885 h 1459677"/>
              <a:gd name="connsiteX72" fmla="*/ 2220686 w 2603241"/>
              <a:gd name="connsiteY72" fmla="*/ 335902 h 1459677"/>
              <a:gd name="connsiteX73" fmla="*/ 2230017 w 2603241"/>
              <a:gd name="connsiteY73" fmla="*/ 242596 h 1459677"/>
              <a:gd name="connsiteX74" fmla="*/ 2258008 w 2603241"/>
              <a:gd name="connsiteY74" fmla="*/ 27991 h 1459677"/>
              <a:gd name="connsiteX75" fmla="*/ 2276670 w 2603241"/>
              <a:gd name="connsiteY75" fmla="*/ 9330 h 1459677"/>
              <a:gd name="connsiteX76" fmla="*/ 2304661 w 2603241"/>
              <a:gd name="connsiteY76" fmla="*/ 0 h 1459677"/>
              <a:gd name="connsiteX77" fmla="*/ 2332653 w 2603241"/>
              <a:gd name="connsiteY77" fmla="*/ 83975 h 1459677"/>
              <a:gd name="connsiteX78" fmla="*/ 2341984 w 2603241"/>
              <a:gd name="connsiteY78" fmla="*/ 111967 h 1459677"/>
              <a:gd name="connsiteX79" fmla="*/ 2369976 w 2603241"/>
              <a:gd name="connsiteY79" fmla="*/ 214604 h 1459677"/>
              <a:gd name="connsiteX80" fmla="*/ 2379306 w 2603241"/>
              <a:gd name="connsiteY80" fmla="*/ 335902 h 1459677"/>
              <a:gd name="connsiteX81" fmla="*/ 2397968 w 2603241"/>
              <a:gd name="connsiteY81" fmla="*/ 401216 h 1459677"/>
              <a:gd name="connsiteX82" fmla="*/ 2407298 w 2603241"/>
              <a:gd name="connsiteY82" fmla="*/ 457200 h 1459677"/>
              <a:gd name="connsiteX83" fmla="*/ 2425959 w 2603241"/>
              <a:gd name="connsiteY83" fmla="*/ 569167 h 1459677"/>
              <a:gd name="connsiteX84" fmla="*/ 2416629 w 2603241"/>
              <a:gd name="connsiteY84" fmla="*/ 606489 h 1459677"/>
              <a:gd name="connsiteX85" fmla="*/ 2407298 w 2603241"/>
              <a:gd name="connsiteY85" fmla="*/ 634481 h 1459677"/>
              <a:gd name="connsiteX86" fmla="*/ 2416629 w 2603241"/>
              <a:gd name="connsiteY86" fmla="*/ 727787 h 1459677"/>
              <a:gd name="connsiteX87" fmla="*/ 2435290 w 2603241"/>
              <a:gd name="connsiteY87" fmla="*/ 755779 h 1459677"/>
              <a:gd name="connsiteX88" fmla="*/ 2472613 w 2603241"/>
              <a:gd name="connsiteY88" fmla="*/ 830424 h 1459677"/>
              <a:gd name="connsiteX89" fmla="*/ 2509935 w 2603241"/>
              <a:gd name="connsiteY89" fmla="*/ 895738 h 1459677"/>
              <a:gd name="connsiteX90" fmla="*/ 2537927 w 2603241"/>
              <a:gd name="connsiteY90" fmla="*/ 914400 h 1459677"/>
              <a:gd name="connsiteX91" fmla="*/ 2556588 w 2603241"/>
              <a:gd name="connsiteY91" fmla="*/ 942391 h 1459677"/>
              <a:gd name="connsiteX92" fmla="*/ 2584580 w 2603241"/>
              <a:gd name="connsiteY92" fmla="*/ 1007706 h 1459677"/>
              <a:gd name="connsiteX93" fmla="*/ 2603241 w 2603241"/>
              <a:gd name="connsiteY93" fmla="*/ 1054359 h 1459677"/>
              <a:gd name="connsiteX0" fmla="*/ 0 w 2603241"/>
              <a:gd name="connsiteY0" fmla="*/ 1455575 h 1459677"/>
              <a:gd name="connsiteX1" fmla="*/ 167951 w 2603241"/>
              <a:gd name="connsiteY1" fmla="*/ 1455575 h 1459677"/>
              <a:gd name="connsiteX2" fmla="*/ 223935 w 2603241"/>
              <a:gd name="connsiteY2" fmla="*/ 1427583 h 1459677"/>
              <a:gd name="connsiteX3" fmla="*/ 279919 w 2603241"/>
              <a:gd name="connsiteY3" fmla="*/ 1408922 h 1459677"/>
              <a:gd name="connsiteX4" fmla="*/ 307910 w 2603241"/>
              <a:gd name="connsiteY4" fmla="*/ 1390261 h 1459677"/>
              <a:gd name="connsiteX5" fmla="*/ 363894 w 2603241"/>
              <a:gd name="connsiteY5" fmla="*/ 1371600 h 1459677"/>
              <a:gd name="connsiteX6" fmla="*/ 391886 w 2603241"/>
              <a:gd name="connsiteY6" fmla="*/ 1362269 h 1459677"/>
              <a:gd name="connsiteX7" fmla="*/ 419878 w 2603241"/>
              <a:gd name="connsiteY7" fmla="*/ 1352938 h 1459677"/>
              <a:gd name="connsiteX8" fmla="*/ 447870 w 2603241"/>
              <a:gd name="connsiteY8" fmla="*/ 1343608 h 1459677"/>
              <a:gd name="connsiteX9" fmla="*/ 513184 w 2603241"/>
              <a:gd name="connsiteY9" fmla="*/ 1278293 h 1459677"/>
              <a:gd name="connsiteX10" fmla="*/ 541176 w 2603241"/>
              <a:gd name="connsiteY10" fmla="*/ 1250302 h 1459677"/>
              <a:gd name="connsiteX11" fmla="*/ 559837 w 2603241"/>
              <a:gd name="connsiteY11" fmla="*/ 1222310 h 1459677"/>
              <a:gd name="connsiteX12" fmla="*/ 615821 w 2603241"/>
              <a:gd name="connsiteY12" fmla="*/ 1194318 h 1459677"/>
              <a:gd name="connsiteX13" fmla="*/ 634482 w 2603241"/>
              <a:gd name="connsiteY13" fmla="*/ 1166326 h 1459677"/>
              <a:gd name="connsiteX14" fmla="*/ 662474 w 2603241"/>
              <a:gd name="connsiteY14" fmla="*/ 1147665 h 1459677"/>
              <a:gd name="connsiteX15" fmla="*/ 690466 w 2603241"/>
              <a:gd name="connsiteY15" fmla="*/ 1119673 h 1459677"/>
              <a:gd name="connsiteX16" fmla="*/ 746449 w 2603241"/>
              <a:gd name="connsiteY16" fmla="*/ 1073020 h 1459677"/>
              <a:gd name="connsiteX17" fmla="*/ 793102 w 2603241"/>
              <a:gd name="connsiteY17" fmla="*/ 1007706 h 1459677"/>
              <a:gd name="connsiteX18" fmla="*/ 802433 w 2603241"/>
              <a:gd name="connsiteY18" fmla="*/ 979714 h 1459677"/>
              <a:gd name="connsiteX19" fmla="*/ 821094 w 2603241"/>
              <a:gd name="connsiteY19" fmla="*/ 951722 h 1459677"/>
              <a:gd name="connsiteX20" fmla="*/ 830425 w 2603241"/>
              <a:gd name="connsiteY20" fmla="*/ 923730 h 1459677"/>
              <a:gd name="connsiteX21" fmla="*/ 867747 w 2603241"/>
              <a:gd name="connsiteY21" fmla="*/ 867747 h 1459677"/>
              <a:gd name="connsiteX22" fmla="*/ 877078 w 2603241"/>
              <a:gd name="connsiteY22" fmla="*/ 839755 h 1459677"/>
              <a:gd name="connsiteX23" fmla="*/ 895739 w 2603241"/>
              <a:gd name="connsiteY23" fmla="*/ 821093 h 1459677"/>
              <a:gd name="connsiteX24" fmla="*/ 914400 w 2603241"/>
              <a:gd name="connsiteY24" fmla="*/ 793102 h 1459677"/>
              <a:gd name="connsiteX25" fmla="*/ 989045 w 2603241"/>
              <a:gd name="connsiteY25" fmla="*/ 699796 h 1459677"/>
              <a:gd name="connsiteX26" fmla="*/ 1007706 w 2603241"/>
              <a:gd name="connsiteY26" fmla="*/ 634481 h 1459677"/>
              <a:gd name="connsiteX27" fmla="*/ 1017037 w 2603241"/>
              <a:gd name="connsiteY27" fmla="*/ 569167 h 1459677"/>
              <a:gd name="connsiteX28" fmla="*/ 1026368 w 2603241"/>
              <a:gd name="connsiteY28" fmla="*/ 541175 h 1459677"/>
              <a:gd name="connsiteX29" fmla="*/ 1035698 w 2603241"/>
              <a:gd name="connsiteY29" fmla="*/ 503853 h 1459677"/>
              <a:gd name="connsiteX30" fmla="*/ 1045029 w 2603241"/>
              <a:gd name="connsiteY30" fmla="*/ 457200 h 1459677"/>
              <a:gd name="connsiteX31" fmla="*/ 1063690 w 2603241"/>
              <a:gd name="connsiteY31" fmla="*/ 410547 h 1459677"/>
              <a:gd name="connsiteX32" fmla="*/ 1091682 w 2603241"/>
              <a:gd name="connsiteY32" fmla="*/ 345232 h 1459677"/>
              <a:gd name="connsiteX33" fmla="*/ 1101013 w 2603241"/>
              <a:gd name="connsiteY33" fmla="*/ 307910 h 1459677"/>
              <a:gd name="connsiteX34" fmla="*/ 1110343 w 2603241"/>
              <a:gd name="connsiteY34" fmla="*/ 214604 h 1459677"/>
              <a:gd name="connsiteX35" fmla="*/ 1138335 w 2603241"/>
              <a:gd name="connsiteY35" fmla="*/ 223934 h 1459677"/>
              <a:gd name="connsiteX36" fmla="*/ 1156996 w 2603241"/>
              <a:gd name="connsiteY36" fmla="*/ 279918 h 1459677"/>
              <a:gd name="connsiteX37" fmla="*/ 1184988 w 2603241"/>
              <a:gd name="connsiteY37" fmla="*/ 345232 h 1459677"/>
              <a:gd name="connsiteX38" fmla="*/ 1194319 w 2603241"/>
              <a:gd name="connsiteY38" fmla="*/ 485191 h 1459677"/>
              <a:gd name="connsiteX39" fmla="*/ 1222310 w 2603241"/>
              <a:gd name="connsiteY39" fmla="*/ 457200 h 1459677"/>
              <a:gd name="connsiteX40" fmla="*/ 1250302 w 2603241"/>
              <a:gd name="connsiteY40" fmla="*/ 438538 h 1459677"/>
              <a:gd name="connsiteX41" fmla="*/ 1268964 w 2603241"/>
              <a:gd name="connsiteY41" fmla="*/ 419877 h 1459677"/>
              <a:gd name="connsiteX42" fmla="*/ 1315617 w 2603241"/>
              <a:gd name="connsiteY42" fmla="*/ 363893 h 1459677"/>
              <a:gd name="connsiteX43" fmla="*/ 1343608 w 2603241"/>
              <a:gd name="connsiteY43" fmla="*/ 354563 h 1459677"/>
              <a:gd name="connsiteX44" fmla="*/ 1371600 w 2603241"/>
              <a:gd name="connsiteY44" fmla="*/ 251926 h 1459677"/>
              <a:gd name="connsiteX45" fmla="*/ 1390261 w 2603241"/>
              <a:gd name="connsiteY45" fmla="*/ 195942 h 1459677"/>
              <a:gd name="connsiteX46" fmla="*/ 1399592 w 2603241"/>
              <a:gd name="connsiteY46" fmla="*/ 167951 h 1459677"/>
              <a:gd name="connsiteX47" fmla="*/ 1408923 w 2603241"/>
              <a:gd name="connsiteY47" fmla="*/ 139959 h 1459677"/>
              <a:gd name="connsiteX48" fmla="*/ 1418253 w 2603241"/>
              <a:gd name="connsiteY48" fmla="*/ 83975 h 1459677"/>
              <a:gd name="connsiteX49" fmla="*/ 1436915 w 2603241"/>
              <a:gd name="connsiteY49" fmla="*/ 65314 h 1459677"/>
              <a:gd name="connsiteX50" fmla="*/ 1455576 w 2603241"/>
              <a:gd name="connsiteY50" fmla="*/ 9330 h 1459677"/>
              <a:gd name="connsiteX51" fmla="*/ 1492898 w 2603241"/>
              <a:gd name="connsiteY51" fmla="*/ 74644 h 1459677"/>
              <a:gd name="connsiteX52" fmla="*/ 1530221 w 2603241"/>
              <a:gd name="connsiteY52" fmla="*/ 111967 h 1459677"/>
              <a:gd name="connsiteX53" fmla="*/ 1539551 w 2603241"/>
              <a:gd name="connsiteY53" fmla="*/ 139959 h 1459677"/>
              <a:gd name="connsiteX54" fmla="*/ 1548882 w 2603241"/>
              <a:gd name="connsiteY54" fmla="*/ 317240 h 1459677"/>
              <a:gd name="connsiteX55" fmla="*/ 1614196 w 2603241"/>
              <a:gd name="connsiteY55" fmla="*/ 307910 h 1459677"/>
              <a:gd name="connsiteX56" fmla="*/ 1763486 w 2603241"/>
              <a:gd name="connsiteY56" fmla="*/ 279918 h 1459677"/>
              <a:gd name="connsiteX57" fmla="*/ 1791478 w 2603241"/>
              <a:gd name="connsiteY57" fmla="*/ 121298 h 1459677"/>
              <a:gd name="connsiteX58" fmla="*/ 1800808 w 2603241"/>
              <a:gd name="connsiteY58" fmla="*/ 93306 h 1459677"/>
              <a:gd name="connsiteX59" fmla="*/ 1819470 w 2603241"/>
              <a:gd name="connsiteY59" fmla="*/ 55983 h 1459677"/>
              <a:gd name="connsiteX60" fmla="*/ 1838131 w 2603241"/>
              <a:gd name="connsiteY60" fmla="*/ 0 h 1459677"/>
              <a:gd name="connsiteX61" fmla="*/ 1894115 w 2603241"/>
              <a:gd name="connsiteY61" fmla="*/ 111967 h 1459677"/>
              <a:gd name="connsiteX62" fmla="*/ 1903445 w 2603241"/>
              <a:gd name="connsiteY62" fmla="*/ 139959 h 1459677"/>
              <a:gd name="connsiteX63" fmla="*/ 1912776 w 2603241"/>
              <a:gd name="connsiteY63" fmla="*/ 167951 h 1459677"/>
              <a:gd name="connsiteX64" fmla="*/ 1931437 w 2603241"/>
              <a:gd name="connsiteY64" fmla="*/ 289249 h 1459677"/>
              <a:gd name="connsiteX65" fmla="*/ 1940768 w 2603241"/>
              <a:gd name="connsiteY65" fmla="*/ 317240 h 1459677"/>
              <a:gd name="connsiteX66" fmla="*/ 1968759 w 2603241"/>
              <a:gd name="connsiteY66" fmla="*/ 326571 h 1459677"/>
              <a:gd name="connsiteX67" fmla="*/ 2043404 w 2603241"/>
              <a:gd name="connsiteY67" fmla="*/ 335902 h 1459677"/>
              <a:gd name="connsiteX68" fmla="*/ 2099388 w 2603241"/>
              <a:gd name="connsiteY68" fmla="*/ 354563 h 1459677"/>
              <a:gd name="connsiteX69" fmla="*/ 2136710 w 2603241"/>
              <a:gd name="connsiteY69" fmla="*/ 391885 h 1459677"/>
              <a:gd name="connsiteX70" fmla="*/ 2155372 w 2603241"/>
              <a:gd name="connsiteY70" fmla="*/ 410547 h 1459677"/>
              <a:gd name="connsiteX71" fmla="*/ 2192694 w 2603241"/>
              <a:gd name="connsiteY71" fmla="*/ 391885 h 1459677"/>
              <a:gd name="connsiteX72" fmla="*/ 2220686 w 2603241"/>
              <a:gd name="connsiteY72" fmla="*/ 335902 h 1459677"/>
              <a:gd name="connsiteX73" fmla="*/ 2230017 w 2603241"/>
              <a:gd name="connsiteY73" fmla="*/ 242596 h 1459677"/>
              <a:gd name="connsiteX74" fmla="*/ 2258008 w 2603241"/>
              <a:gd name="connsiteY74" fmla="*/ 27991 h 1459677"/>
              <a:gd name="connsiteX75" fmla="*/ 2276670 w 2603241"/>
              <a:gd name="connsiteY75" fmla="*/ 9330 h 1459677"/>
              <a:gd name="connsiteX76" fmla="*/ 2304661 w 2603241"/>
              <a:gd name="connsiteY76" fmla="*/ 0 h 1459677"/>
              <a:gd name="connsiteX77" fmla="*/ 2332653 w 2603241"/>
              <a:gd name="connsiteY77" fmla="*/ 83975 h 1459677"/>
              <a:gd name="connsiteX78" fmla="*/ 2341984 w 2603241"/>
              <a:gd name="connsiteY78" fmla="*/ 111967 h 1459677"/>
              <a:gd name="connsiteX79" fmla="*/ 2369976 w 2603241"/>
              <a:gd name="connsiteY79" fmla="*/ 214604 h 1459677"/>
              <a:gd name="connsiteX80" fmla="*/ 2379306 w 2603241"/>
              <a:gd name="connsiteY80" fmla="*/ 335902 h 1459677"/>
              <a:gd name="connsiteX81" fmla="*/ 2397968 w 2603241"/>
              <a:gd name="connsiteY81" fmla="*/ 401216 h 1459677"/>
              <a:gd name="connsiteX82" fmla="*/ 2407298 w 2603241"/>
              <a:gd name="connsiteY82" fmla="*/ 457200 h 1459677"/>
              <a:gd name="connsiteX83" fmla="*/ 2425959 w 2603241"/>
              <a:gd name="connsiteY83" fmla="*/ 569167 h 1459677"/>
              <a:gd name="connsiteX84" fmla="*/ 2416629 w 2603241"/>
              <a:gd name="connsiteY84" fmla="*/ 606489 h 1459677"/>
              <a:gd name="connsiteX85" fmla="*/ 2500604 w 2603241"/>
              <a:gd name="connsiteY85" fmla="*/ 746449 h 1459677"/>
              <a:gd name="connsiteX86" fmla="*/ 2416629 w 2603241"/>
              <a:gd name="connsiteY86" fmla="*/ 727787 h 1459677"/>
              <a:gd name="connsiteX87" fmla="*/ 2435290 w 2603241"/>
              <a:gd name="connsiteY87" fmla="*/ 755779 h 1459677"/>
              <a:gd name="connsiteX88" fmla="*/ 2472613 w 2603241"/>
              <a:gd name="connsiteY88" fmla="*/ 830424 h 1459677"/>
              <a:gd name="connsiteX89" fmla="*/ 2509935 w 2603241"/>
              <a:gd name="connsiteY89" fmla="*/ 895738 h 1459677"/>
              <a:gd name="connsiteX90" fmla="*/ 2537927 w 2603241"/>
              <a:gd name="connsiteY90" fmla="*/ 914400 h 1459677"/>
              <a:gd name="connsiteX91" fmla="*/ 2556588 w 2603241"/>
              <a:gd name="connsiteY91" fmla="*/ 942391 h 1459677"/>
              <a:gd name="connsiteX92" fmla="*/ 2584580 w 2603241"/>
              <a:gd name="connsiteY92" fmla="*/ 1007706 h 1459677"/>
              <a:gd name="connsiteX93" fmla="*/ 2603241 w 2603241"/>
              <a:gd name="connsiteY93" fmla="*/ 1054359 h 1459677"/>
              <a:gd name="connsiteX0" fmla="*/ 0 w 2603241"/>
              <a:gd name="connsiteY0" fmla="*/ 1455575 h 1459677"/>
              <a:gd name="connsiteX1" fmla="*/ 167951 w 2603241"/>
              <a:gd name="connsiteY1" fmla="*/ 1455575 h 1459677"/>
              <a:gd name="connsiteX2" fmla="*/ 223935 w 2603241"/>
              <a:gd name="connsiteY2" fmla="*/ 1427583 h 1459677"/>
              <a:gd name="connsiteX3" fmla="*/ 279919 w 2603241"/>
              <a:gd name="connsiteY3" fmla="*/ 1408922 h 1459677"/>
              <a:gd name="connsiteX4" fmla="*/ 307910 w 2603241"/>
              <a:gd name="connsiteY4" fmla="*/ 1390261 h 1459677"/>
              <a:gd name="connsiteX5" fmla="*/ 363894 w 2603241"/>
              <a:gd name="connsiteY5" fmla="*/ 1371600 h 1459677"/>
              <a:gd name="connsiteX6" fmla="*/ 391886 w 2603241"/>
              <a:gd name="connsiteY6" fmla="*/ 1362269 h 1459677"/>
              <a:gd name="connsiteX7" fmla="*/ 419878 w 2603241"/>
              <a:gd name="connsiteY7" fmla="*/ 1352938 h 1459677"/>
              <a:gd name="connsiteX8" fmla="*/ 447870 w 2603241"/>
              <a:gd name="connsiteY8" fmla="*/ 1343608 h 1459677"/>
              <a:gd name="connsiteX9" fmla="*/ 513184 w 2603241"/>
              <a:gd name="connsiteY9" fmla="*/ 1278293 h 1459677"/>
              <a:gd name="connsiteX10" fmla="*/ 541176 w 2603241"/>
              <a:gd name="connsiteY10" fmla="*/ 1250302 h 1459677"/>
              <a:gd name="connsiteX11" fmla="*/ 559837 w 2603241"/>
              <a:gd name="connsiteY11" fmla="*/ 1222310 h 1459677"/>
              <a:gd name="connsiteX12" fmla="*/ 615821 w 2603241"/>
              <a:gd name="connsiteY12" fmla="*/ 1194318 h 1459677"/>
              <a:gd name="connsiteX13" fmla="*/ 634482 w 2603241"/>
              <a:gd name="connsiteY13" fmla="*/ 1166326 h 1459677"/>
              <a:gd name="connsiteX14" fmla="*/ 662474 w 2603241"/>
              <a:gd name="connsiteY14" fmla="*/ 1147665 h 1459677"/>
              <a:gd name="connsiteX15" fmla="*/ 690466 w 2603241"/>
              <a:gd name="connsiteY15" fmla="*/ 1119673 h 1459677"/>
              <a:gd name="connsiteX16" fmla="*/ 746449 w 2603241"/>
              <a:gd name="connsiteY16" fmla="*/ 1073020 h 1459677"/>
              <a:gd name="connsiteX17" fmla="*/ 793102 w 2603241"/>
              <a:gd name="connsiteY17" fmla="*/ 1007706 h 1459677"/>
              <a:gd name="connsiteX18" fmla="*/ 802433 w 2603241"/>
              <a:gd name="connsiteY18" fmla="*/ 979714 h 1459677"/>
              <a:gd name="connsiteX19" fmla="*/ 821094 w 2603241"/>
              <a:gd name="connsiteY19" fmla="*/ 951722 h 1459677"/>
              <a:gd name="connsiteX20" fmla="*/ 830425 w 2603241"/>
              <a:gd name="connsiteY20" fmla="*/ 923730 h 1459677"/>
              <a:gd name="connsiteX21" fmla="*/ 867747 w 2603241"/>
              <a:gd name="connsiteY21" fmla="*/ 867747 h 1459677"/>
              <a:gd name="connsiteX22" fmla="*/ 877078 w 2603241"/>
              <a:gd name="connsiteY22" fmla="*/ 839755 h 1459677"/>
              <a:gd name="connsiteX23" fmla="*/ 895739 w 2603241"/>
              <a:gd name="connsiteY23" fmla="*/ 821093 h 1459677"/>
              <a:gd name="connsiteX24" fmla="*/ 914400 w 2603241"/>
              <a:gd name="connsiteY24" fmla="*/ 793102 h 1459677"/>
              <a:gd name="connsiteX25" fmla="*/ 989045 w 2603241"/>
              <a:gd name="connsiteY25" fmla="*/ 699796 h 1459677"/>
              <a:gd name="connsiteX26" fmla="*/ 1007706 w 2603241"/>
              <a:gd name="connsiteY26" fmla="*/ 634481 h 1459677"/>
              <a:gd name="connsiteX27" fmla="*/ 1017037 w 2603241"/>
              <a:gd name="connsiteY27" fmla="*/ 569167 h 1459677"/>
              <a:gd name="connsiteX28" fmla="*/ 1026368 w 2603241"/>
              <a:gd name="connsiteY28" fmla="*/ 541175 h 1459677"/>
              <a:gd name="connsiteX29" fmla="*/ 1035698 w 2603241"/>
              <a:gd name="connsiteY29" fmla="*/ 503853 h 1459677"/>
              <a:gd name="connsiteX30" fmla="*/ 1045029 w 2603241"/>
              <a:gd name="connsiteY30" fmla="*/ 457200 h 1459677"/>
              <a:gd name="connsiteX31" fmla="*/ 1063690 w 2603241"/>
              <a:gd name="connsiteY31" fmla="*/ 410547 h 1459677"/>
              <a:gd name="connsiteX32" fmla="*/ 1091682 w 2603241"/>
              <a:gd name="connsiteY32" fmla="*/ 345232 h 1459677"/>
              <a:gd name="connsiteX33" fmla="*/ 1101013 w 2603241"/>
              <a:gd name="connsiteY33" fmla="*/ 307910 h 1459677"/>
              <a:gd name="connsiteX34" fmla="*/ 1110343 w 2603241"/>
              <a:gd name="connsiteY34" fmla="*/ 214604 h 1459677"/>
              <a:gd name="connsiteX35" fmla="*/ 1138335 w 2603241"/>
              <a:gd name="connsiteY35" fmla="*/ 223934 h 1459677"/>
              <a:gd name="connsiteX36" fmla="*/ 1156996 w 2603241"/>
              <a:gd name="connsiteY36" fmla="*/ 279918 h 1459677"/>
              <a:gd name="connsiteX37" fmla="*/ 1184988 w 2603241"/>
              <a:gd name="connsiteY37" fmla="*/ 345232 h 1459677"/>
              <a:gd name="connsiteX38" fmla="*/ 1194319 w 2603241"/>
              <a:gd name="connsiteY38" fmla="*/ 485191 h 1459677"/>
              <a:gd name="connsiteX39" fmla="*/ 1222310 w 2603241"/>
              <a:gd name="connsiteY39" fmla="*/ 457200 h 1459677"/>
              <a:gd name="connsiteX40" fmla="*/ 1250302 w 2603241"/>
              <a:gd name="connsiteY40" fmla="*/ 438538 h 1459677"/>
              <a:gd name="connsiteX41" fmla="*/ 1268964 w 2603241"/>
              <a:gd name="connsiteY41" fmla="*/ 419877 h 1459677"/>
              <a:gd name="connsiteX42" fmla="*/ 1315617 w 2603241"/>
              <a:gd name="connsiteY42" fmla="*/ 363893 h 1459677"/>
              <a:gd name="connsiteX43" fmla="*/ 1343608 w 2603241"/>
              <a:gd name="connsiteY43" fmla="*/ 354563 h 1459677"/>
              <a:gd name="connsiteX44" fmla="*/ 1371600 w 2603241"/>
              <a:gd name="connsiteY44" fmla="*/ 251926 h 1459677"/>
              <a:gd name="connsiteX45" fmla="*/ 1390261 w 2603241"/>
              <a:gd name="connsiteY45" fmla="*/ 195942 h 1459677"/>
              <a:gd name="connsiteX46" fmla="*/ 1399592 w 2603241"/>
              <a:gd name="connsiteY46" fmla="*/ 167951 h 1459677"/>
              <a:gd name="connsiteX47" fmla="*/ 1408923 w 2603241"/>
              <a:gd name="connsiteY47" fmla="*/ 139959 h 1459677"/>
              <a:gd name="connsiteX48" fmla="*/ 1418253 w 2603241"/>
              <a:gd name="connsiteY48" fmla="*/ 83975 h 1459677"/>
              <a:gd name="connsiteX49" fmla="*/ 1436915 w 2603241"/>
              <a:gd name="connsiteY49" fmla="*/ 65314 h 1459677"/>
              <a:gd name="connsiteX50" fmla="*/ 1455576 w 2603241"/>
              <a:gd name="connsiteY50" fmla="*/ 9330 h 1459677"/>
              <a:gd name="connsiteX51" fmla="*/ 1492898 w 2603241"/>
              <a:gd name="connsiteY51" fmla="*/ 74644 h 1459677"/>
              <a:gd name="connsiteX52" fmla="*/ 1530221 w 2603241"/>
              <a:gd name="connsiteY52" fmla="*/ 111967 h 1459677"/>
              <a:gd name="connsiteX53" fmla="*/ 1539551 w 2603241"/>
              <a:gd name="connsiteY53" fmla="*/ 139959 h 1459677"/>
              <a:gd name="connsiteX54" fmla="*/ 1548882 w 2603241"/>
              <a:gd name="connsiteY54" fmla="*/ 317240 h 1459677"/>
              <a:gd name="connsiteX55" fmla="*/ 1614196 w 2603241"/>
              <a:gd name="connsiteY55" fmla="*/ 307910 h 1459677"/>
              <a:gd name="connsiteX56" fmla="*/ 1763486 w 2603241"/>
              <a:gd name="connsiteY56" fmla="*/ 279918 h 1459677"/>
              <a:gd name="connsiteX57" fmla="*/ 1791478 w 2603241"/>
              <a:gd name="connsiteY57" fmla="*/ 121298 h 1459677"/>
              <a:gd name="connsiteX58" fmla="*/ 1800808 w 2603241"/>
              <a:gd name="connsiteY58" fmla="*/ 93306 h 1459677"/>
              <a:gd name="connsiteX59" fmla="*/ 1819470 w 2603241"/>
              <a:gd name="connsiteY59" fmla="*/ 55983 h 1459677"/>
              <a:gd name="connsiteX60" fmla="*/ 1838131 w 2603241"/>
              <a:gd name="connsiteY60" fmla="*/ 0 h 1459677"/>
              <a:gd name="connsiteX61" fmla="*/ 1894115 w 2603241"/>
              <a:gd name="connsiteY61" fmla="*/ 111967 h 1459677"/>
              <a:gd name="connsiteX62" fmla="*/ 1903445 w 2603241"/>
              <a:gd name="connsiteY62" fmla="*/ 139959 h 1459677"/>
              <a:gd name="connsiteX63" fmla="*/ 1912776 w 2603241"/>
              <a:gd name="connsiteY63" fmla="*/ 167951 h 1459677"/>
              <a:gd name="connsiteX64" fmla="*/ 1931437 w 2603241"/>
              <a:gd name="connsiteY64" fmla="*/ 289249 h 1459677"/>
              <a:gd name="connsiteX65" fmla="*/ 1940768 w 2603241"/>
              <a:gd name="connsiteY65" fmla="*/ 317240 h 1459677"/>
              <a:gd name="connsiteX66" fmla="*/ 1968759 w 2603241"/>
              <a:gd name="connsiteY66" fmla="*/ 326571 h 1459677"/>
              <a:gd name="connsiteX67" fmla="*/ 2043404 w 2603241"/>
              <a:gd name="connsiteY67" fmla="*/ 335902 h 1459677"/>
              <a:gd name="connsiteX68" fmla="*/ 2099388 w 2603241"/>
              <a:gd name="connsiteY68" fmla="*/ 354563 h 1459677"/>
              <a:gd name="connsiteX69" fmla="*/ 2136710 w 2603241"/>
              <a:gd name="connsiteY69" fmla="*/ 391885 h 1459677"/>
              <a:gd name="connsiteX70" fmla="*/ 2155372 w 2603241"/>
              <a:gd name="connsiteY70" fmla="*/ 410547 h 1459677"/>
              <a:gd name="connsiteX71" fmla="*/ 2192694 w 2603241"/>
              <a:gd name="connsiteY71" fmla="*/ 391885 h 1459677"/>
              <a:gd name="connsiteX72" fmla="*/ 2220686 w 2603241"/>
              <a:gd name="connsiteY72" fmla="*/ 335902 h 1459677"/>
              <a:gd name="connsiteX73" fmla="*/ 2230017 w 2603241"/>
              <a:gd name="connsiteY73" fmla="*/ 242596 h 1459677"/>
              <a:gd name="connsiteX74" fmla="*/ 2258008 w 2603241"/>
              <a:gd name="connsiteY74" fmla="*/ 27991 h 1459677"/>
              <a:gd name="connsiteX75" fmla="*/ 2276670 w 2603241"/>
              <a:gd name="connsiteY75" fmla="*/ 9330 h 1459677"/>
              <a:gd name="connsiteX76" fmla="*/ 2304661 w 2603241"/>
              <a:gd name="connsiteY76" fmla="*/ 0 h 1459677"/>
              <a:gd name="connsiteX77" fmla="*/ 2332653 w 2603241"/>
              <a:gd name="connsiteY77" fmla="*/ 83975 h 1459677"/>
              <a:gd name="connsiteX78" fmla="*/ 2341984 w 2603241"/>
              <a:gd name="connsiteY78" fmla="*/ 111967 h 1459677"/>
              <a:gd name="connsiteX79" fmla="*/ 2369976 w 2603241"/>
              <a:gd name="connsiteY79" fmla="*/ 214604 h 1459677"/>
              <a:gd name="connsiteX80" fmla="*/ 2379306 w 2603241"/>
              <a:gd name="connsiteY80" fmla="*/ 335902 h 1459677"/>
              <a:gd name="connsiteX81" fmla="*/ 2397968 w 2603241"/>
              <a:gd name="connsiteY81" fmla="*/ 401216 h 1459677"/>
              <a:gd name="connsiteX82" fmla="*/ 2407298 w 2603241"/>
              <a:gd name="connsiteY82" fmla="*/ 457200 h 1459677"/>
              <a:gd name="connsiteX83" fmla="*/ 2425959 w 2603241"/>
              <a:gd name="connsiteY83" fmla="*/ 569167 h 1459677"/>
              <a:gd name="connsiteX84" fmla="*/ 2453952 w 2603241"/>
              <a:gd name="connsiteY84" fmla="*/ 643811 h 1459677"/>
              <a:gd name="connsiteX85" fmla="*/ 2500604 w 2603241"/>
              <a:gd name="connsiteY85" fmla="*/ 746449 h 1459677"/>
              <a:gd name="connsiteX86" fmla="*/ 2416629 w 2603241"/>
              <a:gd name="connsiteY86" fmla="*/ 727787 h 1459677"/>
              <a:gd name="connsiteX87" fmla="*/ 2435290 w 2603241"/>
              <a:gd name="connsiteY87" fmla="*/ 755779 h 1459677"/>
              <a:gd name="connsiteX88" fmla="*/ 2472613 w 2603241"/>
              <a:gd name="connsiteY88" fmla="*/ 830424 h 1459677"/>
              <a:gd name="connsiteX89" fmla="*/ 2509935 w 2603241"/>
              <a:gd name="connsiteY89" fmla="*/ 895738 h 1459677"/>
              <a:gd name="connsiteX90" fmla="*/ 2537927 w 2603241"/>
              <a:gd name="connsiteY90" fmla="*/ 914400 h 1459677"/>
              <a:gd name="connsiteX91" fmla="*/ 2556588 w 2603241"/>
              <a:gd name="connsiteY91" fmla="*/ 942391 h 1459677"/>
              <a:gd name="connsiteX92" fmla="*/ 2584580 w 2603241"/>
              <a:gd name="connsiteY92" fmla="*/ 1007706 h 1459677"/>
              <a:gd name="connsiteX93" fmla="*/ 2603241 w 2603241"/>
              <a:gd name="connsiteY93" fmla="*/ 1054359 h 1459677"/>
              <a:gd name="connsiteX0" fmla="*/ 0 w 2603241"/>
              <a:gd name="connsiteY0" fmla="*/ 1455575 h 1459677"/>
              <a:gd name="connsiteX1" fmla="*/ 167951 w 2603241"/>
              <a:gd name="connsiteY1" fmla="*/ 1455575 h 1459677"/>
              <a:gd name="connsiteX2" fmla="*/ 223935 w 2603241"/>
              <a:gd name="connsiteY2" fmla="*/ 1427583 h 1459677"/>
              <a:gd name="connsiteX3" fmla="*/ 279919 w 2603241"/>
              <a:gd name="connsiteY3" fmla="*/ 1408922 h 1459677"/>
              <a:gd name="connsiteX4" fmla="*/ 307910 w 2603241"/>
              <a:gd name="connsiteY4" fmla="*/ 1390261 h 1459677"/>
              <a:gd name="connsiteX5" fmla="*/ 363894 w 2603241"/>
              <a:gd name="connsiteY5" fmla="*/ 1371600 h 1459677"/>
              <a:gd name="connsiteX6" fmla="*/ 391886 w 2603241"/>
              <a:gd name="connsiteY6" fmla="*/ 1362269 h 1459677"/>
              <a:gd name="connsiteX7" fmla="*/ 419878 w 2603241"/>
              <a:gd name="connsiteY7" fmla="*/ 1352938 h 1459677"/>
              <a:gd name="connsiteX8" fmla="*/ 447870 w 2603241"/>
              <a:gd name="connsiteY8" fmla="*/ 1343608 h 1459677"/>
              <a:gd name="connsiteX9" fmla="*/ 513184 w 2603241"/>
              <a:gd name="connsiteY9" fmla="*/ 1278293 h 1459677"/>
              <a:gd name="connsiteX10" fmla="*/ 541176 w 2603241"/>
              <a:gd name="connsiteY10" fmla="*/ 1250302 h 1459677"/>
              <a:gd name="connsiteX11" fmla="*/ 559837 w 2603241"/>
              <a:gd name="connsiteY11" fmla="*/ 1222310 h 1459677"/>
              <a:gd name="connsiteX12" fmla="*/ 615821 w 2603241"/>
              <a:gd name="connsiteY12" fmla="*/ 1194318 h 1459677"/>
              <a:gd name="connsiteX13" fmla="*/ 634482 w 2603241"/>
              <a:gd name="connsiteY13" fmla="*/ 1166326 h 1459677"/>
              <a:gd name="connsiteX14" fmla="*/ 662474 w 2603241"/>
              <a:gd name="connsiteY14" fmla="*/ 1147665 h 1459677"/>
              <a:gd name="connsiteX15" fmla="*/ 690466 w 2603241"/>
              <a:gd name="connsiteY15" fmla="*/ 1119673 h 1459677"/>
              <a:gd name="connsiteX16" fmla="*/ 746449 w 2603241"/>
              <a:gd name="connsiteY16" fmla="*/ 1073020 h 1459677"/>
              <a:gd name="connsiteX17" fmla="*/ 793102 w 2603241"/>
              <a:gd name="connsiteY17" fmla="*/ 1007706 h 1459677"/>
              <a:gd name="connsiteX18" fmla="*/ 802433 w 2603241"/>
              <a:gd name="connsiteY18" fmla="*/ 979714 h 1459677"/>
              <a:gd name="connsiteX19" fmla="*/ 821094 w 2603241"/>
              <a:gd name="connsiteY19" fmla="*/ 951722 h 1459677"/>
              <a:gd name="connsiteX20" fmla="*/ 830425 w 2603241"/>
              <a:gd name="connsiteY20" fmla="*/ 923730 h 1459677"/>
              <a:gd name="connsiteX21" fmla="*/ 867747 w 2603241"/>
              <a:gd name="connsiteY21" fmla="*/ 867747 h 1459677"/>
              <a:gd name="connsiteX22" fmla="*/ 877078 w 2603241"/>
              <a:gd name="connsiteY22" fmla="*/ 839755 h 1459677"/>
              <a:gd name="connsiteX23" fmla="*/ 895739 w 2603241"/>
              <a:gd name="connsiteY23" fmla="*/ 821093 h 1459677"/>
              <a:gd name="connsiteX24" fmla="*/ 914400 w 2603241"/>
              <a:gd name="connsiteY24" fmla="*/ 793102 h 1459677"/>
              <a:gd name="connsiteX25" fmla="*/ 989045 w 2603241"/>
              <a:gd name="connsiteY25" fmla="*/ 699796 h 1459677"/>
              <a:gd name="connsiteX26" fmla="*/ 1007706 w 2603241"/>
              <a:gd name="connsiteY26" fmla="*/ 634481 h 1459677"/>
              <a:gd name="connsiteX27" fmla="*/ 1017037 w 2603241"/>
              <a:gd name="connsiteY27" fmla="*/ 569167 h 1459677"/>
              <a:gd name="connsiteX28" fmla="*/ 1026368 w 2603241"/>
              <a:gd name="connsiteY28" fmla="*/ 541175 h 1459677"/>
              <a:gd name="connsiteX29" fmla="*/ 1035698 w 2603241"/>
              <a:gd name="connsiteY29" fmla="*/ 503853 h 1459677"/>
              <a:gd name="connsiteX30" fmla="*/ 1045029 w 2603241"/>
              <a:gd name="connsiteY30" fmla="*/ 457200 h 1459677"/>
              <a:gd name="connsiteX31" fmla="*/ 1063690 w 2603241"/>
              <a:gd name="connsiteY31" fmla="*/ 410547 h 1459677"/>
              <a:gd name="connsiteX32" fmla="*/ 1091682 w 2603241"/>
              <a:gd name="connsiteY32" fmla="*/ 345232 h 1459677"/>
              <a:gd name="connsiteX33" fmla="*/ 1101013 w 2603241"/>
              <a:gd name="connsiteY33" fmla="*/ 307910 h 1459677"/>
              <a:gd name="connsiteX34" fmla="*/ 1110343 w 2603241"/>
              <a:gd name="connsiteY34" fmla="*/ 214604 h 1459677"/>
              <a:gd name="connsiteX35" fmla="*/ 1138335 w 2603241"/>
              <a:gd name="connsiteY35" fmla="*/ 223934 h 1459677"/>
              <a:gd name="connsiteX36" fmla="*/ 1156996 w 2603241"/>
              <a:gd name="connsiteY36" fmla="*/ 279918 h 1459677"/>
              <a:gd name="connsiteX37" fmla="*/ 1184988 w 2603241"/>
              <a:gd name="connsiteY37" fmla="*/ 345232 h 1459677"/>
              <a:gd name="connsiteX38" fmla="*/ 1194319 w 2603241"/>
              <a:gd name="connsiteY38" fmla="*/ 485191 h 1459677"/>
              <a:gd name="connsiteX39" fmla="*/ 1222310 w 2603241"/>
              <a:gd name="connsiteY39" fmla="*/ 457200 h 1459677"/>
              <a:gd name="connsiteX40" fmla="*/ 1250302 w 2603241"/>
              <a:gd name="connsiteY40" fmla="*/ 438538 h 1459677"/>
              <a:gd name="connsiteX41" fmla="*/ 1268964 w 2603241"/>
              <a:gd name="connsiteY41" fmla="*/ 419877 h 1459677"/>
              <a:gd name="connsiteX42" fmla="*/ 1315617 w 2603241"/>
              <a:gd name="connsiteY42" fmla="*/ 363893 h 1459677"/>
              <a:gd name="connsiteX43" fmla="*/ 1343608 w 2603241"/>
              <a:gd name="connsiteY43" fmla="*/ 354563 h 1459677"/>
              <a:gd name="connsiteX44" fmla="*/ 1371600 w 2603241"/>
              <a:gd name="connsiteY44" fmla="*/ 251926 h 1459677"/>
              <a:gd name="connsiteX45" fmla="*/ 1390261 w 2603241"/>
              <a:gd name="connsiteY45" fmla="*/ 195942 h 1459677"/>
              <a:gd name="connsiteX46" fmla="*/ 1399592 w 2603241"/>
              <a:gd name="connsiteY46" fmla="*/ 167951 h 1459677"/>
              <a:gd name="connsiteX47" fmla="*/ 1408923 w 2603241"/>
              <a:gd name="connsiteY47" fmla="*/ 139959 h 1459677"/>
              <a:gd name="connsiteX48" fmla="*/ 1418253 w 2603241"/>
              <a:gd name="connsiteY48" fmla="*/ 83975 h 1459677"/>
              <a:gd name="connsiteX49" fmla="*/ 1436915 w 2603241"/>
              <a:gd name="connsiteY49" fmla="*/ 65314 h 1459677"/>
              <a:gd name="connsiteX50" fmla="*/ 1455576 w 2603241"/>
              <a:gd name="connsiteY50" fmla="*/ 9330 h 1459677"/>
              <a:gd name="connsiteX51" fmla="*/ 1492898 w 2603241"/>
              <a:gd name="connsiteY51" fmla="*/ 74644 h 1459677"/>
              <a:gd name="connsiteX52" fmla="*/ 1530221 w 2603241"/>
              <a:gd name="connsiteY52" fmla="*/ 111967 h 1459677"/>
              <a:gd name="connsiteX53" fmla="*/ 1539551 w 2603241"/>
              <a:gd name="connsiteY53" fmla="*/ 139959 h 1459677"/>
              <a:gd name="connsiteX54" fmla="*/ 1548882 w 2603241"/>
              <a:gd name="connsiteY54" fmla="*/ 317240 h 1459677"/>
              <a:gd name="connsiteX55" fmla="*/ 1614196 w 2603241"/>
              <a:gd name="connsiteY55" fmla="*/ 307910 h 1459677"/>
              <a:gd name="connsiteX56" fmla="*/ 1763486 w 2603241"/>
              <a:gd name="connsiteY56" fmla="*/ 279918 h 1459677"/>
              <a:gd name="connsiteX57" fmla="*/ 1791478 w 2603241"/>
              <a:gd name="connsiteY57" fmla="*/ 121298 h 1459677"/>
              <a:gd name="connsiteX58" fmla="*/ 1800808 w 2603241"/>
              <a:gd name="connsiteY58" fmla="*/ 93306 h 1459677"/>
              <a:gd name="connsiteX59" fmla="*/ 1819470 w 2603241"/>
              <a:gd name="connsiteY59" fmla="*/ 55983 h 1459677"/>
              <a:gd name="connsiteX60" fmla="*/ 1838131 w 2603241"/>
              <a:gd name="connsiteY60" fmla="*/ 0 h 1459677"/>
              <a:gd name="connsiteX61" fmla="*/ 1894115 w 2603241"/>
              <a:gd name="connsiteY61" fmla="*/ 111967 h 1459677"/>
              <a:gd name="connsiteX62" fmla="*/ 1903445 w 2603241"/>
              <a:gd name="connsiteY62" fmla="*/ 139959 h 1459677"/>
              <a:gd name="connsiteX63" fmla="*/ 1912776 w 2603241"/>
              <a:gd name="connsiteY63" fmla="*/ 167951 h 1459677"/>
              <a:gd name="connsiteX64" fmla="*/ 1931437 w 2603241"/>
              <a:gd name="connsiteY64" fmla="*/ 289249 h 1459677"/>
              <a:gd name="connsiteX65" fmla="*/ 1940768 w 2603241"/>
              <a:gd name="connsiteY65" fmla="*/ 317240 h 1459677"/>
              <a:gd name="connsiteX66" fmla="*/ 1968759 w 2603241"/>
              <a:gd name="connsiteY66" fmla="*/ 326571 h 1459677"/>
              <a:gd name="connsiteX67" fmla="*/ 2043404 w 2603241"/>
              <a:gd name="connsiteY67" fmla="*/ 335902 h 1459677"/>
              <a:gd name="connsiteX68" fmla="*/ 2099388 w 2603241"/>
              <a:gd name="connsiteY68" fmla="*/ 354563 h 1459677"/>
              <a:gd name="connsiteX69" fmla="*/ 2136710 w 2603241"/>
              <a:gd name="connsiteY69" fmla="*/ 391885 h 1459677"/>
              <a:gd name="connsiteX70" fmla="*/ 2155372 w 2603241"/>
              <a:gd name="connsiteY70" fmla="*/ 410547 h 1459677"/>
              <a:gd name="connsiteX71" fmla="*/ 2192694 w 2603241"/>
              <a:gd name="connsiteY71" fmla="*/ 391885 h 1459677"/>
              <a:gd name="connsiteX72" fmla="*/ 2220686 w 2603241"/>
              <a:gd name="connsiteY72" fmla="*/ 335902 h 1459677"/>
              <a:gd name="connsiteX73" fmla="*/ 2230017 w 2603241"/>
              <a:gd name="connsiteY73" fmla="*/ 242596 h 1459677"/>
              <a:gd name="connsiteX74" fmla="*/ 2258008 w 2603241"/>
              <a:gd name="connsiteY74" fmla="*/ 27991 h 1459677"/>
              <a:gd name="connsiteX75" fmla="*/ 2276670 w 2603241"/>
              <a:gd name="connsiteY75" fmla="*/ 9330 h 1459677"/>
              <a:gd name="connsiteX76" fmla="*/ 2304661 w 2603241"/>
              <a:gd name="connsiteY76" fmla="*/ 0 h 1459677"/>
              <a:gd name="connsiteX77" fmla="*/ 2332653 w 2603241"/>
              <a:gd name="connsiteY77" fmla="*/ 83975 h 1459677"/>
              <a:gd name="connsiteX78" fmla="*/ 2341984 w 2603241"/>
              <a:gd name="connsiteY78" fmla="*/ 111967 h 1459677"/>
              <a:gd name="connsiteX79" fmla="*/ 2369976 w 2603241"/>
              <a:gd name="connsiteY79" fmla="*/ 214604 h 1459677"/>
              <a:gd name="connsiteX80" fmla="*/ 2379306 w 2603241"/>
              <a:gd name="connsiteY80" fmla="*/ 335902 h 1459677"/>
              <a:gd name="connsiteX81" fmla="*/ 2397968 w 2603241"/>
              <a:gd name="connsiteY81" fmla="*/ 401216 h 1459677"/>
              <a:gd name="connsiteX82" fmla="*/ 2407298 w 2603241"/>
              <a:gd name="connsiteY82" fmla="*/ 457200 h 1459677"/>
              <a:gd name="connsiteX83" fmla="*/ 2425959 w 2603241"/>
              <a:gd name="connsiteY83" fmla="*/ 569167 h 1459677"/>
              <a:gd name="connsiteX84" fmla="*/ 2453952 w 2603241"/>
              <a:gd name="connsiteY84" fmla="*/ 643811 h 1459677"/>
              <a:gd name="connsiteX85" fmla="*/ 2500604 w 2603241"/>
              <a:gd name="connsiteY85" fmla="*/ 746449 h 1459677"/>
              <a:gd name="connsiteX86" fmla="*/ 2416629 w 2603241"/>
              <a:gd name="connsiteY86" fmla="*/ 727787 h 1459677"/>
              <a:gd name="connsiteX87" fmla="*/ 2472613 w 2603241"/>
              <a:gd name="connsiteY87" fmla="*/ 830424 h 1459677"/>
              <a:gd name="connsiteX88" fmla="*/ 2509935 w 2603241"/>
              <a:gd name="connsiteY88" fmla="*/ 895738 h 1459677"/>
              <a:gd name="connsiteX89" fmla="*/ 2537927 w 2603241"/>
              <a:gd name="connsiteY89" fmla="*/ 914400 h 1459677"/>
              <a:gd name="connsiteX90" fmla="*/ 2556588 w 2603241"/>
              <a:gd name="connsiteY90" fmla="*/ 942391 h 1459677"/>
              <a:gd name="connsiteX91" fmla="*/ 2584580 w 2603241"/>
              <a:gd name="connsiteY91" fmla="*/ 1007706 h 1459677"/>
              <a:gd name="connsiteX92" fmla="*/ 2603241 w 2603241"/>
              <a:gd name="connsiteY92" fmla="*/ 1054359 h 1459677"/>
              <a:gd name="connsiteX0" fmla="*/ 0 w 2603241"/>
              <a:gd name="connsiteY0" fmla="*/ 1455575 h 1459677"/>
              <a:gd name="connsiteX1" fmla="*/ 167951 w 2603241"/>
              <a:gd name="connsiteY1" fmla="*/ 1455575 h 1459677"/>
              <a:gd name="connsiteX2" fmla="*/ 223935 w 2603241"/>
              <a:gd name="connsiteY2" fmla="*/ 1427583 h 1459677"/>
              <a:gd name="connsiteX3" fmla="*/ 279919 w 2603241"/>
              <a:gd name="connsiteY3" fmla="*/ 1408922 h 1459677"/>
              <a:gd name="connsiteX4" fmla="*/ 307910 w 2603241"/>
              <a:gd name="connsiteY4" fmla="*/ 1390261 h 1459677"/>
              <a:gd name="connsiteX5" fmla="*/ 363894 w 2603241"/>
              <a:gd name="connsiteY5" fmla="*/ 1371600 h 1459677"/>
              <a:gd name="connsiteX6" fmla="*/ 391886 w 2603241"/>
              <a:gd name="connsiteY6" fmla="*/ 1362269 h 1459677"/>
              <a:gd name="connsiteX7" fmla="*/ 419878 w 2603241"/>
              <a:gd name="connsiteY7" fmla="*/ 1352938 h 1459677"/>
              <a:gd name="connsiteX8" fmla="*/ 447870 w 2603241"/>
              <a:gd name="connsiteY8" fmla="*/ 1343608 h 1459677"/>
              <a:gd name="connsiteX9" fmla="*/ 513184 w 2603241"/>
              <a:gd name="connsiteY9" fmla="*/ 1278293 h 1459677"/>
              <a:gd name="connsiteX10" fmla="*/ 541176 w 2603241"/>
              <a:gd name="connsiteY10" fmla="*/ 1250302 h 1459677"/>
              <a:gd name="connsiteX11" fmla="*/ 559837 w 2603241"/>
              <a:gd name="connsiteY11" fmla="*/ 1222310 h 1459677"/>
              <a:gd name="connsiteX12" fmla="*/ 615821 w 2603241"/>
              <a:gd name="connsiteY12" fmla="*/ 1194318 h 1459677"/>
              <a:gd name="connsiteX13" fmla="*/ 634482 w 2603241"/>
              <a:gd name="connsiteY13" fmla="*/ 1166326 h 1459677"/>
              <a:gd name="connsiteX14" fmla="*/ 662474 w 2603241"/>
              <a:gd name="connsiteY14" fmla="*/ 1147665 h 1459677"/>
              <a:gd name="connsiteX15" fmla="*/ 690466 w 2603241"/>
              <a:gd name="connsiteY15" fmla="*/ 1119673 h 1459677"/>
              <a:gd name="connsiteX16" fmla="*/ 746449 w 2603241"/>
              <a:gd name="connsiteY16" fmla="*/ 1073020 h 1459677"/>
              <a:gd name="connsiteX17" fmla="*/ 793102 w 2603241"/>
              <a:gd name="connsiteY17" fmla="*/ 1007706 h 1459677"/>
              <a:gd name="connsiteX18" fmla="*/ 802433 w 2603241"/>
              <a:gd name="connsiteY18" fmla="*/ 979714 h 1459677"/>
              <a:gd name="connsiteX19" fmla="*/ 821094 w 2603241"/>
              <a:gd name="connsiteY19" fmla="*/ 951722 h 1459677"/>
              <a:gd name="connsiteX20" fmla="*/ 830425 w 2603241"/>
              <a:gd name="connsiteY20" fmla="*/ 923730 h 1459677"/>
              <a:gd name="connsiteX21" fmla="*/ 867747 w 2603241"/>
              <a:gd name="connsiteY21" fmla="*/ 867747 h 1459677"/>
              <a:gd name="connsiteX22" fmla="*/ 877078 w 2603241"/>
              <a:gd name="connsiteY22" fmla="*/ 839755 h 1459677"/>
              <a:gd name="connsiteX23" fmla="*/ 895739 w 2603241"/>
              <a:gd name="connsiteY23" fmla="*/ 821093 h 1459677"/>
              <a:gd name="connsiteX24" fmla="*/ 914400 w 2603241"/>
              <a:gd name="connsiteY24" fmla="*/ 793102 h 1459677"/>
              <a:gd name="connsiteX25" fmla="*/ 989045 w 2603241"/>
              <a:gd name="connsiteY25" fmla="*/ 699796 h 1459677"/>
              <a:gd name="connsiteX26" fmla="*/ 1007706 w 2603241"/>
              <a:gd name="connsiteY26" fmla="*/ 634481 h 1459677"/>
              <a:gd name="connsiteX27" fmla="*/ 1017037 w 2603241"/>
              <a:gd name="connsiteY27" fmla="*/ 569167 h 1459677"/>
              <a:gd name="connsiteX28" fmla="*/ 1026368 w 2603241"/>
              <a:gd name="connsiteY28" fmla="*/ 541175 h 1459677"/>
              <a:gd name="connsiteX29" fmla="*/ 1035698 w 2603241"/>
              <a:gd name="connsiteY29" fmla="*/ 503853 h 1459677"/>
              <a:gd name="connsiteX30" fmla="*/ 1045029 w 2603241"/>
              <a:gd name="connsiteY30" fmla="*/ 457200 h 1459677"/>
              <a:gd name="connsiteX31" fmla="*/ 1063690 w 2603241"/>
              <a:gd name="connsiteY31" fmla="*/ 410547 h 1459677"/>
              <a:gd name="connsiteX32" fmla="*/ 1091682 w 2603241"/>
              <a:gd name="connsiteY32" fmla="*/ 345232 h 1459677"/>
              <a:gd name="connsiteX33" fmla="*/ 1101013 w 2603241"/>
              <a:gd name="connsiteY33" fmla="*/ 307910 h 1459677"/>
              <a:gd name="connsiteX34" fmla="*/ 1110343 w 2603241"/>
              <a:gd name="connsiteY34" fmla="*/ 214604 h 1459677"/>
              <a:gd name="connsiteX35" fmla="*/ 1138335 w 2603241"/>
              <a:gd name="connsiteY35" fmla="*/ 223934 h 1459677"/>
              <a:gd name="connsiteX36" fmla="*/ 1156996 w 2603241"/>
              <a:gd name="connsiteY36" fmla="*/ 279918 h 1459677"/>
              <a:gd name="connsiteX37" fmla="*/ 1184988 w 2603241"/>
              <a:gd name="connsiteY37" fmla="*/ 345232 h 1459677"/>
              <a:gd name="connsiteX38" fmla="*/ 1194319 w 2603241"/>
              <a:gd name="connsiteY38" fmla="*/ 485191 h 1459677"/>
              <a:gd name="connsiteX39" fmla="*/ 1222310 w 2603241"/>
              <a:gd name="connsiteY39" fmla="*/ 457200 h 1459677"/>
              <a:gd name="connsiteX40" fmla="*/ 1250302 w 2603241"/>
              <a:gd name="connsiteY40" fmla="*/ 438538 h 1459677"/>
              <a:gd name="connsiteX41" fmla="*/ 1268964 w 2603241"/>
              <a:gd name="connsiteY41" fmla="*/ 419877 h 1459677"/>
              <a:gd name="connsiteX42" fmla="*/ 1315617 w 2603241"/>
              <a:gd name="connsiteY42" fmla="*/ 363893 h 1459677"/>
              <a:gd name="connsiteX43" fmla="*/ 1343608 w 2603241"/>
              <a:gd name="connsiteY43" fmla="*/ 354563 h 1459677"/>
              <a:gd name="connsiteX44" fmla="*/ 1371600 w 2603241"/>
              <a:gd name="connsiteY44" fmla="*/ 251926 h 1459677"/>
              <a:gd name="connsiteX45" fmla="*/ 1390261 w 2603241"/>
              <a:gd name="connsiteY45" fmla="*/ 195942 h 1459677"/>
              <a:gd name="connsiteX46" fmla="*/ 1399592 w 2603241"/>
              <a:gd name="connsiteY46" fmla="*/ 167951 h 1459677"/>
              <a:gd name="connsiteX47" fmla="*/ 1408923 w 2603241"/>
              <a:gd name="connsiteY47" fmla="*/ 139959 h 1459677"/>
              <a:gd name="connsiteX48" fmla="*/ 1418253 w 2603241"/>
              <a:gd name="connsiteY48" fmla="*/ 83975 h 1459677"/>
              <a:gd name="connsiteX49" fmla="*/ 1436915 w 2603241"/>
              <a:gd name="connsiteY49" fmla="*/ 65314 h 1459677"/>
              <a:gd name="connsiteX50" fmla="*/ 1455576 w 2603241"/>
              <a:gd name="connsiteY50" fmla="*/ 9330 h 1459677"/>
              <a:gd name="connsiteX51" fmla="*/ 1492898 w 2603241"/>
              <a:gd name="connsiteY51" fmla="*/ 74644 h 1459677"/>
              <a:gd name="connsiteX52" fmla="*/ 1530221 w 2603241"/>
              <a:gd name="connsiteY52" fmla="*/ 111967 h 1459677"/>
              <a:gd name="connsiteX53" fmla="*/ 1539551 w 2603241"/>
              <a:gd name="connsiteY53" fmla="*/ 139959 h 1459677"/>
              <a:gd name="connsiteX54" fmla="*/ 1548882 w 2603241"/>
              <a:gd name="connsiteY54" fmla="*/ 317240 h 1459677"/>
              <a:gd name="connsiteX55" fmla="*/ 1614196 w 2603241"/>
              <a:gd name="connsiteY55" fmla="*/ 307910 h 1459677"/>
              <a:gd name="connsiteX56" fmla="*/ 1763486 w 2603241"/>
              <a:gd name="connsiteY56" fmla="*/ 279918 h 1459677"/>
              <a:gd name="connsiteX57" fmla="*/ 1791478 w 2603241"/>
              <a:gd name="connsiteY57" fmla="*/ 121298 h 1459677"/>
              <a:gd name="connsiteX58" fmla="*/ 1800808 w 2603241"/>
              <a:gd name="connsiteY58" fmla="*/ 93306 h 1459677"/>
              <a:gd name="connsiteX59" fmla="*/ 1819470 w 2603241"/>
              <a:gd name="connsiteY59" fmla="*/ 55983 h 1459677"/>
              <a:gd name="connsiteX60" fmla="*/ 1838131 w 2603241"/>
              <a:gd name="connsiteY60" fmla="*/ 0 h 1459677"/>
              <a:gd name="connsiteX61" fmla="*/ 1894115 w 2603241"/>
              <a:gd name="connsiteY61" fmla="*/ 111967 h 1459677"/>
              <a:gd name="connsiteX62" fmla="*/ 1903445 w 2603241"/>
              <a:gd name="connsiteY62" fmla="*/ 139959 h 1459677"/>
              <a:gd name="connsiteX63" fmla="*/ 1912776 w 2603241"/>
              <a:gd name="connsiteY63" fmla="*/ 167951 h 1459677"/>
              <a:gd name="connsiteX64" fmla="*/ 1931437 w 2603241"/>
              <a:gd name="connsiteY64" fmla="*/ 289249 h 1459677"/>
              <a:gd name="connsiteX65" fmla="*/ 1940768 w 2603241"/>
              <a:gd name="connsiteY65" fmla="*/ 317240 h 1459677"/>
              <a:gd name="connsiteX66" fmla="*/ 1968759 w 2603241"/>
              <a:gd name="connsiteY66" fmla="*/ 326571 h 1459677"/>
              <a:gd name="connsiteX67" fmla="*/ 2043404 w 2603241"/>
              <a:gd name="connsiteY67" fmla="*/ 335902 h 1459677"/>
              <a:gd name="connsiteX68" fmla="*/ 2099388 w 2603241"/>
              <a:gd name="connsiteY68" fmla="*/ 354563 h 1459677"/>
              <a:gd name="connsiteX69" fmla="*/ 2136710 w 2603241"/>
              <a:gd name="connsiteY69" fmla="*/ 391885 h 1459677"/>
              <a:gd name="connsiteX70" fmla="*/ 2155372 w 2603241"/>
              <a:gd name="connsiteY70" fmla="*/ 410547 h 1459677"/>
              <a:gd name="connsiteX71" fmla="*/ 2192694 w 2603241"/>
              <a:gd name="connsiteY71" fmla="*/ 391885 h 1459677"/>
              <a:gd name="connsiteX72" fmla="*/ 2220686 w 2603241"/>
              <a:gd name="connsiteY72" fmla="*/ 335902 h 1459677"/>
              <a:gd name="connsiteX73" fmla="*/ 2230017 w 2603241"/>
              <a:gd name="connsiteY73" fmla="*/ 242596 h 1459677"/>
              <a:gd name="connsiteX74" fmla="*/ 2258008 w 2603241"/>
              <a:gd name="connsiteY74" fmla="*/ 27991 h 1459677"/>
              <a:gd name="connsiteX75" fmla="*/ 2276670 w 2603241"/>
              <a:gd name="connsiteY75" fmla="*/ 9330 h 1459677"/>
              <a:gd name="connsiteX76" fmla="*/ 2304661 w 2603241"/>
              <a:gd name="connsiteY76" fmla="*/ 0 h 1459677"/>
              <a:gd name="connsiteX77" fmla="*/ 2332653 w 2603241"/>
              <a:gd name="connsiteY77" fmla="*/ 83975 h 1459677"/>
              <a:gd name="connsiteX78" fmla="*/ 2341984 w 2603241"/>
              <a:gd name="connsiteY78" fmla="*/ 111967 h 1459677"/>
              <a:gd name="connsiteX79" fmla="*/ 2369976 w 2603241"/>
              <a:gd name="connsiteY79" fmla="*/ 214604 h 1459677"/>
              <a:gd name="connsiteX80" fmla="*/ 2379306 w 2603241"/>
              <a:gd name="connsiteY80" fmla="*/ 335902 h 1459677"/>
              <a:gd name="connsiteX81" fmla="*/ 2397968 w 2603241"/>
              <a:gd name="connsiteY81" fmla="*/ 401216 h 1459677"/>
              <a:gd name="connsiteX82" fmla="*/ 2407298 w 2603241"/>
              <a:gd name="connsiteY82" fmla="*/ 457200 h 1459677"/>
              <a:gd name="connsiteX83" fmla="*/ 2425959 w 2603241"/>
              <a:gd name="connsiteY83" fmla="*/ 569167 h 1459677"/>
              <a:gd name="connsiteX84" fmla="*/ 2453952 w 2603241"/>
              <a:gd name="connsiteY84" fmla="*/ 643811 h 1459677"/>
              <a:gd name="connsiteX85" fmla="*/ 2500604 w 2603241"/>
              <a:gd name="connsiteY85" fmla="*/ 746449 h 1459677"/>
              <a:gd name="connsiteX86" fmla="*/ 2472613 w 2603241"/>
              <a:gd name="connsiteY86" fmla="*/ 830424 h 1459677"/>
              <a:gd name="connsiteX87" fmla="*/ 2509935 w 2603241"/>
              <a:gd name="connsiteY87" fmla="*/ 895738 h 1459677"/>
              <a:gd name="connsiteX88" fmla="*/ 2537927 w 2603241"/>
              <a:gd name="connsiteY88" fmla="*/ 914400 h 1459677"/>
              <a:gd name="connsiteX89" fmla="*/ 2556588 w 2603241"/>
              <a:gd name="connsiteY89" fmla="*/ 942391 h 1459677"/>
              <a:gd name="connsiteX90" fmla="*/ 2584580 w 2603241"/>
              <a:gd name="connsiteY90" fmla="*/ 1007706 h 1459677"/>
              <a:gd name="connsiteX91" fmla="*/ 2603241 w 2603241"/>
              <a:gd name="connsiteY91" fmla="*/ 1054359 h 1459677"/>
              <a:gd name="connsiteX0" fmla="*/ 0 w 2603241"/>
              <a:gd name="connsiteY0" fmla="*/ 1455575 h 1459677"/>
              <a:gd name="connsiteX1" fmla="*/ 167951 w 2603241"/>
              <a:gd name="connsiteY1" fmla="*/ 1455575 h 1459677"/>
              <a:gd name="connsiteX2" fmla="*/ 223935 w 2603241"/>
              <a:gd name="connsiteY2" fmla="*/ 1427583 h 1459677"/>
              <a:gd name="connsiteX3" fmla="*/ 279919 w 2603241"/>
              <a:gd name="connsiteY3" fmla="*/ 1408922 h 1459677"/>
              <a:gd name="connsiteX4" fmla="*/ 307910 w 2603241"/>
              <a:gd name="connsiteY4" fmla="*/ 1390261 h 1459677"/>
              <a:gd name="connsiteX5" fmla="*/ 363894 w 2603241"/>
              <a:gd name="connsiteY5" fmla="*/ 1371600 h 1459677"/>
              <a:gd name="connsiteX6" fmla="*/ 391886 w 2603241"/>
              <a:gd name="connsiteY6" fmla="*/ 1362269 h 1459677"/>
              <a:gd name="connsiteX7" fmla="*/ 419878 w 2603241"/>
              <a:gd name="connsiteY7" fmla="*/ 1352938 h 1459677"/>
              <a:gd name="connsiteX8" fmla="*/ 447870 w 2603241"/>
              <a:gd name="connsiteY8" fmla="*/ 1343608 h 1459677"/>
              <a:gd name="connsiteX9" fmla="*/ 513184 w 2603241"/>
              <a:gd name="connsiteY9" fmla="*/ 1278293 h 1459677"/>
              <a:gd name="connsiteX10" fmla="*/ 541176 w 2603241"/>
              <a:gd name="connsiteY10" fmla="*/ 1250302 h 1459677"/>
              <a:gd name="connsiteX11" fmla="*/ 559837 w 2603241"/>
              <a:gd name="connsiteY11" fmla="*/ 1222310 h 1459677"/>
              <a:gd name="connsiteX12" fmla="*/ 615821 w 2603241"/>
              <a:gd name="connsiteY12" fmla="*/ 1194318 h 1459677"/>
              <a:gd name="connsiteX13" fmla="*/ 634482 w 2603241"/>
              <a:gd name="connsiteY13" fmla="*/ 1166326 h 1459677"/>
              <a:gd name="connsiteX14" fmla="*/ 662474 w 2603241"/>
              <a:gd name="connsiteY14" fmla="*/ 1147665 h 1459677"/>
              <a:gd name="connsiteX15" fmla="*/ 690466 w 2603241"/>
              <a:gd name="connsiteY15" fmla="*/ 1119673 h 1459677"/>
              <a:gd name="connsiteX16" fmla="*/ 746449 w 2603241"/>
              <a:gd name="connsiteY16" fmla="*/ 1073020 h 1459677"/>
              <a:gd name="connsiteX17" fmla="*/ 793102 w 2603241"/>
              <a:gd name="connsiteY17" fmla="*/ 1007706 h 1459677"/>
              <a:gd name="connsiteX18" fmla="*/ 802433 w 2603241"/>
              <a:gd name="connsiteY18" fmla="*/ 979714 h 1459677"/>
              <a:gd name="connsiteX19" fmla="*/ 821094 w 2603241"/>
              <a:gd name="connsiteY19" fmla="*/ 951722 h 1459677"/>
              <a:gd name="connsiteX20" fmla="*/ 830425 w 2603241"/>
              <a:gd name="connsiteY20" fmla="*/ 923730 h 1459677"/>
              <a:gd name="connsiteX21" fmla="*/ 867747 w 2603241"/>
              <a:gd name="connsiteY21" fmla="*/ 867747 h 1459677"/>
              <a:gd name="connsiteX22" fmla="*/ 877078 w 2603241"/>
              <a:gd name="connsiteY22" fmla="*/ 839755 h 1459677"/>
              <a:gd name="connsiteX23" fmla="*/ 895739 w 2603241"/>
              <a:gd name="connsiteY23" fmla="*/ 821093 h 1459677"/>
              <a:gd name="connsiteX24" fmla="*/ 914400 w 2603241"/>
              <a:gd name="connsiteY24" fmla="*/ 793102 h 1459677"/>
              <a:gd name="connsiteX25" fmla="*/ 989045 w 2603241"/>
              <a:gd name="connsiteY25" fmla="*/ 699796 h 1459677"/>
              <a:gd name="connsiteX26" fmla="*/ 1007706 w 2603241"/>
              <a:gd name="connsiteY26" fmla="*/ 634481 h 1459677"/>
              <a:gd name="connsiteX27" fmla="*/ 1017037 w 2603241"/>
              <a:gd name="connsiteY27" fmla="*/ 569167 h 1459677"/>
              <a:gd name="connsiteX28" fmla="*/ 1026368 w 2603241"/>
              <a:gd name="connsiteY28" fmla="*/ 541175 h 1459677"/>
              <a:gd name="connsiteX29" fmla="*/ 1035698 w 2603241"/>
              <a:gd name="connsiteY29" fmla="*/ 503853 h 1459677"/>
              <a:gd name="connsiteX30" fmla="*/ 1045029 w 2603241"/>
              <a:gd name="connsiteY30" fmla="*/ 457200 h 1459677"/>
              <a:gd name="connsiteX31" fmla="*/ 1063690 w 2603241"/>
              <a:gd name="connsiteY31" fmla="*/ 410547 h 1459677"/>
              <a:gd name="connsiteX32" fmla="*/ 1091682 w 2603241"/>
              <a:gd name="connsiteY32" fmla="*/ 345232 h 1459677"/>
              <a:gd name="connsiteX33" fmla="*/ 1101013 w 2603241"/>
              <a:gd name="connsiteY33" fmla="*/ 307910 h 1459677"/>
              <a:gd name="connsiteX34" fmla="*/ 1110343 w 2603241"/>
              <a:gd name="connsiteY34" fmla="*/ 214604 h 1459677"/>
              <a:gd name="connsiteX35" fmla="*/ 1138335 w 2603241"/>
              <a:gd name="connsiteY35" fmla="*/ 223934 h 1459677"/>
              <a:gd name="connsiteX36" fmla="*/ 1156996 w 2603241"/>
              <a:gd name="connsiteY36" fmla="*/ 279918 h 1459677"/>
              <a:gd name="connsiteX37" fmla="*/ 1184988 w 2603241"/>
              <a:gd name="connsiteY37" fmla="*/ 345232 h 1459677"/>
              <a:gd name="connsiteX38" fmla="*/ 1194319 w 2603241"/>
              <a:gd name="connsiteY38" fmla="*/ 485191 h 1459677"/>
              <a:gd name="connsiteX39" fmla="*/ 1222310 w 2603241"/>
              <a:gd name="connsiteY39" fmla="*/ 457200 h 1459677"/>
              <a:gd name="connsiteX40" fmla="*/ 1250302 w 2603241"/>
              <a:gd name="connsiteY40" fmla="*/ 438538 h 1459677"/>
              <a:gd name="connsiteX41" fmla="*/ 1268964 w 2603241"/>
              <a:gd name="connsiteY41" fmla="*/ 419877 h 1459677"/>
              <a:gd name="connsiteX42" fmla="*/ 1315617 w 2603241"/>
              <a:gd name="connsiteY42" fmla="*/ 363893 h 1459677"/>
              <a:gd name="connsiteX43" fmla="*/ 1343608 w 2603241"/>
              <a:gd name="connsiteY43" fmla="*/ 354563 h 1459677"/>
              <a:gd name="connsiteX44" fmla="*/ 1371600 w 2603241"/>
              <a:gd name="connsiteY44" fmla="*/ 251926 h 1459677"/>
              <a:gd name="connsiteX45" fmla="*/ 1390261 w 2603241"/>
              <a:gd name="connsiteY45" fmla="*/ 195942 h 1459677"/>
              <a:gd name="connsiteX46" fmla="*/ 1399592 w 2603241"/>
              <a:gd name="connsiteY46" fmla="*/ 167951 h 1459677"/>
              <a:gd name="connsiteX47" fmla="*/ 1408923 w 2603241"/>
              <a:gd name="connsiteY47" fmla="*/ 139959 h 1459677"/>
              <a:gd name="connsiteX48" fmla="*/ 1418253 w 2603241"/>
              <a:gd name="connsiteY48" fmla="*/ 83975 h 1459677"/>
              <a:gd name="connsiteX49" fmla="*/ 1436915 w 2603241"/>
              <a:gd name="connsiteY49" fmla="*/ 65314 h 1459677"/>
              <a:gd name="connsiteX50" fmla="*/ 1455576 w 2603241"/>
              <a:gd name="connsiteY50" fmla="*/ 9330 h 1459677"/>
              <a:gd name="connsiteX51" fmla="*/ 1492898 w 2603241"/>
              <a:gd name="connsiteY51" fmla="*/ 74644 h 1459677"/>
              <a:gd name="connsiteX52" fmla="*/ 1530221 w 2603241"/>
              <a:gd name="connsiteY52" fmla="*/ 111967 h 1459677"/>
              <a:gd name="connsiteX53" fmla="*/ 1539551 w 2603241"/>
              <a:gd name="connsiteY53" fmla="*/ 139959 h 1459677"/>
              <a:gd name="connsiteX54" fmla="*/ 1548882 w 2603241"/>
              <a:gd name="connsiteY54" fmla="*/ 317240 h 1459677"/>
              <a:gd name="connsiteX55" fmla="*/ 1614196 w 2603241"/>
              <a:gd name="connsiteY55" fmla="*/ 307910 h 1459677"/>
              <a:gd name="connsiteX56" fmla="*/ 1763486 w 2603241"/>
              <a:gd name="connsiteY56" fmla="*/ 279918 h 1459677"/>
              <a:gd name="connsiteX57" fmla="*/ 1791478 w 2603241"/>
              <a:gd name="connsiteY57" fmla="*/ 121298 h 1459677"/>
              <a:gd name="connsiteX58" fmla="*/ 1800808 w 2603241"/>
              <a:gd name="connsiteY58" fmla="*/ 93306 h 1459677"/>
              <a:gd name="connsiteX59" fmla="*/ 1819470 w 2603241"/>
              <a:gd name="connsiteY59" fmla="*/ 55983 h 1459677"/>
              <a:gd name="connsiteX60" fmla="*/ 1838131 w 2603241"/>
              <a:gd name="connsiteY60" fmla="*/ 0 h 1459677"/>
              <a:gd name="connsiteX61" fmla="*/ 1894115 w 2603241"/>
              <a:gd name="connsiteY61" fmla="*/ 111967 h 1459677"/>
              <a:gd name="connsiteX62" fmla="*/ 1903445 w 2603241"/>
              <a:gd name="connsiteY62" fmla="*/ 139959 h 1459677"/>
              <a:gd name="connsiteX63" fmla="*/ 1912776 w 2603241"/>
              <a:gd name="connsiteY63" fmla="*/ 167951 h 1459677"/>
              <a:gd name="connsiteX64" fmla="*/ 1931437 w 2603241"/>
              <a:gd name="connsiteY64" fmla="*/ 289249 h 1459677"/>
              <a:gd name="connsiteX65" fmla="*/ 1940768 w 2603241"/>
              <a:gd name="connsiteY65" fmla="*/ 317240 h 1459677"/>
              <a:gd name="connsiteX66" fmla="*/ 1968759 w 2603241"/>
              <a:gd name="connsiteY66" fmla="*/ 326571 h 1459677"/>
              <a:gd name="connsiteX67" fmla="*/ 2043404 w 2603241"/>
              <a:gd name="connsiteY67" fmla="*/ 335902 h 1459677"/>
              <a:gd name="connsiteX68" fmla="*/ 2099388 w 2603241"/>
              <a:gd name="connsiteY68" fmla="*/ 354563 h 1459677"/>
              <a:gd name="connsiteX69" fmla="*/ 2136710 w 2603241"/>
              <a:gd name="connsiteY69" fmla="*/ 391885 h 1459677"/>
              <a:gd name="connsiteX70" fmla="*/ 2155372 w 2603241"/>
              <a:gd name="connsiteY70" fmla="*/ 410547 h 1459677"/>
              <a:gd name="connsiteX71" fmla="*/ 2192694 w 2603241"/>
              <a:gd name="connsiteY71" fmla="*/ 391885 h 1459677"/>
              <a:gd name="connsiteX72" fmla="*/ 2220686 w 2603241"/>
              <a:gd name="connsiteY72" fmla="*/ 335902 h 1459677"/>
              <a:gd name="connsiteX73" fmla="*/ 2230017 w 2603241"/>
              <a:gd name="connsiteY73" fmla="*/ 242596 h 1459677"/>
              <a:gd name="connsiteX74" fmla="*/ 2258008 w 2603241"/>
              <a:gd name="connsiteY74" fmla="*/ 27991 h 1459677"/>
              <a:gd name="connsiteX75" fmla="*/ 2276670 w 2603241"/>
              <a:gd name="connsiteY75" fmla="*/ 9330 h 1459677"/>
              <a:gd name="connsiteX76" fmla="*/ 2304661 w 2603241"/>
              <a:gd name="connsiteY76" fmla="*/ 0 h 1459677"/>
              <a:gd name="connsiteX77" fmla="*/ 2332653 w 2603241"/>
              <a:gd name="connsiteY77" fmla="*/ 83975 h 1459677"/>
              <a:gd name="connsiteX78" fmla="*/ 2341984 w 2603241"/>
              <a:gd name="connsiteY78" fmla="*/ 111967 h 1459677"/>
              <a:gd name="connsiteX79" fmla="*/ 2369976 w 2603241"/>
              <a:gd name="connsiteY79" fmla="*/ 214604 h 1459677"/>
              <a:gd name="connsiteX80" fmla="*/ 2379306 w 2603241"/>
              <a:gd name="connsiteY80" fmla="*/ 335902 h 1459677"/>
              <a:gd name="connsiteX81" fmla="*/ 2397968 w 2603241"/>
              <a:gd name="connsiteY81" fmla="*/ 401216 h 1459677"/>
              <a:gd name="connsiteX82" fmla="*/ 2407298 w 2603241"/>
              <a:gd name="connsiteY82" fmla="*/ 457200 h 1459677"/>
              <a:gd name="connsiteX83" fmla="*/ 2425959 w 2603241"/>
              <a:gd name="connsiteY83" fmla="*/ 569167 h 1459677"/>
              <a:gd name="connsiteX84" fmla="*/ 2453952 w 2603241"/>
              <a:gd name="connsiteY84" fmla="*/ 643811 h 1459677"/>
              <a:gd name="connsiteX85" fmla="*/ 2500604 w 2603241"/>
              <a:gd name="connsiteY85" fmla="*/ 746449 h 1459677"/>
              <a:gd name="connsiteX86" fmla="*/ 2509935 w 2603241"/>
              <a:gd name="connsiteY86" fmla="*/ 895738 h 1459677"/>
              <a:gd name="connsiteX87" fmla="*/ 2537927 w 2603241"/>
              <a:gd name="connsiteY87" fmla="*/ 914400 h 1459677"/>
              <a:gd name="connsiteX88" fmla="*/ 2556588 w 2603241"/>
              <a:gd name="connsiteY88" fmla="*/ 942391 h 1459677"/>
              <a:gd name="connsiteX89" fmla="*/ 2584580 w 2603241"/>
              <a:gd name="connsiteY89" fmla="*/ 1007706 h 1459677"/>
              <a:gd name="connsiteX90" fmla="*/ 2603241 w 2603241"/>
              <a:gd name="connsiteY90" fmla="*/ 1054359 h 1459677"/>
              <a:gd name="connsiteX0" fmla="*/ 0 w 2603241"/>
              <a:gd name="connsiteY0" fmla="*/ 1455575 h 1459677"/>
              <a:gd name="connsiteX1" fmla="*/ 167951 w 2603241"/>
              <a:gd name="connsiteY1" fmla="*/ 1455575 h 1459677"/>
              <a:gd name="connsiteX2" fmla="*/ 223935 w 2603241"/>
              <a:gd name="connsiteY2" fmla="*/ 1427583 h 1459677"/>
              <a:gd name="connsiteX3" fmla="*/ 279919 w 2603241"/>
              <a:gd name="connsiteY3" fmla="*/ 1408922 h 1459677"/>
              <a:gd name="connsiteX4" fmla="*/ 307910 w 2603241"/>
              <a:gd name="connsiteY4" fmla="*/ 1390261 h 1459677"/>
              <a:gd name="connsiteX5" fmla="*/ 363894 w 2603241"/>
              <a:gd name="connsiteY5" fmla="*/ 1371600 h 1459677"/>
              <a:gd name="connsiteX6" fmla="*/ 391886 w 2603241"/>
              <a:gd name="connsiteY6" fmla="*/ 1362269 h 1459677"/>
              <a:gd name="connsiteX7" fmla="*/ 419878 w 2603241"/>
              <a:gd name="connsiteY7" fmla="*/ 1352938 h 1459677"/>
              <a:gd name="connsiteX8" fmla="*/ 447870 w 2603241"/>
              <a:gd name="connsiteY8" fmla="*/ 1343608 h 1459677"/>
              <a:gd name="connsiteX9" fmla="*/ 513184 w 2603241"/>
              <a:gd name="connsiteY9" fmla="*/ 1278293 h 1459677"/>
              <a:gd name="connsiteX10" fmla="*/ 541176 w 2603241"/>
              <a:gd name="connsiteY10" fmla="*/ 1250302 h 1459677"/>
              <a:gd name="connsiteX11" fmla="*/ 559837 w 2603241"/>
              <a:gd name="connsiteY11" fmla="*/ 1222310 h 1459677"/>
              <a:gd name="connsiteX12" fmla="*/ 615821 w 2603241"/>
              <a:gd name="connsiteY12" fmla="*/ 1194318 h 1459677"/>
              <a:gd name="connsiteX13" fmla="*/ 634482 w 2603241"/>
              <a:gd name="connsiteY13" fmla="*/ 1166326 h 1459677"/>
              <a:gd name="connsiteX14" fmla="*/ 662474 w 2603241"/>
              <a:gd name="connsiteY14" fmla="*/ 1147665 h 1459677"/>
              <a:gd name="connsiteX15" fmla="*/ 690466 w 2603241"/>
              <a:gd name="connsiteY15" fmla="*/ 1119673 h 1459677"/>
              <a:gd name="connsiteX16" fmla="*/ 746449 w 2603241"/>
              <a:gd name="connsiteY16" fmla="*/ 1073020 h 1459677"/>
              <a:gd name="connsiteX17" fmla="*/ 793102 w 2603241"/>
              <a:gd name="connsiteY17" fmla="*/ 1007706 h 1459677"/>
              <a:gd name="connsiteX18" fmla="*/ 802433 w 2603241"/>
              <a:gd name="connsiteY18" fmla="*/ 979714 h 1459677"/>
              <a:gd name="connsiteX19" fmla="*/ 821094 w 2603241"/>
              <a:gd name="connsiteY19" fmla="*/ 951722 h 1459677"/>
              <a:gd name="connsiteX20" fmla="*/ 830425 w 2603241"/>
              <a:gd name="connsiteY20" fmla="*/ 923730 h 1459677"/>
              <a:gd name="connsiteX21" fmla="*/ 867747 w 2603241"/>
              <a:gd name="connsiteY21" fmla="*/ 867747 h 1459677"/>
              <a:gd name="connsiteX22" fmla="*/ 877078 w 2603241"/>
              <a:gd name="connsiteY22" fmla="*/ 839755 h 1459677"/>
              <a:gd name="connsiteX23" fmla="*/ 895739 w 2603241"/>
              <a:gd name="connsiteY23" fmla="*/ 821093 h 1459677"/>
              <a:gd name="connsiteX24" fmla="*/ 914400 w 2603241"/>
              <a:gd name="connsiteY24" fmla="*/ 793102 h 1459677"/>
              <a:gd name="connsiteX25" fmla="*/ 989045 w 2603241"/>
              <a:gd name="connsiteY25" fmla="*/ 699796 h 1459677"/>
              <a:gd name="connsiteX26" fmla="*/ 1007706 w 2603241"/>
              <a:gd name="connsiteY26" fmla="*/ 634481 h 1459677"/>
              <a:gd name="connsiteX27" fmla="*/ 1017037 w 2603241"/>
              <a:gd name="connsiteY27" fmla="*/ 569167 h 1459677"/>
              <a:gd name="connsiteX28" fmla="*/ 1026368 w 2603241"/>
              <a:gd name="connsiteY28" fmla="*/ 541175 h 1459677"/>
              <a:gd name="connsiteX29" fmla="*/ 1035698 w 2603241"/>
              <a:gd name="connsiteY29" fmla="*/ 503853 h 1459677"/>
              <a:gd name="connsiteX30" fmla="*/ 1045029 w 2603241"/>
              <a:gd name="connsiteY30" fmla="*/ 457200 h 1459677"/>
              <a:gd name="connsiteX31" fmla="*/ 1063690 w 2603241"/>
              <a:gd name="connsiteY31" fmla="*/ 410547 h 1459677"/>
              <a:gd name="connsiteX32" fmla="*/ 1091682 w 2603241"/>
              <a:gd name="connsiteY32" fmla="*/ 345232 h 1459677"/>
              <a:gd name="connsiteX33" fmla="*/ 1101013 w 2603241"/>
              <a:gd name="connsiteY33" fmla="*/ 307910 h 1459677"/>
              <a:gd name="connsiteX34" fmla="*/ 1110343 w 2603241"/>
              <a:gd name="connsiteY34" fmla="*/ 214604 h 1459677"/>
              <a:gd name="connsiteX35" fmla="*/ 1138335 w 2603241"/>
              <a:gd name="connsiteY35" fmla="*/ 223934 h 1459677"/>
              <a:gd name="connsiteX36" fmla="*/ 1156996 w 2603241"/>
              <a:gd name="connsiteY36" fmla="*/ 279918 h 1459677"/>
              <a:gd name="connsiteX37" fmla="*/ 1184988 w 2603241"/>
              <a:gd name="connsiteY37" fmla="*/ 345232 h 1459677"/>
              <a:gd name="connsiteX38" fmla="*/ 1194319 w 2603241"/>
              <a:gd name="connsiteY38" fmla="*/ 485191 h 1459677"/>
              <a:gd name="connsiteX39" fmla="*/ 1222310 w 2603241"/>
              <a:gd name="connsiteY39" fmla="*/ 457200 h 1459677"/>
              <a:gd name="connsiteX40" fmla="*/ 1250302 w 2603241"/>
              <a:gd name="connsiteY40" fmla="*/ 438538 h 1459677"/>
              <a:gd name="connsiteX41" fmla="*/ 1268964 w 2603241"/>
              <a:gd name="connsiteY41" fmla="*/ 419877 h 1459677"/>
              <a:gd name="connsiteX42" fmla="*/ 1315617 w 2603241"/>
              <a:gd name="connsiteY42" fmla="*/ 363893 h 1459677"/>
              <a:gd name="connsiteX43" fmla="*/ 1343608 w 2603241"/>
              <a:gd name="connsiteY43" fmla="*/ 354563 h 1459677"/>
              <a:gd name="connsiteX44" fmla="*/ 1371600 w 2603241"/>
              <a:gd name="connsiteY44" fmla="*/ 251926 h 1459677"/>
              <a:gd name="connsiteX45" fmla="*/ 1390261 w 2603241"/>
              <a:gd name="connsiteY45" fmla="*/ 195942 h 1459677"/>
              <a:gd name="connsiteX46" fmla="*/ 1399592 w 2603241"/>
              <a:gd name="connsiteY46" fmla="*/ 167951 h 1459677"/>
              <a:gd name="connsiteX47" fmla="*/ 1408923 w 2603241"/>
              <a:gd name="connsiteY47" fmla="*/ 139959 h 1459677"/>
              <a:gd name="connsiteX48" fmla="*/ 1418253 w 2603241"/>
              <a:gd name="connsiteY48" fmla="*/ 83975 h 1459677"/>
              <a:gd name="connsiteX49" fmla="*/ 1436915 w 2603241"/>
              <a:gd name="connsiteY49" fmla="*/ 65314 h 1459677"/>
              <a:gd name="connsiteX50" fmla="*/ 1455576 w 2603241"/>
              <a:gd name="connsiteY50" fmla="*/ 9330 h 1459677"/>
              <a:gd name="connsiteX51" fmla="*/ 1492898 w 2603241"/>
              <a:gd name="connsiteY51" fmla="*/ 74644 h 1459677"/>
              <a:gd name="connsiteX52" fmla="*/ 1530221 w 2603241"/>
              <a:gd name="connsiteY52" fmla="*/ 111967 h 1459677"/>
              <a:gd name="connsiteX53" fmla="*/ 1539551 w 2603241"/>
              <a:gd name="connsiteY53" fmla="*/ 139959 h 1459677"/>
              <a:gd name="connsiteX54" fmla="*/ 1548882 w 2603241"/>
              <a:gd name="connsiteY54" fmla="*/ 317240 h 1459677"/>
              <a:gd name="connsiteX55" fmla="*/ 1614196 w 2603241"/>
              <a:gd name="connsiteY55" fmla="*/ 307910 h 1459677"/>
              <a:gd name="connsiteX56" fmla="*/ 1763486 w 2603241"/>
              <a:gd name="connsiteY56" fmla="*/ 279918 h 1459677"/>
              <a:gd name="connsiteX57" fmla="*/ 1791478 w 2603241"/>
              <a:gd name="connsiteY57" fmla="*/ 121298 h 1459677"/>
              <a:gd name="connsiteX58" fmla="*/ 1800808 w 2603241"/>
              <a:gd name="connsiteY58" fmla="*/ 93306 h 1459677"/>
              <a:gd name="connsiteX59" fmla="*/ 1819470 w 2603241"/>
              <a:gd name="connsiteY59" fmla="*/ 55983 h 1459677"/>
              <a:gd name="connsiteX60" fmla="*/ 1838131 w 2603241"/>
              <a:gd name="connsiteY60" fmla="*/ 0 h 1459677"/>
              <a:gd name="connsiteX61" fmla="*/ 1894115 w 2603241"/>
              <a:gd name="connsiteY61" fmla="*/ 111967 h 1459677"/>
              <a:gd name="connsiteX62" fmla="*/ 1903445 w 2603241"/>
              <a:gd name="connsiteY62" fmla="*/ 139959 h 1459677"/>
              <a:gd name="connsiteX63" fmla="*/ 1912776 w 2603241"/>
              <a:gd name="connsiteY63" fmla="*/ 167951 h 1459677"/>
              <a:gd name="connsiteX64" fmla="*/ 1931437 w 2603241"/>
              <a:gd name="connsiteY64" fmla="*/ 289249 h 1459677"/>
              <a:gd name="connsiteX65" fmla="*/ 1940768 w 2603241"/>
              <a:gd name="connsiteY65" fmla="*/ 317240 h 1459677"/>
              <a:gd name="connsiteX66" fmla="*/ 1968759 w 2603241"/>
              <a:gd name="connsiteY66" fmla="*/ 326571 h 1459677"/>
              <a:gd name="connsiteX67" fmla="*/ 2043404 w 2603241"/>
              <a:gd name="connsiteY67" fmla="*/ 335902 h 1459677"/>
              <a:gd name="connsiteX68" fmla="*/ 2099388 w 2603241"/>
              <a:gd name="connsiteY68" fmla="*/ 354563 h 1459677"/>
              <a:gd name="connsiteX69" fmla="*/ 2136710 w 2603241"/>
              <a:gd name="connsiteY69" fmla="*/ 391885 h 1459677"/>
              <a:gd name="connsiteX70" fmla="*/ 2155372 w 2603241"/>
              <a:gd name="connsiteY70" fmla="*/ 410547 h 1459677"/>
              <a:gd name="connsiteX71" fmla="*/ 2192694 w 2603241"/>
              <a:gd name="connsiteY71" fmla="*/ 391885 h 1459677"/>
              <a:gd name="connsiteX72" fmla="*/ 2220686 w 2603241"/>
              <a:gd name="connsiteY72" fmla="*/ 335902 h 1459677"/>
              <a:gd name="connsiteX73" fmla="*/ 2230017 w 2603241"/>
              <a:gd name="connsiteY73" fmla="*/ 242596 h 1459677"/>
              <a:gd name="connsiteX74" fmla="*/ 2258008 w 2603241"/>
              <a:gd name="connsiteY74" fmla="*/ 27991 h 1459677"/>
              <a:gd name="connsiteX75" fmla="*/ 2276670 w 2603241"/>
              <a:gd name="connsiteY75" fmla="*/ 9330 h 1459677"/>
              <a:gd name="connsiteX76" fmla="*/ 2304661 w 2603241"/>
              <a:gd name="connsiteY76" fmla="*/ 0 h 1459677"/>
              <a:gd name="connsiteX77" fmla="*/ 2332653 w 2603241"/>
              <a:gd name="connsiteY77" fmla="*/ 83975 h 1459677"/>
              <a:gd name="connsiteX78" fmla="*/ 2341984 w 2603241"/>
              <a:gd name="connsiteY78" fmla="*/ 111967 h 1459677"/>
              <a:gd name="connsiteX79" fmla="*/ 2369976 w 2603241"/>
              <a:gd name="connsiteY79" fmla="*/ 214604 h 1459677"/>
              <a:gd name="connsiteX80" fmla="*/ 2379306 w 2603241"/>
              <a:gd name="connsiteY80" fmla="*/ 335902 h 1459677"/>
              <a:gd name="connsiteX81" fmla="*/ 2397968 w 2603241"/>
              <a:gd name="connsiteY81" fmla="*/ 401216 h 1459677"/>
              <a:gd name="connsiteX82" fmla="*/ 2407298 w 2603241"/>
              <a:gd name="connsiteY82" fmla="*/ 457200 h 1459677"/>
              <a:gd name="connsiteX83" fmla="*/ 2425959 w 2603241"/>
              <a:gd name="connsiteY83" fmla="*/ 569167 h 1459677"/>
              <a:gd name="connsiteX84" fmla="*/ 2453952 w 2603241"/>
              <a:gd name="connsiteY84" fmla="*/ 643811 h 1459677"/>
              <a:gd name="connsiteX85" fmla="*/ 2500604 w 2603241"/>
              <a:gd name="connsiteY85" fmla="*/ 746449 h 1459677"/>
              <a:gd name="connsiteX86" fmla="*/ 2509935 w 2603241"/>
              <a:gd name="connsiteY86" fmla="*/ 895738 h 1459677"/>
              <a:gd name="connsiteX87" fmla="*/ 2556588 w 2603241"/>
              <a:gd name="connsiteY87" fmla="*/ 942391 h 1459677"/>
              <a:gd name="connsiteX88" fmla="*/ 2584580 w 2603241"/>
              <a:gd name="connsiteY88" fmla="*/ 1007706 h 1459677"/>
              <a:gd name="connsiteX89" fmla="*/ 2603241 w 2603241"/>
              <a:gd name="connsiteY89" fmla="*/ 1054359 h 1459677"/>
              <a:gd name="connsiteX0" fmla="*/ 0 w 2603241"/>
              <a:gd name="connsiteY0" fmla="*/ 1455575 h 1459677"/>
              <a:gd name="connsiteX1" fmla="*/ 167951 w 2603241"/>
              <a:gd name="connsiteY1" fmla="*/ 1455575 h 1459677"/>
              <a:gd name="connsiteX2" fmla="*/ 223935 w 2603241"/>
              <a:gd name="connsiteY2" fmla="*/ 1427583 h 1459677"/>
              <a:gd name="connsiteX3" fmla="*/ 279919 w 2603241"/>
              <a:gd name="connsiteY3" fmla="*/ 1408922 h 1459677"/>
              <a:gd name="connsiteX4" fmla="*/ 307910 w 2603241"/>
              <a:gd name="connsiteY4" fmla="*/ 1390261 h 1459677"/>
              <a:gd name="connsiteX5" fmla="*/ 363894 w 2603241"/>
              <a:gd name="connsiteY5" fmla="*/ 1371600 h 1459677"/>
              <a:gd name="connsiteX6" fmla="*/ 391886 w 2603241"/>
              <a:gd name="connsiteY6" fmla="*/ 1362269 h 1459677"/>
              <a:gd name="connsiteX7" fmla="*/ 419878 w 2603241"/>
              <a:gd name="connsiteY7" fmla="*/ 1352938 h 1459677"/>
              <a:gd name="connsiteX8" fmla="*/ 447870 w 2603241"/>
              <a:gd name="connsiteY8" fmla="*/ 1343608 h 1459677"/>
              <a:gd name="connsiteX9" fmla="*/ 513184 w 2603241"/>
              <a:gd name="connsiteY9" fmla="*/ 1278293 h 1459677"/>
              <a:gd name="connsiteX10" fmla="*/ 541176 w 2603241"/>
              <a:gd name="connsiteY10" fmla="*/ 1250302 h 1459677"/>
              <a:gd name="connsiteX11" fmla="*/ 559837 w 2603241"/>
              <a:gd name="connsiteY11" fmla="*/ 1222310 h 1459677"/>
              <a:gd name="connsiteX12" fmla="*/ 615821 w 2603241"/>
              <a:gd name="connsiteY12" fmla="*/ 1194318 h 1459677"/>
              <a:gd name="connsiteX13" fmla="*/ 634482 w 2603241"/>
              <a:gd name="connsiteY13" fmla="*/ 1166326 h 1459677"/>
              <a:gd name="connsiteX14" fmla="*/ 662474 w 2603241"/>
              <a:gd name="connsiteY14" fmla="*/ 1147665 h 1459677"/>
              <a:gd name="connsiteX15" fmla="*/ 690466 w 2603241"/>
              <a:gd name="connsiteY15" fmla="*/ 1119673 h 1459677"/>
              <a:gd name="connsiteX16" fmla="*/ 746449 w 2603241"/>
              <a:gd name="connsiteY16" fmla="*/ 1073020 h 1459677"/>
              <a:gd name="connsiteX17" fmla="*/ 793102 w 2603241"/>
              <a:gd name="connsiteY17" fmla="*/ 1007706 h 1459677"/>
              <a:gd name="connsiteX18" fmla="*/ 802433 w 2603241"/>
              <a:gd name="connsiteY18" fmla="*/ 979714 h 1459677"/>
              <a:gd name="connsiteX19" fmla="*/ 821094 w 2603241"/>
              <a:gd name="connsiteY19" fmla="*/ 951722 h 1459677"/>
              <a:gd name="connsiteX20" fmla="*/ 830425 w 2603241"/>
              <a:gd name="connsiteY20" fmla="*/ 923730 h 1459677"/>
              <a:gd name="connsiteX21" fmla="*/ 867747 w 2603241"/>
              <a:gd name="connsiteY21" fmla="*/ 867747 h 1459677"/>
              <a:gd name="connsiteX22" fmla="*/ 877078 w 2603241"/>
              <a:gd name="connsiteY22" fmla="*/ 839755 h 1459677"/>
              <a:gd name="connsiteX23" fmla="*/ 895739 w 2603241"/>
              <a:gd name="connsiteY23" fmla="*/ 821093 h 1459677"/>
              <a:gd name="connsiteX24" fmla="*/ 914400 w 2603241"/>
              <a:gd name="connsiteY24" fmla="*/ 793102 h 1459677"/>
              <a:gd name="connsiteX25" fmla="*/ 989045 w 2603241"/>
              <a:gd name="connsiteY25" fmla="*/ 699796 h 1459677"/>
              <a:gd name="connsiteX26" fmla="*/ 1007706 w 2603241"/>
              <a:gd name="connsiteY26" fmla="*/ 634481 h 1459677"/>
              <a:gd name="connsiteX27" fmla="*/ 1017037 w 2603241"/>
              <a:gd name="connsiteY27" fmla="*/ 569167 h 1459677"/>
              <a:gd name="connsiteX28" fmla="*/ 1026368 w 2603241"/>
              <a:gd name="connsiteY28" fmla="*/ 541175 h 1459677"/>
              <a:gd name="connsiteX29" fmla="*/ 1035698 w 2603241"/>
              <a:gd name="connsiteY29" fmla="*/ 503853 h 1459677"/>
              <a:gd name="connsiteX30" fmla="*/ 1045029 w 2603241"/>
              <a:gd name="connsiteY30" fmla="*/ 457200 h 1459677"/>
              <a:gd name="connsiteX31" fmla="*/ 1063690 w 2603241"/>
              <a:gd name="connsiteY31" fmla="*/ 410547 h 1459677"/>
              <a:gd name="connsiteX32" fmla="*/ 1091682 w 2603241"/>
              <a:gd name="connsiteY32" fmla="*/ 345232 h 1459677"/>
              <a:gd name="connsiteX33" fmla="*/ 1101013 w 2603241"/>
              <a:gd name="connsiteY33" fmla="*/ 307910 h 1459677"/>
              <a:gd name="connsiteX34" fmla="*/ 1110343 w 2603241"/>
              <a:gd name="connsiteY34" fmla="*/ 214604 h 1459677"/>
              <a:gd name="connsiteX35" fmla="*/ 1138335 w 2603241"/>
              <a:gd name="connsiteY35" fmla="*/ 223934 h 1459677"/>
              <a:gd name="connsiteX36" fmla="*/ 1156996 w 2603241"/>
              <a:gd name="connsiteY36" fmla="*/ 279918 h 1459677"/>
              <a:gd name="connsiteX37" fmla="*/ 1184988 w 2603241"/>
              <a:gd name="connsiteY37" fmla="*/ 345232 h 1459677"/>
              <a:gd name="connsiteX38" fmla="*/ 1194319 w 2603241"/>
              <a:gd name="connsiteY38" fmla="*/ 485191 h 1459677"/>
              <a:gd name="connsiteX39" fmla="*/ 1222310 w 2603241"/>
              <a:gd name="connsiteY39" fmla="*/ 457200 h 1459677"/>
              <a:gd name="connsiteX40" fmla="*/ 1250302 w 2603241"/>
              <a:gd name="connsiteY40" fmla="*/ 438538 h 1459677"/>
              <a:gd name="connsiteX41" fmla="*/ 1268964 w 2603241"/>
              <a:gd name="connsiteY41" fmla="*/ 419877 h 1459677"/>
              <a:gd name="connsiteX42" fmla="*/ 1315617 w 2603241"/>
              <a:gd name="connsiteY42" fmla="*/ 363893 h 1459677"/>
              <a:gd name="connsiteX43" fmla="*/ 1343608 w 2603241"/>
              <a:gd name="connsiteY43" fmla="*/ 354563 h 1459677"/>
              <a:gd name="connsiteX44" fmla="*/ 1371600 w 2603241"/>
              <a:gd name="connsiteY44" fmla="*/ 251926 h 1459677"/>
              <a:gd name="connsiteX45" fmla="*/ 1390261 w 2603241"/>
              <a:gd name="connsiteY45" fmla="*/ 195942 h 1459677"/>
              <a:gd name="connsiteX46" fmla="*/ 1399592 w 2603241"/>
              <a:gd name="connsiteY46" fmla="*/ 167951 h 1459677"/>
              <a:gd name="connsiteX47" fmla="*/ 1408923 w 2603241"/>
              <a:gd name="connsiteY47" fmla="*/ 139959 h 1459677"/>
              <a:gd name="connsiteX48" fmla="*/ 1418253 w 2603241"/>
              <a:gd name="connsiteY48" fmla="*/ 83975 h 1459677"/>
              <a:gd name="connsiteX49" fmla="*/ 1436915 w 2603241"/>
              <a:gd name="connsiteY49" fmla="*/ 65314 h 1459677"/>
              <a:gd name="connsiteX50" fmla="*/ 1455576 w 2603241"/>
              <a:gd name="connsiteY50" fmla="*/ 9330 h 1459677"/>
              <a:gd name="connsiteX51" fmla="*/ 1492898 w 2603241"/>
              <a:gd name="connsiteY51" fmla="*/ 74644 h 1459677"/>
              <a:gd name="connsiteX52" fmla="*/ 1530221 w 2603241"/>
              <a:gd name="connsiteY52" fmla="*/ 111967 h 1459677"/>
              <a:gd name="connsiteX53" fmla="*/ 1539551 w 2603241"/>
              <a:gd name="connsiteY53" fmla="*/ 139959 h 1459677"/>
              <a:gd name="connsiteX54" fmla="*/ 1548882 w 2603241"/>
              <a:gd name="connsiteY54" fmla="*/ 317240 h 1459677"/>
              <a:gd name="connsiteX55" fmla="*/ 1614196 w 2603241"/>
              <a:gd name="connsiteY55" fmla="*/ 307910 h 1459677"/>
              <a:gd name="connsiteX56" fmla="*/ 1763486 w 2603241"/>
              <a:gd name="connsiteY56" fmla="*/ 279918 h 1459677"/>
              <a:gd name="connsiteX57" fmla="*/ 1791478 w 2603241"/>
              <a:gd name="connsiteY57" fmla="*/ 121298 h 1459677"/>
              <a:gd name="connsiteX58" fmla="*/ 1800808 w 2603241"/>
              <a:gd name="connsiteY58" fmla="*/ 93306 h 1459677"/>
              <a:gd name="connsiteX59" fmla="*/ 1819470 w 2603241"/>
              <a:gd name="connsiteY59" fmla="*/ 55983 h 1459677"/>
              <a:gd name="connsiteX60" fmla="*/ 1838131 w 2603241"/>
              <a:gd name="connsiteY60" fmla="*/ 0 h 1459677"/>
              <a:gd name="connsiteX61" fmla="*/ 1894115 w 2603241"/>
              <a:gd name="connsiteY61" fmla="*/ 111967 h 1459677"/>
              <a:gd name="connsiteX62" fmla="*/ 1903445 w 2603241"/>
              <a:gd name="connsiteY62" fmla="*/ 139959 h 1459677"/>
              <a:gd name="connsiteX63" fmla="*/ 1912776 w 2603241"/>
              <a:gd name="connsiteY63" fmla="*/ 167951 h 1459677"/>
              <a:gd name="connsiteX64" fmla="*/ 1931437 w 2603241"/>
              <a:gd name="connsiteY64" fmla="*/ 289249 h 1459677"/>
              <a:gd name="connsiteX65" fmla="*/ 1940768 w 2603241"/>
              <a:gd name="connsiteY65" fmla="*/ 317240 h 1459677"/>
              <a:gd name="connsiteX66" fmla="*/ 1968759 w 2603241"/>
              <a:gd name="connsiteY66" fmla="*/ 326571 h 1459677"/>
              <a:gd name="connsiteX67" fmla="*/ 2043404 w 2603241"/>
              <a:gd name="connsiteY67" fmla="*/ 335902 h 1459677"/>
              <a:gd name="connsiteX68" fmla="*/ 2099388 w 2603241"/>
              <a:gd name="connsiteY68" fmla="*/ 354563 h 1459677"/>
              <a:gd name="connsiteX69" fmla="*/ 2136710 w 2603241"/>
              <a:gd name="connsiteY69" fmla="*/ 391885 h 1459677"/>
              <a:gd name="connsiteX70" fmla="*/ 2155372 w 2603241"/>
              <a:gd name="connsiteY70" fmla="*/ 410547 h 1459677"/>
              <a:gd name="connsiteX71" fmla="*/ 2192694 w 2603241"/>
              <a:gd name="connsiteY71" fmla="*/ 391885 h 1459677"/>
              <a:gd name="connsiteX72" fmla="*/ 2220686 w 2603241"/>
              <a:gd name="connsiteY72" fmla="*/ 335902 h 1459677"/>
              <a:gd name="connsiteX73" fmla="*/ 2230017 w 2603241"/>
              <a:gd name="connsiteY73" fmla="*/ 242596 h 1459677"/>
              <a:gd name="connsiteX74" fmla="*/ 2258008 w 2603241"/>
              <a:gd name="connsiteY74" fmla="*/ 27991 h 1459677"/>
              <a:gd name="connsiteX75" fmla="*/ 2276670 w 2603241"/>
              <a:gd name="connsiteY75" fmla="*/ 9330 h 1459677"/>
              <a:gd name="connsiteX76" fmla="*/ 2304661 w 2603241"/>
              <a:gd name="connsiteY76" fmla="*/ 0 h 1459677"/>
              <a:gd name="connsiteX77" fmla="*/ 2332653 w 2603241"/>
              <a:gd name="connsiteY77" fmla="*/ 83975 h 1459677"/>
              <a:gd name="connsiteX78" fmla="*/ 2341984 w 2603241"/>
              <a:gd name="connsiteY78" fmla="*/ 111967 h 1459677"/>
              <a:gd name="connsiteX79" fmla="*/ 2369976 w 2603241"/>
              <a:gd name="connsiteY79" fmla="*/ 214604 h 1459677"/>
              <a:gd name="connsiteX80" fmla="*/ 2379306 w 2603241"/>
              <a:gd name="connsiteY80" fmla="*/ 335902 h 1459677"/>
              <a:gd name="connsiteX81" fmla="*/ 2397968 w 2603241"/>
              <a:gd name="connsiteY81" fmla="*/ 401216 h 1459677"/>
              <a:gd name="connsiteX82" fmla="*/ 2407298 w 2603241"/>
              <a:gd name="connsiteY82" fmla="*/ 457200 h 1459677"/>
              <a:gd name="connsiteX83" fmla="*/ 2425959 w 2603241"/>
              <a:gd name="connsiteY83" fmla="*/ 569167 h 1459677"/>
              <a:gd name="connsiteX84" fmla="*/ 2453952 w 2603241"/>
              <a:gd name="connsiteY84" fmla="*/ 643811 h 1459677"/>
              <a:gd name="connsiteX85" fmla="*/ 2500604 w 2603241"/>
              <a:gd name="connsiteY85" fmla="*/ 746449 h 1459677"/>
              <a:gd name="connsiteX86" fmla="*/ 2556588 w 2603241"/>
              <a:gd name="connsiteY86" fmla="*/ 942391 h 1459677"/>
              <a:gd name="connsiteX87" fmla="*/ 2584580 w 2603241"/>
              <a:gd name="connsiteY87" fmla="*/ 1007706 h 1459677"/>
              <a:gd name="connsiteX88" fmla="*/ 2603241 w 2603241"/>
              <a:gd name="connsiteY88" fmla="*/ 1054359 h 1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2603241" h="1459677">
                <a:moveTo>
                  <a:pt x="0" y="1455575"/>
                </a:moveTo>
                <a:cubicBezTo>
                  <a:pt x="15551" y="1461795"/>
                  <a:pt x="130629" y="1460240"/>
                  <a:pt x="167951" y="1455575"/>
                </a:cubicBezTo>
                <a:cubicBezTo>
                  <a:pt x="205273" y="1450910"/>
                  <a:pt x="209094" y="1434179"/>
                  <a:pt x="223935" y="1427583"/>
                </a:cubicBezTo>
                <a:cubicBezTo>
                  <a:pt x="241910" y="1419594"/>
                  <a:pt x="263552" y="1419833"/>
                  <a:pt x="279919" y="1408922"/>
                </a:cubicBezTo>
                <a:cubicBezTo>
                  <a:pt x="289249" y="1402702"/>
                  <a:pt x="297663" y="1394815"/>
                  <a:pt x="307910" y="1390261"/>
                </a:cubicBezTo>
                <a:cubicBezTo>
                  <a:pt x="325885" y="1382272"/>
                  <a:pt x="345233" y="1377820"/>
                  <a:pt x="363894" y="1371600"/>
                </a:cubicBezTo>
                <a:lnTo>
                  <a:pt x="391886" y="1362269"/>
                </a:lnTo>
                <a:lnTo>
                  <a:pt x="419878" y="1352938"/>
                </a:lnTo>
                <a:lnTo>
                  <a:pt x="447870" y="1343608"/>
                </a:lnTo>
                <a:cubicBezTo>
                  <a:pt x="468981" y="1280272"/>
                  <a:pt x="438325" y="1353150"/>
                  <a:pt x="513184" y="1278293"/>
                </a:cubicBezTo>
                <a:cubicBezTo>
                  <a:pt x="522515" y="1268963"/>
                  <a:pt x="532729" y="1260439"/>
                  <a:pt x="541176" y="1250302"/>
                </a:cubicBezTo>
                <a:cubicBezTo>
                  <a:pt x="548355" y="1241687"/>
                  <a:pt x="551908" y="1230239"/>
                  <a:pt x="559837" y="1222310"/>
                </a:cubicBezTo>
                <a:cubicBezTo>
                  <a:pt x="577924" y="1204223"/>
                  <a:pt x="593056" y="1201907"/>
                  <a:pt x="615821" y="1194318"/>
                </a:cubicBezTo>
                <a:cubicBezTo>
                  <a:pt x="622041" y="1184987"/>
                  <a:pt x="626553" y="1174255"/>
                  <a:pt x="634482" y="1166326"/>
                </a:cubicBezTo>
                <a:cubicBezTo>
                  <a:pt x="642411" y="1158397"/>
                  <a:pt x="653859" y="1154844"/>
                  <a:pt x="662474" y="1147665"/>
                </a:cubicBezTo>
                <a:cubicBezTo>
                  <a:pt x="672611" y="1139217"/>
                  <a:pt x="680329" y="1128121"/>
                  <a:pt x="690466" y="1119673"/>
                </a:cubicBezTo>
                <a:cubicBezTo>
                  <a:pt x="733659" y="1083678"/>
                  <a:pt x="705558" y="1120725"/>
                  <a:pt x="746449" y="1073020"/>
                </a:cubicBezTo>
                <a:cubicBezTo>
                  <a:pt x="751523" y="1067100"/>
                  <a:pt x="787193" y="1019524"/>
                  <a:pt x="793102" y="1007706"/>
                </a:cubicBezTo>
                <a:cubicBezTo>
                  <a:pt x="797501" y="998909"/>
                  <a:pt x="798034" y="988511"/>
                  <a:pt x="802433" y="979714"/>
                </a:cubicBezTo>
                <a:cubicBezTo>
                  <a:pt x="807448" y="969684"/>
                  <a:pt x="816079" y="961752"/>
                  <a:pt x="821094" y="951722"/>
                </a:cubicBezTo>
                <a:cubicBezTo>
                  <a:pt x="825493" y="942925"/>
                  <a:pt x="825648" y="932328"/>
                  <a:pt x="830425" y="923730"/>
                </a:cubicBezTo>
                <a:cubicBezTo>
                  <a:pt x="841317" y="904125"/>
                  <a:pt x="860655" y="889024"/>
                  <a:pt x="867747" y="867747"/>
                </a:cubicBezTo>
                <a:cubicBezTo>
                  <a:pt x="870857" y="858416"/>
                  <a:pt x="872018" y="848189"/>
                  <a:pt x="877078" y="839755"/>
                </a:cubicBezTo>
                <a:cubicBezTo>
                  <a:pt x="881604" y="832212"/>
                  <a:pt x="890244" y="827962"/>
                  <a:pt x="895739" y="821093"/>
                </a:cubicBezTo>
                <a:cubicBezTo>
                  <a:pt x="902744" y="812337"/>
                  <a:pt x="907102" y="801616"/>
                  <a:pt x="914400" y="793102"/>
                </a:cubicBezTo>
                <a:cubicBezTo>
                  <a:pt x="942198" y="760672"/>
                  <a:pt x="974321" y="743966"/>
                  <a:pt x="989045" y="699796"/>
                </a:cubicBezTo>
                <a:cubicBezTo>
                  <a:pt x="997042" y="675807"/>
                  <a:pt x="1003018" y="660264"/>
                  <a:pt x="1007706" y="634481"/>
                </a:cubicBezTo>
                <a:cubicBezTo>
                  <a:pt x="1011640" y="612843"/>
                  <a:pt x="1012724" y="590732"/>
                  <a:pt x="1017037" y="569167"/>
                </a:cubicBezTo>
                <a:cubicBezTo>
                  <a:pt x="1018966" y="559523"/>
                  <a:pt x="1023666" y="550632"/>
                  <a:pt x="1026368" y="541175"/>
                </a:cubicBezTo>
                <a:cubicBezTo>
                  <a:pt x="1029891" y="528845"/>
                  <a:pt x="1032916" y="516371"/>
                  <a:pt x="1035698" y="503853"/>
                </a:cubicBezTo>
                <a:cubicBezTo>
                  <a:pt x="1039138" y="488372"/>
                  <a:pt x="1040472" y="472390"/>
                  <a:pt x="1045029" y="457200"/>
                </a:cubicBezTo>
                <a:cubicBezTo>
                  <a:pt x="1049842" y="441157"/>
                  <a:pt x="1058394" y="426436"/>
                  <a:pt x="1063690" y="410547"/>
                </a:cubicBezTo>
                <a:cubicBezTo>
                  <a:pt x="1083774" y="350295"/>
                  <a:pt x="1058883" y="394431"/>
                  <a:pt x="1091682" y="345232"/>
                </a:cubicBezTo>
                <a:cubicBezTo>
                  <a:pt x="1094792" y="332791"/>
                  <a:pt x="1099199" y="320605"/>
                  <a:pt x="1101013" y="307910"/>
                </a:cubicBezTo>
                <a:cubicBezTo>
                  <a:pt x="1105433" y="276967"/>
                  <a:pt x="1097648" y="243167"/>
                  <a:pt x="1110343" y="214604"/>
                </a:cubicBezTo>
                <a:cubicBezTo>
                  <a:pt x="1114337" y="205616"/>
                  <a:pt x="1129004" y="220824"/>
                  <a:pt x="1138335" y="223934"/>
                </a:cubicBezTo>
                <a:cubicBezTo>
                  <a:pt x="1144555" y="242595"/>
                  <a:pt x="1148199" y="262324"/>
                  <a:pt x="1156996" y="279918"/>
                </a:cubicBezTo>
                <a:cubicBezTo>
                  <a:pt x="1180056" y="326037"/>
                  <a:pt x="1171258" y="304045"/>
                  <a:pt x="1184988" y="345232"/>
                </a:cubicBezTo>
                <a:cubicBezTo>
                  <a:pt x="1188098" y="391885"/>
                  <a:pt x="1179534" y="440834"/>
                  <a:pt x="1194319" y="485191"/>
                </a:cubicBezTo>
                <a:cubicBezTo>
                  <a:pt x="1198492" y="497709"/>
                  <a:pt x="1212173" y="465647"/>
                  <a:pt x="1222310" y="457200"/>
                </a:cubicBezTo>
                <a:cubicBezTo>
                  <a:pt x="1230925" y="450021"/>
                  <a:pt x="1241545" y="445543"/>
                  <a:pt x="1250302" y="438538"/>
                </a:cubicBezTo>
                <a:cubicBezTo>
                  <a:pt x="1257171" y="433043"/>
                  <a:pt x="1263468" y="426746"/>
                  <a:pt x="1268964" y="419877"/>
                </a:cubicBezTo>
                <a:cubicBezTo>
                  <a:pt x="1288637" y="395286"/>
                  <a:pt x="1287118" y="382892"/>
                  <a:pt x="1315617" y="363893"/>
                </a:cubicBezTo>
                <a:cubicBezTo>
                  <a:pt x="1323800" y="358438"/>
                  <a:pt x="1334278" y="357673"/>
                  <a:pt x="1343608" y="354563"/>
                </a:cubicBezTo>
                <a:cubicBezTo>
                  <a:pt x="1385403" y="312770"/>
                  <a:pt x="1350997" y="354947"/>
                  <a:pt x="1371600" y="251926"/>
                </a:cubicBezTo>
                <a:cubicBezTo>
                  <a:pt x="1375458" y="232637"/>
                  <a:pt x="1384040" y="214603"/>
                  <a:pt x="1390261" y="195942"/>
                </a:cubicBezTo>
                <a:lnTo>
                  <a:pt x="1399592" y="167951"/>
                </a:lnTo>
                <a:lnTo>
                  <a:pt x="1408923" y="139959"/>
                </a:lnTo>
                <a:cubicBezTo>
                  <a:pt x="1412033" y="121298"/>
                  <a:pt x="1411610" y="101689"/>
                  <a:pt x="1418253" y="83975"/>
                </a:cubicBezTo>
                <a:cubicBezTo>
                  <a:pt x="1421342" y="75738"/>
                  <a:pt x="1432981" y="73182"/>
                  <a:pt x="1436915" y="65314"/>
                </a:cubicBezTo>
                <a:cubicBezTo>
                  <a:pt x="1445712" y="47720"/>
                  <a:pt x="1455576" y="9330"/>
                  <a:pt x="1455576" y="9330"/>
                </a:cubicBezTo>
                <a:cubicBezTo>
                  <a:pt x="1544215" y="97969"/>
                  <a:pt x="1430243" y="-25605"/>
                  <a:pt x="1492898" y="74644"/>
                </a:cubicBezTo>
                <a:cubicBezTo>
                  <a:pt x="1502223" y="89564"/>
                  <a:pt x="1530221" y="111967"/>
                  <a:pt x="1530221" y="111967"/>
                </a:cubicBezTo>
                <a:cubicBezTo>
                  <a:pt x="1533331" y="121298"/>
                  <a:pt x="1538661" y="130164"/>
                  <a:pt x="1539551" y="139959"/>
                </a:cubicBezTo>
                <a:cubicBezTo>
                  <a:pt x="1544908" y="198891"/>
                  <a:pt x="1524849" y="263165"/>
                  <a:pt x="1548882" y="317240"/>
                </a:cubicBezTo>
                <a:cubicBezTo>
                  <a:pt x="1557814" y="337337"/>
                  <a:pt x="1592425" y="311020"/>
                  <a:pt x="1614196" y="307910"/>
                </a:cubicBezTo>
                <a:cubicBezTo>
                  <a:pt x="1699833" y="279365"/>
                  <a:pt x="1650607" y="291206"/>
                  <a:pt x="1763486" y="279918"/>
                </a:cubicBezTo>
                <a:cubicBezTo>
                  <a:pt x="1774598" y="157686"/>
                  <a:pt x="1761953" y="209874"/>
                  <a:pt x="1791478" y="121298"/>
                </a:cubicBezTo>
                <a:cubicBezTo>
                  <a:pt x="1794588" y="111967"/>
                  <a:pt x="1796409" y="102103"/>
                  <a:pt x="1800808" y="93306"/>
                </a:cubicBezTo>
                <a:cubicBezTo>
                  <a:pt x="1807029" y="80865"/>
                  <a:pt x="1814304" y="68898"/>
                  <a:pt x="1819470" y="55983"/>
                </a:cubicBezTo>
                <a:cubicBezTo>
                  <a:pt x="1826776" y="37720"/>
                  <a:pt x="1838131" y="0"/>
                  <a:pt x="1838131" y="0"/>
                </a:cubicBezTo>
                <a:cubicBezTo>
                  <a:pt x="1886362" y="72347"/>
                  <a:pt x="1868362" y="34709"/>
                  <a:pt x="1894115" y="111967"/>
                </a:cubicBezTo>
                <a:lnTo>
                  <a:pt x="1903445" y="139959"/>
                </a:lnTo>
                <a:lnTo>
                  <a:pt x="1912776" y="167951"/>
                </a:lnTo>
                <a:cubicBezTo>
                  <a:pt x="1918442" y="213279"/>
                  <a:pt x="1920750" y="246502"/>
                  <a:pt x="1931437" y="289249"/>
                </a:cubicBezTo>
                <a:cubicBezTo>
                  <a:pt x="1933822" y="298790"/>
                  <a:pt x="1933814" y="310286"/>
                  <a:pt x="1940768" y="317240"/>
                </a:cubicBezTo>
                <a:cubicBezTo>
                  <a:pt x="1947722" y="324194"/>
                  <a:pt x="1959083" y="324812"/>
                  <a:pt x="1968759" y="326571"/>
                </a:cubicBezTo>
                <a:cubicBezTo>
                  <a:pt x="1993430" y="331057"/>
                  <a:pt x="2018522" y="332792"/>
                  <a:pt x="2043404" y="335902"/>
                </a:cubicBezTo>
                <a:cubicBezTo>
                  <a:pt x="2062065" y="342122"/>
                  <a:pt x="2093167" y="335902"/>
                  <a:pt x="2099388" y="354563"/>
                </a:cubicBezTo>
                <a:cubicBezTo>
                  <a:pt x="2111829" y="391885"/>
                  <a:pt x="2099388" y="379445"/>
                  <a:pt x="2136710" y="391885"/>
                </a:cubicBezTo>
                <a:cubicBezTo>
                  <a:pt x="2142931" y="398106"/>
                  <a:pt x="2146575" y="410547"/>
                  <a:pt x="2155372" y="410547"/>
                </a:cubicBezTo>
                <a:cubicBezTo>
                  <a:pt x="2169281" y="410547"/>
                  <a:pt x="2182009" y="400790"/>
                  <a:pt x="2192694" y="391885"/>
                </a:cubicBezTo>
                <a:cubicBezTo>
                  <a:pt x="2209389" y="377972"/>
                  <a:pt x="2214317" y="355007"/>
                  <a:pt x="2220686" y="335902"/>
                </a:cubicBezTo>
                <a:cubicBezTo>
                  <a:pt x="2223796" y="304800"/>
                  <a:pt x="2227938" y="273784"/>
                  <a:pt x="2230017" y="242596"/>
                </a:cubicBezTo>
                <a:cubicBezTo>
                  <a:pt x="2238130" y="120897"/>
                  <a:pt x="2205119" y="94101"/>
                  <a:pt x="2258008" y="27991"/>
                </a:cubicBezTo>
                <a:cubicBezTo>
                  <a:pt x="2263504" y="21122"/>
                  <a:pt x="2269126" y="13856"/>
                  <a:pt x="2276670" y="9330"/>
                </a:cubicBezTo>
                <a:cubicBezTo>
                  <a:pt x="2285104" y="4270"/>
                  <a:pt x="2295331" y="3110"/>
                  <a:pt x="2304661" y="0"/>
                </a:cubicBezTo>
                <a:cubicBezTo>
                  <a:pt x="2340990" y="36327"/>
                  <a:pt x="2316791" y="4665"/>
                  <a:pt x="2332653" y="83975"/>
                </a:cubicBezTo>
                <a:cubicBezTo>
                  <a:pt x="2334582" y="93619"/>
                  <a:pt x="2339396" y="102478"/>
                  <a:pt x="2341984" y="111967"/>
                </a:cubicBezTo>
                <a:cubicBezTo>
                  <a:pt x="2373554" y="227724"/>
                  <a:pt x="2348499" y="150174"/>
                  <a:pt x="2369976" y="214604"/>
                </a:cubicBezTo>
                <a:cubicBezTo>
                  <a:pt x="2373086" y="255037"/>
                  <a:pt x="2374568" y="295628"/>
                  <a:pt x="2379306" y="335902"/>
                </a:cubicBezTo>
                <a:cubicBezTo>
                  <a:pt x="2381436" y="354007"/>
                  <a:pt x="2391934" y="383116"/>
                  <a:pt x="2397968" y="401216"/>
                </a:cubicBezTo>
                <a:cubicBezTo>
                  <a:pt x="2401078" y="419877"/>
                  <a:pt x="2404798" y="438447"/>
                  <a:pt x="2407298" y="457200"/>
                </a:cubicBezTo>
                <a:cubicBezTo>
                  <a:pt x="2421186" y="561365"/>
                  <a:pt x="2406511" y="510819"/>
                  <a:pt x="2425959" y="569167"/>
                </a:cubicBezTo>
                <a:cubicBezTo>
                  <a:pt x="2422849" y="581608"/>
                  <a:pt x="2441511" y="614264"/>
                  <a:pt x="2453952" y="643811"/>
                </a:cubicBezTo>
                <a:cubicBezTo>
                  <a:pt x="2466393" y="673358"/>
                  <a:pt x="2483498" y="696686"/>
                  <a:pt x="2500604" y="746449"/>
                </a:cubicBezTo>
                <a:cubicBezTo>
                  <a:pt x="2517710" y="796212"/>
                  <a:pt x="2542592" y="898848"/>
                  <a:pt x="2556588" y="942391"/>
                </a:cubicBezTo>
                <a:cubicBezTo>
                  <a:pt x="2570584" y="985934"/>
                  <a:pt x="2546119" y="969243"/>
                  <a:pt x="2584580" y="1007706"/>
                </a:cubicBezTo>
                <a:cubicBezTo>
                  <a:pt x="2596109" y="1042296"/>
                  <a:pt x="2589511" y="1026901"/>
                  <a:pt x="2603241" y="1054359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508325" y="3645024"/>
            <a:ext cx="23332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err="1" smtClean="0"/>
              <a:t>Typical</a:t>
            </a:r>
            <a:r>
              <a:rPr lang="sv-SE" sz="1400" dirty="0" smtClean="0"/>
              <a:t> </a:t>
            </a:r>
            <a:r>
              <a:rPr lang="sv-SE" sz="1400" dirty="0" err="1" smtClean="0"/>
              <a:t>issue</a:t>
            </a:r>
            <a:r>
              <a:rPr lang="sv-SE" sz="1400" dirty="0" smtClean="0"/>
              <a:t> statistics</a:t>
            </a:r>
          </a:p>
          <a:p>
            <a:r>
              <a:rPr lang="sv-SE" sz="1400" dirty="0" err="1" smtClean="0"/>
              <a:t>with</a:t>
            </a:r>
            <a:r>
              <a:rPr lang="sv-SE" sz="1400" dirty="0" smtClean="0"/>
              <a:t> ”integration </a:t>
            </a:r>
            <a:r>
              <a:rPr lang="sv-SE" sz="1400" dirty="0" err="1" smtClean="0"/>
              <a:t>spikes</a:t>
            </a:r>
            <a:r>
              <a:rPr lang="sv-SE" sz="1400" dirty="0" smtClean="0"/>
              <a:t>” and </a:t>
            </a:r>
            <a:r>
              <a:rPr lang="sv-SE" sz="1400" dirty="0" err="1" smtClean="0"/>
              <a:t>delivery</a:t>
            </a:r>
            <a:r>
              <a:rPr lang="sv-SE" sz="1400" dirty="0" smtClean="0"/>
              <a:t> </a:t>
            </a:r>
            <a:r>
              <a:rPr lang="sv-SE" sz="1400" dirty="0" err="1" smtClean="0"/>
              <a:t>cut</a:t>
            </a:r>
            <a:r>
              <a:rPr lang="sv-SE" sz="1400" dirty="0" smtClean="0"/>
              <a:t> off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93087" y="5929535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dirty="0" smtClean="0"/>
              <a:t>Project Kick off</a:t>
            </a:r>
          </a:p>
        </p:txBody>
      </p:sp>
    </p:spTree>
    <p:extLst>
      <p:ext uri="{BB962C8B-B14F-4D97-AF65-F5344CB8AC3E}">
        <p14:creationId xmlns:p14="http://schemas.microsoft.com/office/powerpoint/2010/main" val="390834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16"/>
          <p:cNvSpPr>
            <a:spLocks noChangeArrowheads="1"/>
          </p:cNvSpPr>
          <p:nvPr/>
        </p:nvSpPr>
        <p:spPr bwMode="auto">
          <a:xfrm>
            <a:off x="608093" y="1412776"/>
            <a:ext cx="10204322" cy="171069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We can never have a full [car] product line ready for Continuous Integration  </a:t>
            </a:r>
            <a:endParaRPr lang="en-US" sz="1600" dirty="0" smtClean="0"/>
          </a:p>
          <a:p>
            <a:r>
              <a:rPr lang="en-US" sz="1600" dirty="0" smtClean="0"/>
              <a:t>… but using a virtual product (line) it is possible to get closer. </a:t>
            </a:r>
            <a:br>
              <a:rPr lang="en-US" sz="1600" dirty="0" smtClean="0"/>
            </a:br>
            <a:r>
              <a:rPr lang="en-US" sz="1600" dirty="0" smtClean="0"/>
              <a:t>Automation is essential! As is an automated model architecture (Avoid parallel architecture models).</a:t>
            </a: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Product driven mechatronics: the virtual product line</a:t>
            </a:r>
            <a:endParaRPr lang="en-US" sz="2000" i="1" dirty="0"/>
          </a:p>
        </p:txBody>
      </p:sp>
      <p:pic>
        <p:nvPicPr>
          <p:cNvPr id="9" name="Picture 4" descr="pile_of_paper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5418" y="5126542"/>
            <a:ext cx="410949" cy="48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392287" y="4114313"/>
            <a:ext cx="792088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Current</a:t>
            </a:r>
            <a:r>
              <a:rPr lang="sv-SE" sz="1400" kern="0" dirty="0" smtClean="0">
                <a:solidFill>
                  <a:srgbClr val="000000"/>
                </a:solidFill>
              </a:rPr>
              <a:t> </a:t>
            </a:r>
            <a:r>
              <a:rPr lang="sv-SE" sz="1400" kern="0" dirty="0" err="1" smtClean="0">
                <a:solidFill>
                  <a:srgbClr val="000000"/>
                </a:solidFill>
              </a:rPr>
              <a:t>product</a:t>
            </a:r>
            <a:endParaRPr lang="sv-SE" sz="14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(</a:t>
            </a:r>
            <a:r>
              <a:rPr lang="sv-SE" sz="1400" kern="0" dirty="0" err="1" smtClean="0">
                <a:solidFill>
                  <a:srgbClr val="000000"/>
                </a:solidFill>
              </a:rPr>
              <a:t>virtual</a:t>
            </a:r>
            <a:r>
              <a:rPr lang="sv-SE" sz="1400" kern="0" dirty="0" smtClean="0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308" y="3153430"/>
            <a:ext cx="1887170" cy="9435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043" y="3212976"/>
            <a:ext cx="1084372" cy="770475"/>
          </a:xfrm>
          <a:prstGeom prst="rect">
            <a:avLst/>
          </a:prstGeom>
        </p:spPr>
      </p:pic>
      <p:sp>
        <p:nvSpPr>
          <p:cNvPr id="15" name="Rectangle 43"/>
          <p:cNvSpPr>
            <a:spLocks noChangeArrowheads="1"/>
          </p:cNvSpPr>
          <p:nvPr/>
        </p:nvSpPr>
        <p:spPr bwMode="auto">
          <a:xfrm>
            <a:off x="7105308" y="4120097"/>
            <a:ext cx="1944216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Integrate</a:t>
            </a:r>
            <a:r>
              <a:rPr lang="sv-SE" sz="1400" kern="0" dirty="0" smtClean="0">
                <a:solidFill>
                  <a:srgbClr val="000000"/>
                </a:solidFill>
              </a:rPr>
              <a:t> in </a:t>
            </a:r>
            <a:r>
              <a:rPr lang="sv-SE" sz="1400" kern="0" dirty="0" err="1" smtClean="0">
                <a:solidFill>
                  <a:srgbClr val="000000"/>
                </a:solidFill>
              </a:rPr>
              <a:t>platform</a:t>
            </a:r>
            <a:endParaRPr lang="sv-SE" sz="14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(and system </a:t>
            </a:r>
            <a:r>
              <a:rPr lang="sv-SE" sz="1400" kern="0" dirty="0" err="1" smtClean="0">
                <a:solidFill>
                  <a:srgbClr val="000000"/>
                </a:solidFill>
              </a:rPr>
              <a:t>rig</a:t>
            </a:r>
            <a:r>
              <a:rPr lang="sv-SE" sz="1400" kern="0" dirty="0" smtClean="0">
                <a:solidFill>
                  <a:srgbClr val="000000"/>
                </a:solidFill>
              </a:rPr>
              <a:t> test)</a:t>
            </a:r>
          </a:p>
        </p:txBody>
      </p:sp>
      <p:sp>
        <p:nvSpPr>
          <p:cNvPr id="16" name="Rectangle 43"/>
          <p:cNvSpPr>
            <a:spLocks noChangeArrowheads="1"/>
          </p:cNvSpPr>
          <p:nvPr/>
        </p:nvSpPr>
        <p:spPr bwMode="auto">
          <a:xfrm>
            <a:off x="9594291" y="3997082"/>
            <a:ext cx="155259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Test </a:t>
            </a:r>
            <a:r>
              <a:rPr lang="sv-SE" sz="1400" kern="0" dirty="0" err="1" smtClean="0">
                <a:solidFill>
                  <a:srgbClr val="000000"/>
                </a:solidFill>
              </a:rPr>
              <a:t>with</a:t>
            </a:r>
            <a:r>
              <a:rPr lang="sv-SE" sz="1400" kern="0" dirty="0" smtClean="0">
                <a:solidFill>
                  <a:srgbClr val="000000"/>
                </a:solidFill>
              </a:rPr>
              <a:t> </a:t>
            </a:r>
            <a:r>
              <a:rPr lang="sv-SE" sz="1400" kern="0" dirty="0" err="1" smtClean="0">
                <a:solidFill>
                  <a:srgbClr val="000000"/>
                </a:solidFill>
              </a:rPr>
              <a:t>vehicle</a:t>
            </a:r>
            <a:endParaRPr lang="sv-SE" sz="1400" kern="0" dirty="0" smtClean="0">
              <a:solidFill>
                <a:srgbClr val="000000"/>
              </a:solidFill>
            </a:endParaRPr>
          </a:p>
        </p:txBody>
      </p:sp>
      <p:pic>
        <p:nvPicPr>
          <p:cNvPr id="17" name="Picture 5" descr="images-3.jpe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56783" y="4365104"/>
            <a:ext cx="756084" cy="85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4751275" y="5209455"/>
            <a:ext cx="183370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Local</a:t>
            </a:r>
            <a:r>
              <a:rPr lang="sv-SE" sz="1400" kern="0" dirty="0" smtClean="0">
                <a:solidFill>
                  <a:srgbClr val="000000"/>
                </a:solidFill>
              </a:rPr>
              <a:t> </a:t>
            </a:r>
            <a:r>
              <a:rPr lang="sv-SE" sz="1400" kern="0" dirty="0" err="1" smtClean="0">
                <a:solidFill>
                  <a:srgbClr val="000000"/>
                </a:solidFill>
              </a:rPr>
              <a:t>rig</a:t>
            </a:r>
            <a:r>
              <a:rPr lang="sv-SE" sz="1400" kern="0" dirty="0" smtClean="0">
                <a:solidFill>
                  <a:srgbClr val="000000"/>
                </a:solidFill>
              </a:rPr>
              <a:t>-test (HIL)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9120217" y="3483415"/>
            <a:ext cx="448325" cy="2123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43"/>
          <p:cNvSpPr>
            <a:spLocks noChangeArrowheads="1"/>
          </p:cNvSpPr>
          <p:nvPr/>
        </p:nvSpPr>
        <p:spPr bwMode="auto">
          <a:xfrm>
            <a:off x="10993740" y="3625860"/>
            <a:ext cx="1351875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Loop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back</a:t>
            </a:r>
          </a:p>
        </p:txBody>
      </p:sp>
      <p:sp>
        <p:nvSpPr>
          <p:cNvPr id="6" name="Curved Left Arrow 5"/>
          <p:cNvSpPr/>
          <p:nvPr/>
        </p:nvSpPr>
        <p:spPr>
          <a:xfrm flipV="1">
            <a:off x="11079918" y="2952938"/>
            <a:ext cx="416563" cy="692086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3372446" flipV="1">
            <a:off x="1372702" y="4032989"/>
            <a:ext cx="839535" cy="22751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20705343">
            <a:off x="6320405" y="3830551"/>
            <a:ext cx="448325" cy="2123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0" y="5431576"/>
            <a:ext cx="12161838" cy="661720"/>
            <a:chOff x="0" y="4188778"/>
            <a:chExt cx="12161838" cy="661720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0" y="4523531"/>
              <a:ext cx="12161838" cy="1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43"/>
            <p:cNvSpPr>
              <a:spLocks noChangeArrowheads="1"/>
            </p:cNvSpPr>
            <p:nvPr/>
          </p:nvSpPr>
          <p:spPr bwMode="auto">
            <a:xfrm>
              <a:off x="32247" y="4188778"/>
              <a:ext cx="1306518" cy="6617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smtClean="0">
                  <a:solidFill>
                    <a:schemeClr val="accent3"/>
                  </a:solidFill>
                </a:rPr>
                <a:t>In-house</a:t>
              </a:r>
              <a:endParaRPr lang="sv-SE" sz="900" kern="0" dirty="0" smtClean="0">
                <a:solidFill>
                  <a:schemeClr val="accent3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900" kern="0" dirty="0">
                <a:solidFill>
                  <a:schemeClr val="accent3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err="1" smtClean="0">
                  <a:solidFill>
                    <a:schemeClr val="accent3"/>
                  </a:solidFill>
                </a:rPr>
                <a:t>Out</a:t>
              </a:r>
              <a:r>
                <a:rPr lang="sv-SE" sz="1400" kern="0" dirty="0" smtClean="0">
                  <a:solidFill>
                    <a:schemeClr val="accent3"/>
                  </a:solidFill>
                </a:rPr>
                <a:t> </a:t>
              </a:r>
              <a:r>
                <a:rPr lang="sv-SE" sz="1400" kern="0" dirty="0" err="1" smtClean="0">
                  <a:solidFill>
                    <a:schemeClr val="accent3"/>
                  </a:solidFill>
                </a:rPr>
                <a:t>sourced</a:t>
              </a:r>
              <a:endParaRPr lang="sv-SE" sz="1400" kern="0" dirty="0" smtClean="0">
                <a:solidFill>
                  <a:schemeClr val="accent3"/>
                </a:solidFill>
              </a:endParaRPr>
            </a:p>
          </p:txBody>
        </p:sp>
      </p:grpSp>
      <p:pic>
        <p:nvPicPr>
          <p:cNvPr id="38" name="Picture 31" descr="images-2.jpe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1819" y="4029854"/>
            <a:ext cx="540450" cy="498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32" descr="images-2.jpe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98622" y="3878521"/>
            <a:ext cx="364770" cy="337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Rectangle 43"/>
          <p:cNvSpPr>
            <a:spLocks noChangeArrowheads="1"/>
          </p:cNvSpPr>
          <p:nvPr/>
        </p:nvSpPr>
        <p:spPr bwMode="auto">
          <a:xfrm>
            <a:off x="3128591" y="4458750"/>
            <a:ext cx="1798441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kern="0" dirty="0" smtClean="0">
                <a:solidFill>
                  <a:srgbClr val="000000"/>
                </a:solidFill>
              </a:rPr>
              <a:t>In-house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kern="0" dirty="0" err="1" smtClean="0">
                <a:solidFill>
                  <a:srgbClr val="000000"/>
                </a:solidFill>
              </a:rPr>
              <a:t>development</a:t>
            </a:r>
            <a:endParaRPr lang="sv-SE" sz="1400" b="1" kern="0" dirty="0" smtClean="0">
              <a:solidFill>
                <a:srgbClr val="000000"/>
              </a:solidFill>
            </a:endParaRPr>
          </a:p>
        </p:txBody>
      </p:sp>
      <p:sp>
        <p:nvSpPr>
          <p:cNvPr id="93" name="Right Arrow 92"/>
          <p:cNvSpPr/>
          <p:nvPr/>
        </p:nvSpPr>
        <p:spPr>
          <a:xfrm>
            <a:off x="2152269" y="4412582"/>
            <a:ext cx="832306" cy="200373"/>
          </a:xfrm>
          <a:prstGeom prst="rightArrow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Right Arrow 93"/>
          <p:cNvSpPr/>
          <p:nvPr/>
        </p:nvSpPr>
        <p:spPr>
          <a:xfrm>
            <a:off x="4211810" y="4400598"/>
            <a:ext cx="448325" cy="212358"/>
          </a:xfrm>
          <a:prstGeom prst="rightArrow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3" y="3264129"/>
            <a:ext cx="1084372" cy="77047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63" y="3306597"/>
            <a:ext cx="1084372" cy="770475"/>
          </a:xfrm>
          <a:prstGeom prst="rect">
            <a:avLst/>
          </a:prstGeom>
        </p:spPr>
      </p:pic>
      <p:sp>
        <p:nvSpPr>
          <p:cNvPr id="62" name="Right Arrow 61"/>
          <p:cNvSpPr/>
          <p:nvPr/>
        </p:nvSpPr>
        <p:spPr>
          <a:xfrm rot="19823566">
            <a:off x="4159893" y="4008134"/>
            <a:ext cx="448325" cy="212358"/>
          </a:xfrm>
          <a:prstGeom prst="rightArrow">
            <a:avLst/>
          </a:prstGeom>
          <a:solidFill>
            <a:srgbClr val="024C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Curved Left Arrow 62"/>
          <p:cNvSpPr/>
          <p:nvPr/>
        </p:nvSpPr>
        <p:spPr>
          <a:xfrm rot="16200000" flipV="1">
            <a:off x="3074785" y="837420"/>
            <a:ext cx="416563" cy="4155544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Curved Left Arrow 63"/>
          <p:cNvSpPr/>
          <p:nvPr/>
        </p:nvSpPr>
        <p:spPr>
          <a:xfrm rot="15472015" flipV="1">
            <a:off x="4443300" y="2386137"/>
            <a:ext cx="416563" cy="1393441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43"/>
          <p:cNvSpPr>
            <a:spLocks noChangeArrowheads="1"/>
          </p:cNvSpPr>
          <p:nvPr/>
        </p:nvSpPr>
        <p:spPr bwMode="auto">
          <a:xfrm>
            <a:off x="3598622" y="5229200"/>
            <a:ext cx="183370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Reqs</a:t>
            </a:r>
            <a:r>
              <a:rPr lang="sv-SE" sz="1400" kern="0" dirty="0" smtClean="0">
                <a:solidFill>
                  <a:srgbClr val="000000"/>
                </a:solidFill>
              </a:rPr>
              <a:t>, tests.</a:t>
            </a:r>
          </a:p>
        </p:txBody>
      </p:sp>
      <p:sp>
        <p:nvSpPr>
          <p:cNvPr id="70" name="Rectangle 43"/>
          <p:cNvSpPr>
            <a:spLocks noChangeArrowheads="1"/>
          </p:cNvSpPr>
          <p:nvPr/>
        </p:nvSpPr>
        <p:spPr bwMode="auto">
          <a:xfrm>
            <a:off x="2770310" y="2708920"/>
            <a:ext cx="1798441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kern="0" dirty="0" smtClean="0">
                <a:solidFill>
                  <a:srgbClr val="FF6600"/>
                </a:solidFill>
              </a:rPr>
              <a:t>Short loops</a:t>
            </a:r>
          </a:p>
        </p:txBody>
      </p:sp>
      <p:sp>
        <p:nvSpPr>
          <p:cNvPr id="71" name="Curved Left Arrow 70"/>
          <p:cNvSpPr/>
          <p:nvPr/>
        </p:nvSpPr>
        <p:spPr>
          <a:xfrm rot="16200000" flipV="1">
            <a:off x="6010525" y="-2303950"/>
            <a:ext cx="416563" cy="9722225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43"/>
          <p:cNvSpPr>
            <a:spLocks noChangeArrowheads="1"/>
          </p:cNvSpPr>
          <p:nvPr/>
        </p:nvSpPr>
        <p:spPr bwMode="auto">
          <a:xfrm>
            <a:off x="6584975" y="2425012"/>
            <a:ext cx="223224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kern="0" dirty="0" smtClean="0">
                <a:solidFill>
                  <a:srgbClr val="FF6600"/>
                </a:solidFill>
              </a:rPr>
              <a:t>Long loop (</a:t>
            </a:r>
            <a:r>
              <a:rPr lang="sv-SE" sz="1400" b="1" kern="0" dirty="0" err="1" smtClean="0">
                <a:solidFill>
                  <a:srgbClr val="FF6600"/>
                </a:solidFill>
              </a:rPr>
              <a:t>but</a:t>
            </a:r>
            <a:r>
              <a:rPr lang="sv-SE" sz="1400" b="1" kern="0" dirty="0" smtClean="0">
                <a:solidFill>
                  <a:srgbClr val="FF6600"/>
                </a:solidFill>
              </a:rPr>
              <a:t> faster!)</a:t>
            </a:r>
          </a:p>
        </p:txBody>
      </p:sp>
      <p:sp>
        <p:nvSpPr>
          <p:cNvPr id="73" name="Rectangle 43"/>
          <p:cNvSpPr>
            <a:spLocks noChangeArrowheads="1"/>
          </p:cNvSpPr>
          <p:nvPr/>
        </p:nvSpPr>
        <p:spPr bwMode="auto">
          <a:xfrm>
            <a:off x="3155418" y="5939407"/>
            <a:ext cx="245828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kern="0" dirty="0" err="1" smtClean="0">
                <a:solidFill>
                  <a:srgbClr val="FF6600"/>
                </a:solidFill>
              </a:rPr>
              <a:t>Included</a:t>
            </a:r>
            <a:r>
              <a:rPr lang="sv-SE" sz="1400" b="1" kern="0" dirty="0" smtClean="0">
                <a:solidFill>
                  <a:srgbClr val="FF6600"/>
                </a:solidFill>
              </a:rPr>
              <a:t> in long loop</a:t>
            </a:r>
          </a:p>
        </p:txBody>
      </p:sp>
      <p:sp>
        <p:nvSpPr>
          <p:cNvPr id="75" name="Rectangle 43"/>
          <p:cNvSpPr>
            <a:spLocks noChangeArrowheads="1"/>
          </p:cNvSpPr>
          <p:nvPr/>
        </p:nvSpPr>
        <p:spPr bwMode="auto">
          <a:xfrm>
            <a:off x="4817108" y="4034604"/>
            <a:ext cx="183370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Virtual</a:t>
            </a:r>
            <a:r>
              <a:rPr lang="sv-SE" sz="1400" kern="0" dirty="0" smtClean="0">
                <a:solidFill>
                  <a:srgbClr val="000000"/>
                </a:solidFill>
              </a:rPr>
              <a:t> system test</a:t>
            </a:r>
          </a:p>
        </p:txBody>
      </p:sp>
    </p:spTree>
    <p:extLst>
      <p:ext uri="{BB962C8B-B14F-4D97-AF65-F5344CB8AC3E}">
        <p14:creationId xmlns:p14="http://schemas.microsoft.com/office/powerpoint/2010/main" val="4590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Scaling Virtual Integration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415" y="4437112"/>
            <a:ext cx="1368152" cy="1512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8431" y="4653136"/>
            <a:ext cx="1152128" cy="432048"/>
          </a:xfrm>
          <a:prstGeom prst="rect">
            <a:avLst/>
          </a:prstGeom>
          <a:solidFill>
            <a:schemeClr val="bg1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subsystem control </a:t>
            </a:r>
            <a:r>
              <a:rPr lang="en-US" sz="1400" b="1" dirty="0" err="1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sw</a:t>
            </a:r>
            <a:endParaRPr lang="en-US" sz="1400" b="1" dirty="0" smtClean="0">
              <a:solidFill>
                <a:srgbClr val="125687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8" name="Picture 2" descr="electric_mo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66" y="5301208"/>
            <a:ext cx="864577" cy="531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/>
          <p:cNvSpPr/>
          <p:nvPr/>
        </p:nvSpPr>
        <p:spPr>
          <a:xfrm>
            <a:off x="2120479" y="5733256"/>
            <a:ext cx="1008112" cy="432048"/>
          </a:xfrm>
          <a:prstGeom prst="rect">
            <a:avLst/>
          </a:prstGeom>
          <a:solidFill>
            <a:schemeClr val="bg1"/>
          </a:solidFill>
          <a:ln w="635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rPr>
              <a:t>plant models</a:t>
            </a:r>
          </a:p>
        </p:txBody>
      </p:sp>
      <p:cxnSp>
        <p:nvCxnSpPr>
          <p:cNvPr id="10" name="Elbow Connector 9"/>
          <p:cNvCxnSpPr>
            <a:endCxn id="8" idx="1"/>
          </p:cNvCxnSpPr>
          <p:nvPr/>
        </p:nvCxnSpPr>
        <p:spPr>
          <a:xfrm rot="16200000" flipH="1">
            <a:off x="1004355" y="4185084"/>
            <a:ext cx="936104" cy="432048"/>
          </a:xfrm>
          <a:prstGeom prst="bentConnector2">
            <a:avLst/>
          </a:prstGeom>
          <a:ln w="28575" cmpd="sng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8" idx="3"/>
          </p:cNvCxnSpPr>
          <p:nvPr/>
        </p:nvCxnSpPr>
        <p:spPr>
          <a:xfrm flipV="1">
            <a:off x="2840559" y="3933056"/>
            <a:ext cx="432048" cy="936104"/>
          </a:xfrm>
          <a:prstGeom prst="bentConnector2">
            <a:avLst/>
          </a:prstGeom>
          <a:ln w="28575" cmpd="sng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8" idx="3"/>
            <a:endCxn id="68" idx="3"/>
          </p:cNvCxnSpPr>
          <p:nvPr/>
        </p:nvCxnSpPr>
        <p:spPr>
          <a:xfrm flipH="1">
            <a:off x="2696543" y="4869160"/>
            <a:ext cx="144016" cy="697955"/>
          </a:xfrm>
          <a:prstGeom prst="bentConnector3">
            <a:avLst>
              <a:gd name="adj1" fmla="val -158732"/>
            </a:avLst>
          </a:prstGeom>
          <a:ln w="28575" cmpd="sng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68" idx="1"/>
            <a:endCxn id="8" idx="1"/>
          </p:cNvCxnSpPr>
          <p:nvPr/>
        </p:nvCxnSpPr>
        <p:spPr>
          <a:xfrm rot="10800000">
            <a:off x="1688432" y="4869161"/>
            <a:ext cx="143535" cy="697955"/>
          </a:xfrm>
          <a:prstGeom prst="bentConnector3">
            <a:avLst>
              <a:gd name="adj1" fmla="val 259264"/>
            </a:avLst>
          </a:prstGeom>
          <a:ln w="28575" cmpd="sng">
            <a:solidFill>
              <a:srgbClr val="8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416623" y="3933056"/>
            <a:ext cx="2304256" cy="2376264"/>
            <a:chOff x="3560639" y="3861048"/>
            <a:chExt cx="2304256" cy="2376264"/>
          </a:xfrm>
        </p:grpSpPr>
        <p:sp>
          <p:nvSpPr>
            <p:cNvPr id="75" name="Rectangle 74"/>
            <p:cNvSpPr/>
            <p:nvPr/>
          </p:nvSpPr>
          <p:spPr>
            <a:xfrm>
              <a:off x="3992687" y="4365104"/>
              <a:ext cx="1368152" cy="1512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136703" y="4581128"/>
              <a:ext cx="115212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125687"/>
                  </a:solidFill>
                  <a:latin typeface="Arial" pitchFamily="34" charset="0"/>
                  <a:cs typeface="Arial" pitchFamily="34" charset="0"/>
                </a:rPr>
                <a:t>subsystem control </a:t>
              </a:r>
              <a:r>
                <a:rPr lang="en-US" sz="1400" b="1" dirty="0" err="1" smtClean="0">
                  <a:solidFill>
                    <a:srgbClr val="125687"/>
                  </a:solidFill>
                  <a:latin typeface="Arial" pitchFamily="34" charset="0"/>
                  <a:cs typeface="Arial" pitchFamily="34" charset="0"/>
                </a:rPr>
                <a:t>sw</a:t>
              </a:r>
              <a:endParaRPr lang="en-US" sz="1400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77" name="Picture 2" descr="electric_motor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0238" y="5229200"/>
              <a:ext cx="864577" cy="53181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Rectangle 77"/>
            <p:cNvSpPr/>
            <p:nvPr/>
          </p:nvSpPr>
          <p:spPr>
            <a:xfrm>
              <a:off x="4568751" y="5661248"/>
              <a:ext cx="1008112" cy="432048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125687"/>
                  </a:solidFill>
                  <a:latin typeface="Arial" pitchFamily="34" charset="0"/>
                  <a:cs typeface="Arial" pitchFamily="34" charset="0"/>
                </a:rPr>
                <a:t>plant models</a:t>
              </a:r>
            </a:p>
          </p:txBody>
        </p:sp>
        <p:cxnSp>
          <p:nvCxnSpPr>
            <p:cNvPr id="79" name="Elbow Connector 78"/>
            <p:cNvCxnSpPr>
              <a:endCxn id="76" idx="1"/>
            </p:cNvCxnSpPr>
            <p:nvPr/>
          </p:nvCxnSpPr>
          <p:spPr>
            <a:xfrm rot="16200000" flipH="1">
              <a:off x="3452627" y="4113076"/>
              <a:ext cx="936104" cy="432048"/>
            </a:xfrm>
            <a:prstGeom prst="bentConnector2">
              <a:avLst/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6" idx="3"/>
            </p:cNvCxnSpPr>
            <p:nvPr/>
          </p:nvCxnSpPr>
          <p:spPr>
            <a:xfrm flipV="1">
              <a:off x="5288831" y="3861048"/>
              <a:ext cx="432048" cy="936104"/>
            </a:xfrm>
            <a:prstGeom prst="bentConnector2">
              <a:avLst/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/>
            <p:cNvCxnSpPr>
              <a:stCxn id="76" idx="3"/>
              <a:endCxn id="77" idx="3"/>
            </p:cNvCxnSpPr>
            <p:nvPr/>
          </p:nvCxnSpPr>
          <p:spPr>
            <a:xfrm flipH="1">
              <a:off x="5144815" y="4797152"/>
              <a:ext cx="144016" cy="697955"/>
            </a:xfrm>
            <a:prstGeom prst="bentConnector3">
              <a:avLst>
                <a:gd name="adj1" fmla="val -158732"/>
              </a:avLst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>
              <a:stCxn id="77" idx="1"/>
              <a:endCxn id="76" idx="1"/>
            </p:cNvCxnSpPr>
            <p:nvPr/>
          </p:nvCxnSpPr>
          <p:spPr>
            <a:xfrm rot="10800000">
              <a:off x="4136704" y="4797153"/>
              <a:ext cx="143535" cy="697955"/>
            </a:xfrm>
            <a:prstGeom prst="bentConnector3">
              <a:avLst>
                <a:gd name="adj1" fmla="val 259264"/>
              </a:avLst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560639" y="3861048"/>
              <a:ext cx="2304256" cy="237626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648871" y="3933056"/>
            <a:ext cx="2304256" cy="2376264"/>
            <a:chOff x="3560639" y="3861048"/>
            <a:chExt cx="2304256" cy="2376264"/>
          </a:xfrm>
        </p:grpSpPr>
        <p:sp>
          <p:nvSpPr>
            <p:cNvPr id="84" name="Rectangle 83"/>
            <p:cNvSpPr/>
            <p:nvPr/>
          </p:nvSpPr>
          <p:spPr>
            <a:xfrm>
              <a:off x="3992687" y="4365104"/>
              <a:ext cx="1368152" cy="1512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36703" y="4581128"/>
              <a:ext cx="115212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125687"/>
                  </a:solidFill>
                  <a:latin typeface="Arial" pitchFamily="34" charset="0"/>
                  <a:cs typeface="Arial" pitchFamily="34" charset="0"/>
                </a:rPr>
                <a:t>subsystem control </a:t>
              </a:r>
              <a:r>
                <a:rPr lang="en-US" sz="1400" b="1" dirty="0" err="1" smtClean="0">
                  <a:solidFill>
                    <a:srgbClr val="125687"/>
                  </a:solidFill>
                  <a:latin typeface="Arial" pitchFamily="34" charset="0"/>
                  <a:cs typeface="Arial" pitchFamily="34" charset="0"/>
                </a:rPr>
                <a:t>sw</a:t>
              </a:r>
              <a:endParaRPr lang="en-US" sz="1400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86" name="Picture 2" descr="electric_motor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0238" y="5229200"/>
              <a:ext cx="864577" cy="53181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Rectangle 86"/>
            <p:cNvSpPr/>
            <p:nvPr/>
          </p:nvSpPr>
          <p:spPr>
            <a:xfrm>
              <a:off x="4568751" y="5661248"/>
              <a:ext cx="1008112" cy="432048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125687"/>
                  </a:solidFill>
                  <a:latin typeface="Arial" pitchFamily="34" charset="0"/>
                  <a:cs typeface="Arial" pitchFamily="34" charset="0"/>
                </a:rPr>
                <a:t>plant models</a:t>
              </a:r>
            </a:p>
          </p:txBody>
        </p:sp>
        <p:cxnSp>
          <p:nvCxnSpPr>
            <p:cNvPr id="88" name="Elbow Connector 87"/>
            <p:cNvCxnSpPr>
              <a:endCxn id="85" idx="1"/>
            </p:cNvCxnSpPr>
            <p:nvPr/>
          </p:nvCxnSpPr>
          <p:spPr>
            <a:xfrm rot="16200000" flipH="1">
              <a:off x="3452627" y="4113076"/>
              <a:ext cx="936104" cy="432048"/>
            </a:xfrm>
            <a:prstGeom prst="bentConnector2">
              <a:avLst/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88"/>
            <p:cNvCxnSpPr>
              <a:stCxn id="85" idx="3"/>
            </p:cNvCxnSpPr>
            <p:nvPr/>
          </p:nvCxnSpPr>
          <p:spPr>
            <a:xfrm flipV="1">
              <a:off x="5288831" y="3861048"/>
              <a:ext cx="432048" cy="936104"/>
            </a:xfrm>
            <a:prstGeom prst="bentConnector2">
              <a:avLst/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Elbow Connector 89"/>
            <p:cNvCxnSpPr>
              <a:stCxn id="85" idx="3"/>
              <a:endCxn id="86" idx="3"/>
            </p:cNvCxnSpPr>
            <p:nvPr/>
          </p:nvCxnSpPr>
          <p:spPr>
            <a:xfrm flipH="1">
              <a:off x="5144815" y="4797152"/>
              <a:ext cx="144016" cy="697955"/>
            </a:xfrm>
            <a:prstGeom prst="bentConnector3">
              <a:avLst>
                <a:gd name="adj1" fmla="val -158732"/>
              </a:avLst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Elbow Connector 90"/>
            <p:cNvCxnSpPr>
              <a:stCxn id="86" idx="1"/>
              <a:endCxn id="85" idx="1"/>
            </p:cNvCxnSpPr>
            <p:nvPr/>
          </p:nvCxnSpPr>
          <p:spPr>
            <a:xfrm rot="10800000">
              <a:off x="4136704" y="4797153"/>
              <a:ext cx="143535" cy="697955"/>
            </a:xfrm>
            <a:prstGeom prst="bentConnector3">
              <a:avLst>
                <a:gd name="adj1" fmla="val 259264"/>
              </a:avLst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3560639" y="3861048"/>
              <a:ext cx="2304256" cy="237626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881119" y="3933056"/>
            <a:ext cx="2304256" cy="2376264"/>
            <a:chOff x="3560639" y="3861048"/>
            <a:chExt cx="2304256" cy="2376264"/>
          </a:xfrm>
        </p:grpSpPr>
        <p:sp>
          <p:nvSpPr>
            <p:cNvPr id="94" name="Rectangle 93"/>
            <p:cNvSpPr/>
            <p:nvPr/>
          </p:nvSpPr>
          <p:spPr>
            <a:xfrm>
              <a:off x="3992687" y="4365104"/>
              <a:ext cx="1368152" cy="15121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136703" y="4581128"/>
              <a:ext cx="1152128" cy="43204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125687"/>
                  </a:solidFill>
                  <a:latin typeface="Arial" pitchFamily="34" charset="0"/>
                  <a:cs typeface="Arial" pitchFamily="34" charset="0"/>
                </a:rPr>
                <a:t>subsystem control </a:t>
              </a:r>
              <a:r>
                <a:rPr lang="en-US" sz="1400" b="1" dirty="0" err="1" smtClean="0">
                  <a:solidFill>
                    <a:srgbClr val="125687"/>
                  </a:solidFill>
                  <a:latin typeface="Arial" pitchFamily="34" charset="0"/>
                  <a:cs typeface="Arial" pitchFamily="34" charset="0"/>
                </a:rPr>
                <a:t>sw</a:t>
              </a:r>
              <a:endParaRPr lang="en-US" sz="1400" b="1" dirty="0" smtClean="0">
                <a:solidFill>
                  <a:srgbClr val="125687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96" name="Picture 2" descr="electric_motor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0238" y="5229200"/>
              <a:ext cx="864577" cy="53181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Rectangle 96"/>
            <p:cNvSpPr/>
            <p:nvPr/>
          </p:nvSpPr>
          <p:spPr>
            <a:xfrm>
              <a:off x="4568751" y="5661248"/>
              <a:ext cx="1008112" cy="432048"/>
            </a:xfrm>
            <a:prstGeom prst="rect">
              <a:avLst/>
            </a:prstGeom>
            <a:solidFill>
              <a:schemeClr val="bg1"/>
            </a:solidFill>
            <a:ln w="6350" cmpd="sng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solidFill>
                    <a:srgbClr val="125687"/>
                  </a:solidFill>
                  <a:latin typeface="Arial" pitchFamily="34" charset="0"/>
                  <a:cs typeface="Arial" pitchFamily="34" charset="0"/>
                </a:rPr>
                <a:t>plant models</a:t>
              </a:r>
            </a:p>
          </p:txBody>
        </p:sp>
        <p:cxnSp>
          <p:nvCxnSpPr>
            <p:cNvPr id="98" name="Elbow Connector 97"/>
            <p:cNvCxnSpPr>
              <a:endCxn id="95" idx="1"/>
            </p:cNvCxnSpPr>
            <p:nvPr/>
          </p:nvCxnSpPr>
          <p:spPr>
            <a:xfrm rot="16200000" flipH="1">
              <a:off x="3452627" y="4113076"/>
              <a:ext cx="936104" cy="432048"/>
            </a:xfrm>
            <a:prstGeom prst="bentConnector2">
              <a:avLst/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>
              <a:stCxn id="95" idx="3"/>
            </p:cNvCxnSpPr>
            <p:nvPr/>
          </p:nvCxnSpPr>
          <p:spPr>
            <a:xfrm flipV="1">
              <a:off x="5288831" y="3861048"/>
              <a:ext cx="432048" cy="936104"/>
            </a:xfrm>
            <a:prstGeom prst="bentConnector2">
              <a:avLst/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/>
            <p:cNvCxnSpPr>
              <a:stCxn id="95" idx="3"/>
              <a:endCxn id="96" idx="3"/>
            </p:cNvCxnSpPr>
            <p:nvPr/>
          </p:nvCxnSpPr>
          <p:spPr>
            <a:xfrm flipH="1">
              <a:off x="5144815" y="4797152"/>
              <a:ext cx="144016" cy="697955"/>
            </a:xfrm>
            <a:prstGeom prst="bentConnector3">
              <a:avLst>
                <a:gd name="adj1" fmla="val -158732"/>
              </a:avLst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/>
            <p:cNvCxnSpPr>
              <a:stCxn id="96" idx="1"/>
              <a:endCxn id="95" idx="1"/>
            </p:cNvCxnSpPr>
            <p:nvPr/>
          </p:nvCxnSpPr>
          <p:spPr>
            <a:xfrm rot="10800000">
              <a:off x="4136704" y="4797153"/>
              <a:ext cx="143535" cy="697955"/>
            </a:xfrm>
            <a:prstGeom prst="bentConnector3">
              <a:avLst>
                <a:gd name="adj1" fmla="val 259264"/>
              </a:avLst>
            </a:prstGeom>
            <a:ln w="28575" cmpd="sng">
              <a:solidFill>
                <a:srgbClr val="8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3560639" y="3861048"/>
              <a:ext cx="2304256" cy="237626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3" name="Title 1"/>
          <p:cNvSpPr txBox="1">
            <a:spLocks/>
          </p:cNvSpPr>
          <p:nvPr/>
        </p:nvSpPr>
        <p:spPr>
          <a:xfrm>
            <a:off x="10185375" y="4725144"/>
            <a:ext cx="836989" cy="6305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…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0846147" y="3645024"/>
            <a:ext cx="207640" cy="2964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11142563" y="3645024"/>
            <a:ext cx="207640" cy="2964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11430595" y="3645024"/>
            <a:ext cx="207640" cy="29641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7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051087">
            <a:off x="4879388" y="2461772"/>
            <a:ext cx="1923216" cy="140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0"/>
            <a:ext cx="9145235" cy="133312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Full product simulation;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 smtClean="0">
                <a:solidFill>
                  <a:srgbClr val="FF0000"/>
                </a:solidFill>
              </a:rPr>
              <a:t>omplete vehicle MIL</a:t>
            </a:r>
          </a:p>
          <a:p>
            <a:r>
              <a:rPr lang="en-US" sz="1600" dirty="0" smtClean="0"/>
              <a:t>Appealing idea, but comes with considerable challenges: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cs typeface="Times New Roman" pitchFamily="18" charset="0"/>
              </a:rPr>
              <a:t>Multi domain architecture (</a:t>
            </a:r>
            <a:r>
              <a:rPr lang="en-US" sz="1600" i="1" dirty="0" smtClean="0">
                <a:cs typeface="Times New Roman" pitchFamily="18" charset="0"/>
              </a:rPr>
              <a:t>combine </a:t>
            </a:r>
            <a:r>
              <a:rPr lang="en-US" sz="1600" i="1" dirty="0" err="1" smtClean="0">
                <a:cs typeface="Times New Roman" pitchFamily="18" charset="0"/>
              </a:rPr>
              <a:t>hw</a:t>
            </a:r>
            <a:r>
              <a:rPr lang="en-US" sz="1600" i="1" dirty="0" smtClean="0">
                <a:cs typeface="Times New Roman" pitchFamily="18" charset="0"/>
              </a:rPr>
              <a:t> and </a:t>
            </a:r>
            <a:r>
              <a:rPr lang="en-US" sz="1600" i="1" dirty="0" err="1" smtClean="0">
                <a:cs typeface="Times New Roman" pitchFamily="18" charset="0"/>
              </a:rPr>
              <a:t>sw</a:t>
            </a:r>
            <a:r>
              <a:rPr lang="en-US" sz="1600" i="1" dirty="0" smtClean="0">
                <a:cs typeface="Times New Roman" pitchFamily="18" charset="0"/>
              </a:rPr>
              <a:t> architectures.</a:t>
            </a:r>
            <a:r>
              <a:rPr lang="en-US" sz="1600" dirty="0" smtClean="0">
                <a:cs typeface="Times New Roman" pitchFamily="18" charset="0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cs typeface="Times New Roman" pitchFamily="18" charset="0"/>
              </a:rPr>
              <a:t>Multi domain modeling (</a:t>
            </a:r>
            <a:r>
              <a:rPr lang="en-US" sz="1600" i="1" dirty="0" smtClean="0">
                <a:cs typeface="Times New Roman" pitchFamily="18" charset="0"/>
              </a:rPr>
              <a:t>integrating electronics, cooling, data, mechanics…)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cs typeface="Times New Roman" pitchFamily="18" charset="0"/>
              </a:rPr>
              <a:t>Multiple DSLs has to be integrated (</a:t>
            </a:r>
            <a:r>
              <a:rPr lang="en-US" sz="1600" i="1" dirty="0" smtClean="0">
                <a:cs typeface="Times New Roman" pitchFamily="18" charset="0"/>
              </a:rPr>
              <a:t>into one executable model</a:t>
            </a:r>
            <a:r>
              <a:rPr lang="en-US" sz="1600" dirty="0" smtClean="0">
                <a:cs typeface="Times New Roman" pitchFamily="18" charset="0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sv-SE" sz="1600" dirty="0">
              <a:cs typeface="Times New Roman" pitchFamily="18" charset="0"/>
            </a:endParaRPr>
          </a:p>
          <a:p>
            <a:r>
              <a:rPr lang="sv-SE" sz="1600" i="1" dirty="0" err="1" smtClean="0">
                <a:cs typeface="Times New Roman" pitchFamily="18" charset="0"/>
              </a:rPr>
              <a:t>Currently</a:t>
            </a:r>
            <a:r>
              <a:rPr lang="sv-SE" sz="1600" i="1" dirty="0" smtClean="0">
                <a:cs typeface="Times New Roman" pitchFamily="18" charset="0"/>
              </a:rPr>
              <a:t> </a:t>
            </a:r>
            <a:r>
              <a:rPr lang="sv-SE" sz="1600" i="1" dirty="0" err="1" smtClean="0">
                <a:cs typeface="Times New Roman" pitchFamily="18" charset="0"/>
              </a:rPr>
              <a:t>working</a:t>
            </a:r>
            <a:r>
              <a:rPr lang="sv-SE" sz="1600" i="1" dirty="0" smtClean="0">
                <a:cs typeface="Times New Roman" pitchFamily="18" charset="0"/>
              </a:rPr>
              <a:t> on it…</a:t>
            </a:r>
            <a:endParaRPr lang="en-US" sz="1600" i="1" dirty="0" smtClean="0">
              <a:cs typeface="Times New Roman" pitchFamily="18" charset="0"/>
            </a:endParaRPr>
          </a:p>
          <a:p>
            <a:endParaRPr lang="en-US" sz="1600" dirty="0"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0359" y="3645024"/>
            <a:ext cx="9721080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Arial" pitchFamily="34" charset="0"/>
                <a:cs typeface="Arial" pitchFamily="34" charset="0"/>
              </a:rPr>
              <a:t>multi domain bus</a:t>
            </a:r>
          </a:p>
        </p:txBody>
      </p:sp>
    </p:spTree>
    <p:extLst>
      <p:ext uri="{BB962C8B-B14F-4D97-AF65-F5344CB8AC3E}">
        <p14:creationId xmlns:p14="http://schemas.microsoft.com/office/powerpoint/2010/main" val="20896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otched Right Arrow 5"/>
          <p:cNvSpPr/>
          <p:nvPr/>
        </p:nvSpPr>
        <p:spPr>
          <a:xfrm>
            <a:off x="7161039" y="1839183"/>
            <a:ext cx="926240" cy="353791"/>
          </a:xfrm>
          <a:prstGeom prst="notchedRightArrow">
            <a:avLst/>
          </a:prstGeom>
          <a:solidFill>
            <a:srgbClr val="898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264621" y="1449292"/>
            <a:ext cx="591012" cy="1187620"/>
            <a:chOff x="3870216" y="915566"/>
            <a:chExt cx="272451" cy="432048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870216" y="915566"/>
              <a:ext cx="5410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926649" y="915566"/>
              <a:ext cx="2498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967210" y="915566"/>
              <a:ext cx="5410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023643" y="915566"/>
              <a:ext cx="2498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061250" y="915566"/>
              <a:ext cx="5410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117683" y="915566"/>
              <a:ext cx="24984" cy="43204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miley Face 14"/>
          <p:cNvSpPr/>
          <p:nvPr/>
        </p:nvSpPr>
        <p:spPr>
          <a:xfrm>
            <a:off x="7299402" y="1671129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/>
          <p:cNvSpPr/>
          <p:nvPr/>
        </p:nvSpPr>
        <p:spPr>
          <a:xfrm>
            <a:off x="7459236" y="1958272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7537338" y="1664466"/>
            <a:ext cx="234304" cy="339320"/>
          </a:xfrm>
          <a:prstGeom prst="smileyFac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How agile should we be?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1447801"/>
            <a:ext cx="6446831" cy="205320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Developers, they </a:t>
            </a:r>
            <a:r>
              <a:rPr lang="en-US" b="1" dirty="0" err="1" smtClean="0">
                <a:solidFill>
                  <a:srgbClr val="FF0000"/>
                </a:solidFill>
              </a:rPr>
              <a:t>wanna</a:t>
            </a:r>
            <a:r>
              <a:rPr lang="en-US" b="1" dirty="0" smtClean="0">
                <a:solidFill>
                  <a:srgbClr val="FF0000"/>
                </a:solidFill>
              </a:rPr>
              <a:t> have fun!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/>
              <a:t>It is great to introduce agile! Get rid of the frustration! Develop and really see that your solution ends up in the vehicle…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This will attract smart developers!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endParaRPr lang="en-US" sz="1600" dirty="0" smtClean="0"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75" y="899120"/>
            <a:ext cx="3672408" cy="4896544"/>
          </a:xfrm>
          <a:prstGeom prst="rect">
            <a:avLst/>
          </a:prstGeom>
        </p:spPr>
      </p:pic>
      <p:sp>
        <p:nvSpPr>
          <p:cNvPr id="63" name="Rectangle 16"/>
          <p:cNvSpPr>
            <a:spLocks noChangeArrowheads="1"/>
          </p:cNvSpPr>
          <p:nvPr/>
        </p:nvSpPr>
        <p:spPr bwMode="auto">
          <a:xfrm>
            <a:off x="608311" y="2671936"/>
            <a:ext cx="6446831" cy="829073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However, if the process is too efficient, too fast we might loose the </a:t>
            </a:r>
            <a:r>
              <a:rPr lang="en-US" sz="1600" b="1" dirty="0" smtClean="0">
                <a:cs typeface="Times New Roman" pitchFamily="18" charset="0"/>
              </a:rPr>
              <a:t>innovations</a:t>
            </a:r>
            <a:r>
              <a:rPr lang="en-US" sz="1600" dirty="0" smtClean="0">
                <a:cs typeface="Times New Roman" pitchFamily="18" charset="0"/>
              </a:rPr>
              <a:t>. Innovations which are done during the normal work…</a:t>
            </a: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cs typeface="Times New Roman" pitchFamily="18" charset="0"/>
              </a:rPr>
              <a:t>We want to be an innovation driven company.</a:t>
            </a:r>
            <a:endParaRPr lang="sv-SE" sz="1600" dirty="0">
              <a:cs typeface="Times New Roman" pitchFamily="18" charset="0"/>
            </a:endParaRPr>
          </a:p>
          <a:p>
            <a:pPr marL="285750" indent="-285750">
              <a:spcBef>
                <a:spcPts val="180"/>
              </a:spcBef>
              <a:buFont typeface="Arial" panose="020B0604020202020204" pitchFamily="34" charset="0"/>
              <a:buChar char="•"/>
            </a:pPr>
            <a:endParaRPr lang="en-US" sz="1600" dirty="0" smtClean="0">
              <a:cs typeface="Times New Roman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08311" y="3789040"/>
            <a:ext cx="7478968" cy="3401897"/>
            <a:chOff x="608311" y="3789040"/>
            <a:chExt cx="7478968" cy="340189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40"/>
            <a:stretch/>
          </p:blipFill>
          <p:spPr>
            <a:xfrm>
              <a:off x="608311" y="3789040"/>
              <a:ext cx="6196833" cy="340189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H="1">
              <a:off x="7055142" y="4293096"/>
              <a:ext cx="1032137" cy="288032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536303" y="3450486"/>
            <a:ext cx="3741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80"/>
              </a:spcBef>
            </a:pPr>
            <a:r>
              <a:rPr lang="sv-SE" sz="1600" i="1" dirty="0">
                <a:solidFill>
                  <a:prstClr val="black"/>
                </a:solidFill>
                <a:cs typeface="Times New Roman" pitchFamily="18" charset="0"/>
              </a:rPr>
              <a:t>… </a:t>
            </a:r>
            <a:r>
              <a:rPr lang="sv-SE" sz="1600" i="1" dirty="0" err="1">
                <a:solidFill>
                  <a:prstClr val="black"/>
                </a:solidFill>
                <a:cs typeface="Times New Roman" pitchFamily="18" charset="0"/>
              </a:rPr>
              <a:t>but</a:t>
            </a:r>
            <a:r>
              <a:rPr lang="sv-SE" sz="1600" i="1" dirty="0">
                <a:solidFill>
                  <a:prstClr val="black"/>
                </a:solidFill>
                <a:cs typeface="Times New Roman" pitchFamily="18" charset="0"/>
              </a:rPr>
              <a:t>, </a:t>
            </a:r>
            <a:r>
              <a:rPr lang="sv-SE" sz="1600" i="1" dirty="0" err="1">
                <a:solidFill>
                  <a:prstClr val="black"/>
                </a:solidFill>
                <a:cs typeface="Times New Roman" pitchFamily="18" charset="0"/>
              </a:rPr>
              <a:t>we</a:t>
            </a:r>
            <a:r>
              <a:rPr lang="sv-SE" sz="1600" i="1" dirty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sv-SE" sz="1600" i="1" dirty="0" err="1">
                <a:solidFill>
                  <a:prstClr val="black"/>
                </a:solidFill>
                <a:cs typeface="Times New Roman" pitchFamily="18" charset="0"/>
              </a:rPr>
              <a:t>are</a:t>
            </a:r>
            <a:r>
              <a:rPr lang="sv-SE" sz="1600" i="1" dirty="0">
                <a:solidFill>
                  <a:prstClr val="black"/>
                </a:solidFill>
                <a:cs typeface="Times New Roman" pitchFamily="18" charset="0"/>
              </a:rPr>
              <a:t> far from </a:t>
            </a:r>
            <a:r>
              <a:rPr lang="sv-SE" sz="1600" i="1" dirty="0" err="1" smtClean="0">
                <a:solidFill>
                  <a:prstClr val="black"/>
                </a:solidFill>
                <a:cs typeface="Times New Roman" pitchFamily="18" charset="0"/>
              </a:rPr>
              <a:t>that</a:t>
            </a:r>
            <a:r>
              <a:rPr lang="sv-SE" sz="1600" i="1" dirty="0" smtClean="0">
                <a:solidFill>
                  <a:prstClr val="black"/>
                </a:solidFill>
                <a:cs typeface="Times New Roman" pitchFamily="18" charset="0"/>
              </a:rPr>
              <a:t> </a:t>
            </a:r>
            <a:r>
              <a:rPr lang="sv-SE" sz="1600" i="1" dirty="0">
                <a:solidFill>
                  <a:prstClr val="black"/>
                </a:solidFill>
                <a:cs typeface="Times New Roman" pitchFamily="18" charset="0"/>
              </a:rPr>
              <a:t>summit </a:t>
            </a:r>
            <a:r>
              <a:rPr lang="sv-SE" sz="1600" i="1" dirty="0" err="1">
                <a:solidFill>
                  <a:prstClr val="black"/>
                </a:solidFill>
                <a:cs typeface="Times New Roman" pitchFamily="18" charset="0"/>
              </a:rPr>
              <a:t>yet</a:t>
            </a:r>
            <a:r>
              <a:rPr lang="sv-SE" sz="1600" i="1" dirty="0">
                <a:solidFill>
                  <a:prstClr val="black"/>
                </a:solidFill>
                <a:cs typeface="Times New Roman" pitchFamily="18" charset="0"/>
              </a:rPr>
              <a:t>.</a:t>
            </a:r>
            <a:endParaRPr lang="en-US" sz="1600" i="1" dirty="0">
              <a:solidFill>
                <a:prstClr val="black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18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3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Conclusions</a:t>
            </a:r>
            <a:endParaRPr lang="en-US" sz="2000" i="1" dirty="0"/>
          </a:p>
        </p:txBody>
      </p:sp>
      <p:sp>
        <p:nvSpPr>
          <p:cNvPr id="3" name="Rectangle 16"/>
          <p:cNvSpPr>
            <a:spLocks noChangeArrowheads="1"/>
          </p:cNvSpPr>
          <p:nvPr/>
        </p:nvSpPr>
        <p:spPr bwMode="auto">
          <a:xfrm>
            <a:off x="608092" y="1196752"/>
            <a:ext cx="9145235" cy="2736304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 pitchFamily="18" charset="0"/>
              </a:rPr>
              <a:t>Volvo Car Group has successfully combined </a:t>
            </a:r>
            <a:r>
              <a:rPr lang="en-US" b="1" dirty="0" smtClean="0">
                <a:cs typeface="Times New Roman" pitchFamily="18" charset="0"/>
              </a:rPr>
              <a:t>Model Driven Engineering</a:t>
            </a:r>
            <a:r>
              <a:rPr lang="en-US" dirty="0" smtClean="0">
                <a:cs typeface="Times New Roman" pitchFamily="18" charset="0"/>
              </a:rPr>
              <a:t> with methods from </a:t>
            </a:r>
            <a:r>
              <a:rPr lang="en-US" b="1" dirty="0" smtClean="0">
                <a:cs typeface="Times New Roman" pitchFamily="18" charset="0"/>
              </a:rPr>
              <a:t>Agile Software development</a:t>
            </a:r>
            <a:r>
              <a:rPr lang="en-US" dirty="0" smtClean="0">
                <a:cs typeface="Times New Roman" pitchFamily="18" charset="0"/>
              </a:rPr>
              <a:t>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 pitchFamily="18" charset="0"/>
              </a:rPr>
              <a:t>Use cases demonstrate that </a:t>
            </a:r>
            <a:r>
              <a:rPr lang="en-US" b="1" dirty="0" smtClean="0">
                <a:cs typeface="Times New Roman" pitchFamily="18" charset="0"/>
              </a:rPr>
              <a:t>MDE is an enabler for Agile </a:t>
            </a:r>
            <a:r>
              <a:rPr lang="en-US" dirty="0" smtClean="0">
                <a:cs typeface="Times New Roman" pitchFamily="18" charset="0"/>
              </a:rPr>
              <a:t>in complex mechatronic systems.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cs typeface="Times New Roman" pitchFamily="18" charset="0"/>
              </a:rPr>
              <a:t>Continuous Integration </a:t>
            </a:r>
            <a:r>
              <a:rPr lang="en-US" dirty="0" smtClean="0">
                <a:cs typeface="Times New Roman" pitchFamily="18" charset="0"/>
              </a:rPr>
              <a:t>(target builds, regression test) is working well, but suitable tools for </a:t>
            </a:r>
            <a:r>
              <a:rPr lang="en-US" b="1" dirty="0" smtClean="0">
                <a:cs typeface="Times New Roman" pitchFamily="18" charset="0"/>
              </a:rPr>
              <a:t>testing and test automation </a:t>
            </a:r>
            <a:r>
              <a:rPr lang="en-US" dirty="0" smtClean="0">
                <a:cs typeface="Times New Roman" pitchFamily="18" charset="0"/>
              </a:rPr>
              <a:t>in DSL-platforms are still missing. 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cs typeface="Times New Roman" pitchFamily="18" charset="0"/>
              </a:rPr>
              <a:t>Physical Modeling</a:t>
            </a:r>
            <a:r>
              <a:rPr lang="en-US" dirty="0" smtClean="0">
                <a:cs typeface="Times New Roman" pitchFamily="18" charset="0"/>
              </a:rPr>
              <a:t> (DSL) is useful for readable, reusable and scalable modelling of physical systems, but challenging for large scale MIL testing (due to increased complexity and code generation issues)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 pitchFamily="18" charset="0"/>
              </a:rPr>
              <a:t>We invest a lot in </a:t>
            </a:r>
            <a:r>
              <a:rPr lang="en-US" b="1" dirty="0" smtClean="0">
                <a:cs typeface="Times New Roman" pitchFamily="18" charset="0"/>
              </a:rPr>
              <a:t>Scaled Virtual Verification </a:t>
            </a:r>
            <a:r>
              <a:rPr lang="en-US" dirty="0" smtClean="0">
                <a:cs typeface="Times New Roman" pitchFamily="18" charset="0"/>
              </a:rPr>
              <a:t>– but we are not there yet…</a:t>
            </a:r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2" y="4293096"/>
            <a:ext cx="9145235" cy="216024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cs typeface="Times New Roman" pitchFamily="18" charset="0"/>
              </a:rPr>
              <a:t>Finally, so why are we 20 years behind in embedded SW development?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 pitchFamily="18" charset="0"/>
              </a:rPr>
              <a:t>No clear answer!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 pitchFamily="18" charset="0"/>
              </a:rPr>
              <a:t>Agile is not generic; it has to be adopted (to mechatronics); adoption takes time.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 pitchFamily="18" charset="0"/>
              </a:rPr>
              <a:t>Unstable platforms; the unit price dominates.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 pitchFamily="18" charset="0"/>
              </a:rPr>
              <a:t>No real open source community for embedded software!?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 pitchFamily="18" charset="0"/>
              </a:rPr>
              <a:t>Higher education is more than 20 years behind!?</a:t>
            </a:r>
            <a:endParaRPr lang="en-US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58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The Automotive challenge #1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1988840"/>
            <a:ext cx="5567066" cy="144016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Working with embedded software? Then you are 20 years behind!?</a:t>
            </a:r>
          </a:p>
          <a:p>
            <a:endParaRPr lang="sv-SE" sz="1600" dirty="0"/>
          </a:p>
          <a:p>
            <a:r>
              <a:rPr lang="sv-SE" sz="1600" b="1" dirty="0" err="1" smtClean="0"/>
              <a:t>Why</a:t>
            </a:r>
            <a:r>
              <a:rPr lang="sv-SE" sz="1600" b="1" dirty="0" smtClean="0"/>
              <a:t>?</a:t>
            </a:r>
          </a:p>
          <a:p>
            <a:endParaRPr lang="sv-SE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60" y="1655024"/>
            <a:ext cx="2664296" cy="1989999"/>
          </a:xfrm>
          <a:prstGeom prst="rect">
            <a:avLst/>
          </a:prstGeom>
        </p:spPr>
      </p:pic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608093" y="4149080"/>
            <a:ext cx="5567066" cy="180020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A modern premium car can have about 100 ECUs (embedded computers) working in a complicated network</a:t>
            </a:r>
            <a:endParaRPr lang="en-US" b="1" dirty="0">
              <a:solidFill>
                <a:srgbClr val="FF0000"/>
              </a:solidFill>
            </a:endParaRPr>
          </a:p>
          <a:p>
            <a:endParaRPr lang="sv-SE" sz="1600" dirty="0"/>
          </a:p>
          <a:p>
            <a:r>
              <a:rPr lang="sv-SE" sz="1600" dirty="0" smtClean="0"/>
              <a:t>So, the </a:t>
            </a:r>
            <a:r>
              <a:rPr lang="sv-SE" sz="1600" b="1" dirty="0" smtClean="0"/>
              <a:t>system</a:t>
            </a:r>
            <a:r>
              <a:rPr lang="sv-SE" sz="1600" dirty="0" smtClean="0"/>
              <a:t> is not 20 </a:t>
            </a:r>
            <a:r>
              <a:rPr lang="sv-SE" sz="1600" dirty="0" err="1" smtClean="0"/>
              <a:t>years</a:t>
            </a:r>
            <a:r>
              <a:rPr lang="sv-SE" sz="1600" dirty="0" smtClean="0"/>
              <a:t> </a:t>
            </a:r>
            <a:r>
              <a:rPr lang="sv-SE" sz="1600" dirty="0" err="1" smtClean="0"/>
              <a:t>behind</a:t>
            </a:r>
            <a:r>
              <a:rPr lang="sv-SE" sz="1600" dirty="0" smtClean="0"/>
              <a:t>! </a:t>
            </a:r>
            <a:r>
              <a:rPr lang="sv-SE" sz="1600" dirty="0" err="1" smtClean="0"/>
              <a:t>Can</a:t>
            </a:r>
            <a:r>
              <a:rPr lang="sv-SE" sz="1600" dirty="0" smtClean="0"/>
              <a:t> </a:t>
            </a:r>
            <a:r>
              <a:rPr lang="sv-SE" sz="1600" dirty="0" err="1" smtClean="0"/>
              <a:t>we</a:t>
            </a:r>
            <a:r>
              <a:rPr lang="sv-SE" sz="1600" dirty="0" smtClean="0"/>
              <a:t> </a:t>
            </a:r>
            <a:r>
              <a:rPr lang="sv-SE" sz="1600" dirty="0" err="1" smtClean="0"/>
              <a:t>solve</a:t>
            </a:r>
            <a:r>
              <a:rPr lang="sv-SE" sz="1600" dirty="0" smtClean="0"/>
              <a:t> </a:t>
            </a:r>
            <a:r>
              <a:rPr lang="sv-SE" sz="1600" dirty="0" err="1" smtClean="0"/>
              <a:t>this</a:t>
            </a:r>
            <a:r>
              <a:rPr lang="sv-SE" sz="1600" dirty="0" smtClean="0"/>
              <a:t>? </a:t>
            </a:r>
            <a:r>
              <a:rPr lang="sv-SE" sz="1600" dirty="0" err="1" smtClean="0"/>
              <a:t>What</a:t>
            </a:r>
            <a:r>
              <a:rPr lang="sv-SE" sz="1600" dirty="0" smtClean="0"/>
              <a:t> </a:t>
            </a:r>
            <a:r>
              <a:rPr lang="sv-SE" sz="1600" dirty="0" err="1" smtClean="0"/>
              <a:t>will</a:t>
            </a:r>
            <a:r>
              <a:rPr lang="sv-SE" sz="1600" dirty="0" smtClean="0"/>
              <a:t> be </a:t>
            </a:r>
            <a:r>
              <a:rPr lang="sv-SE" sz="1600" dirty="0" err="1" smtClean="0"/>
              <a:t>required</a:t>
            </a:r>
            <a:r>
              <a:rPr lang="sv-SE" sz="1600" dirty="0" smtClean="0"/>
              <a:t> in the (</a:t>
            </a:r>
            <a:r>
              <a:rPr lang="sv-SE" sz="1600" dirty="0" err="1" smtClean="0"/>
              <a:t>near</a:t>
            </a:r>
            <a:r>
              <a:rPr lang="sv-SE" sz="1600" dirty="0" smtClean="0"/>
              <a:t>) </a:t>
            </a:r>
            <a:r>
              <a:rPr lang="sv-SE" sz="1600" dirty="0" err="1" smtClean="0"/>
              <a:t>future</a:t>
            </a:r>
            <a:r>
              <a:rPr lang="sv-SE" sz="1600" dirty="0" smtClean="0"/>
              <a:t>? </a:t>
            </a:r>
            <a:br>
              <a:rPr lang="sv-SE" sz="1600" dirty="0" smtClean="0"/>
            </a:br>
            <a:r>
              <a:rPr lang="sv-SE" sz="1600" dirty="0" err="1" smtClean="0"/>
              <a:t>How</a:t>
            </a:r>
            <a:r>
              <a:rPr lang="sv-SE" sz="1600" dirty="0" smtClean="0"/>
              <a:t> </a:t>
            </a:r>
            <a:r>
              <a:rPr lang="sv-SE" sz="1600" b="1" dirty="0" smtClean="0"/>
              <a:t>fast</a:t>
            </a:r>
            <a:r>
              <a:rPr lang="sv-SE" sz="1600" dirty="0" smtClean="0"/>
              <a:t> must </a:t>
            </a:r>
            <a:r>
              <a:rPr lang="sv-SE" sz="1600" dirty="0" err="1" smtClean="0"/>
              <a:t>we</a:t>
            </a:r>
            <a:r>
              <a:rPr lang="sv-SE" sz="1600" dirty="0" smtClean="0"/>
              <a:t> get?</a:t>
            </a:r>
            <a:endParaRPr lang="sv-SE" sz="1600" dirty="0"/>
          </a:p>
          <a:p>
            <a:endParaRPr lang="sv-SE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59" y="4127708"/>
            <a:ext cx="161544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96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The Automotive challenge #2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1988840"/>
            <a:ext cx="5832866" cy="215222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Modern premium cars comes with numerous options</a:t>
            </a:r>
          </a:p>
          <a:p>
            <a:endParaRPr lang="en-US" sz="1600" dirty="0" smtClean="0"/>
          </a:p>
          <a:p>
            <a:r>
              <a:rPr lang="en-US" sz="1600" dirty="0" smtClean="0"/>
              <a:t>We cannot test </a:t>
            </a:r>
            <a:r>
              <a:rPr lang="en-US" sz="1600" b="1" dirty="0" smtClean="0"/>
              <a:t>vehicles</a:t>
            </a:r>
            <a:r>
              <a:rPr lang="en-US" sz="1600" dirty="0" smtClean="0"/>
              <a:t> with all possible combinations! </a:t>
            </a:r>
            <a:br>
              <a:rPr lang="en-US" sz="1600" dirty="0" smtClean="0"/>
            </a:br>
            <a:r>
              <a:rPr lang="en-US" sz="1600" dirty="0" smtClean="0"/>
              <a:t>There are simply too many…</a:t>
            </a:r>
          </a:p>
          <a:p>
            <a:endParaRPr lang="en-US" sz="1600" dirty="0" smtClean="0"/>
          </a:p>
          <a:p>
            <a:r>
              <a:rPr lang="en-US" sz="1600" dirty="0" smtClean="0"/>
              <a:t>This includes several </a:t>
            </a:r>
            <a:r>
              <a:rPr lang="en-US" sz="1600" b="1" dirty="0" smtClean="0"/>
              <a:t>hybrid</a:t>
            </a:r>
            <a:r>
              <a:rPr lang="en-US" sz="1600" dirty="0" smtClean="0"/>
              <a:t> variants – i.e. variants of the mechatronic drive train. Mechanics and software are closely connected.</a:t>
            </a: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608093" y="4149080"/>
            <a:ext cx="5832866" cy="1800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Consider a product line with 5-10 hybrid/mild hybrid/standard models…</a:t>
            </a:r>
            <a:endParaRPr lang="en-US" b="1" dirty="0">
              <a:solidFill>
                <a:srgbClr val="FF0000"/>
              </a:solidFill>
            </a:endParaRPr>
          </a:p>
          <a:p>
            <a:endParaRPr lang="sv-SE" sz="1600" dirty="0"/>
          </a:p>
          <a:p>
            <a:r>
              <a:rPr lang="sv-SE" sz="1600" dirty="0" err="1" smtClean="0"/>
              <a:t>We</a:t>
            </a:r>
            <a:r>
              <a:rPr lang="sv-SE" sz="1600" dirty="0" smtClean="0"/>
              <a:t> </a:t>
            </a:r>
            <a:r>
              <a:rPr lang="sv-SE" sz="1600" dirty="0" err="1" smtClean="0"/>
              <a:t>are</a:t>
            </a:r>
            <a:r>
              <a:rPr lang="sv-SE" sz="1600" dirty="0" smtClean="0"/>
              <a:t> not </a:t>
            </a:r>
            <a:r>
              <a:rPr lang="sv-SE" sz="1600" dirty="0" err="1" smtClean="0"/>
              <a:t>there</a:t>
            </a:r>
            <a:r>
              <a:rPr lang="sv-SE" sz="1600" dirty="0" smtClean="0"/>
              <a:t> </a:t>
            </a:r>
            <a:r>
              <a:rPr lang="sv-SE" sz="1600" dirty="0" err="1" smtClean="0"/>
              <a:t>yet</a:t>
            </a:r>
            <a:r>
              <a:rPr lang="sv-SE" sz="1600" dirty="0" smtClean="0"/>
              <a:t>, </a:t>
            </a:r>
            <a:r>
              <a:rPr lang="sv-SE" sz="1600" dirty="0" err="1" smtClean="0"/>
              <a:t>but</a:t>
            </a:r>
            <a:r>
              <a:rPr lang="sv-SE" sz="1600" dirty="0" smtClean="0"/>
              <a:t> </a:t>
            </a:r>
            <a:r>
              <a:rPr lang="sv-SE" sz="1600" dirty="0" err="1" smtClean="0"/>
              <a:t>almost</a:t>
            </a:r>
            <a:r>
              <a:rPr lang="sv-SE" sz="1600" dirty="0" smtClean="0"/>
              <a:t>, and the </a:t>
            </a:r>
            <a:r>
              <a:rPr lang="sv-SE" sz="1600" dirty="0" err="1" smtClean="0"/>
              <a:t>challenge</a:t>
            </a:r>
            <a:r>
              <a:rPr lang="sv-SE" sz="1600" dirty="0" smtClean="0"/>
              <a:t> has </a:t>
            </a:r>
            <a:r>
              <a:rPr lang="sv-SE" sz="1600" dirty="0" err="1" smtClean="0"/>
              <a:t>to</a:t>
            </a:r>
            <a:r>
              <a:rPr lang="sv-SE" sz="1600" dirty="0" smtClean="0"/>
              <a:t> be </a:t>
            </a:r>
            <a:r>
              <a:rPr lang="sv-SE" sz="1600" dirty="0" err="1" smtClean="0"/>
              <a:t>considered</a:t>
            </a:r>
            <a:r>
              <a:rPr lang="sv-SE" sz="1600" dirty="0" smtClean="0"/>
              <a:t> </a:t>
            </a:r>
            <a:r>
              <a:rPr lang="sv-SE" sz="1600" b="1" dirty="0" err="1" smtClean="0"/>
              <a:t>now</a:t>
            </a:r>
            <a:r>
              <a:rPr lang="sv-SE" sz="1600" dirty="0" smtClean="0"/>
              <a:t>. </a:t>
            </a:r>
            <a:endParaRPr lang="sv-SE" sz="1600" dirty="0"/>
          </a:p>
          <a:p>
            <a:endParaRPr lang="sv-SE" sz="1600" dirty="0" smtClean="0"/>
          </a:p>
          <a:p>
            <a:r>
              <a:rPr lang="en-US" sz="1600" dirty="0" smtClean="0"/>
              <a:t>Note </a:t>
            </a:r>
            <a:r>
              <a:rPr lang="en-US" sz="1600" dirty="0"/>
              <a:t>also that a car [hardware] is designed to last for ≥10 years. Its like </a:t>
            </a:r>
            <a:r>
              <a:rPr lang="en-US" sz="1600" dirty="0" smtClean="0"/>
              <a:t>selling volume </a:t>
            </a:r>
            <a:r>
              <a:rPr lang="en-US" sz="1600" dirty="0"/>
              <a:t>space probes…</a:t>
            </a:r>
          </a:p>
          <a:p>
            <a:endParaRPr lang="sv-SE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59" y="1765335"/>
            <a:ext cx="4277836" cy="2138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59" y="4141068"/>
            <a:ext cx="1686605" cy="1088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179" y="4149080"/>
            <a:ext cx="2297616" cy="172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The Automotive challenge #3</a:t>
            </a:r>
            <a:endParaRPr lang="en-US" sz="2000" i="1" dirty="0"/>
          </a:p>
        </p:txBody>
      </p:sp>
      <p:sp>
        <p:nvSpPr>
          <p:cNvPr id="4" name="Rectangle 16"/>
          <p:cNvSpPr>
            <a:spLocks noChangeArrowheads="1"/>
          </p:cNvSpPr>
          <p:nvPr/>
        </p:nvSpPr>
        <p:spPr bwMode="auto">
          <a:xfrm>
            <a:off x="608093" y="1988840"/>
            <a:ext cx="5832866" cy="2520280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FF0000"/>
                </a:solidFill>
              </a:rPr>
              <a:t>The material cost (still) dominates</a:t>
            </a:r>
          </a:p>
          <a:p>
            <a:endParaRPr lang="en-US" sz="1600" dirty="0" smtClean="0"/>
          </a:p>
          <a:p>
            <a:r>
              <a:rPr lang="en-US" sz="1600" dirty="0" smtClean="0"/>
              <a:t>If there is a new ECU, CPU, …, which save us a dollar it will be </a:t>
            </a:r>
            <a:r>
              <a:rPr lang="en-US" sz="1600" dirty="0" err="1" smtClean="0"/>
              <a:t>choosen</a:t>
            </a:r>
            <a:r>
              <a:rPr lang="en-US" sz="1600" dirty="0" smtClean="0"/>
              <a:t>. Hence, we work on unstable platforms and changing Tier1 suppliers.</a:t>
            </a:r>
          </a:p>
          <a:p>
            <a:endParaRPr lang="en-US" sz="1600" dirty="0" smtClean="0"/>
          </a:p>
          <a:p>
            <a:r>
              <a:rPr lang="en-US" sz="1600" b="1" dirty="0" smtClean="0"/>
              <a:t>AUTOSAR</a:t>
            </a:r>
            <a:r>
              <a:rPr lang="en-US" sz="1600" dirty="0" smtClean="0"/>
              <a:t> is an attempt to create a standardized embedded ECU-system with applications, but the </a:t>
            </a:r>
            <a:r>
              <a:rPr lang="en-US" sz="1600" i="1" dirty="0" smtClean="0"/>
              <a:t>platform independence </a:t>
            </a:r>
            <a:r>
              <a:rPr lang="en-US" sz="1600" dirty="0" smtClean="0"/>
              <a:t>is still not here yet.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31" y="3645024"/>
            <a:ext cx="3672408" cy="30531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31" y="2273109"/>
            <a:ext cx="1251824" cy="97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/>
          <p:cNvGrpSpPr/>
          <p:nvPr/>
        </p:nvGrpSpPr>
        <p:grpSpPr>
          <a:xfrm>
            <a:off x="2048471" y="4484329"/>
            <a:ext cx="6135804" cy="1430139"/>
            <a:chOff x="2048471" y="4484329"/>
            <a:chExt cx="6135804" cy="1430139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046" y="4484329"/>
              <a:ext cx="1127316" cy="844399"/>
            </a:xfrm>
            <a:prstGeom prst="rect">
              <a:avLst/>
            </a:prstGeom>
          </p:spPr>
        </p:pic>
        <p:grpSp>
          <p:nvGrpSpPr>
            <p:cNvPr id="98" name="Group 97"/>
            <p:cNvGrpSpPr/>
            <p:nvPr/>
          </p:nvGrpSpPr>
          <p:grpSpPr>
            <a:xfrm>
              <a:off x="2048471" y="5175804"/>
              <a:ext cx="6135804" cy="738664"/>
              <a:chOff x="2048471" y="5175804"/>
              <a:chExt cx="6135804" cy="738664"/>
            </a:xfrm>
          </p:grpSpPr>
          <p:sp>
            <p:nvSpPr>
              <p:cNvPr id="74" name="Rectangle 43"/>
              <p:cNvSpPr>
                <a:spLocks noChangeArrowheads="1"/>
              </p:cNvSpPr>
              <p:nvPr/>
            </p:nvSpPr>
            <p:spPr bwMode="auto">
              <a:xfrm>
                <a:off x="2048471" y="5175804"/>
                <a:ext cx="1395771" cy="73866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kern="0" dirty="0" smtClean="0">
                    <a:solidFill>
                      <a:srgbClr val="FF0000"/>
                    </a:solidFill>
                  </a:rPr>
                  <a:t>Massive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kern="0" dirty="0" smtClean="0">
                    <a:solidFill>
                      <a:srgbClr val="FF0000"/>
                    </a:solidFill>
                  </a:rPr>
                  <a:t>parallel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kern="0" dirty="0" smtClean="0">
                    <a:solidFill>
                      <a:srgbClr val="FF0000"/>
                    </a:solidFill>
                  </a:rPr>
                  <a:t>development!</a:t>
                </a:r>
              </a:p>
            </p:txBody>
          </p:sp>
          <p:sp>
            <p:nvSpPr>
              <p:cNvPr id="97" name="Rectangle 43"/>
              <p:cNvSpPr>
                <a:spLocks noChangeArrowheads="1"/>
              </p:cNvSpPr>
              <p:nvPr/>
            </p:nvSpPr>
            <p:spPr bwMode="auto">
              <a:xfrm>
                <a:off x="6788504" y="5265454"/>
                <a:ext cx="1395771" cy="523220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b="1" kern="0" dirty="0" smtClean="0">
                    <a:solidFill>
                      <a:srgbClr val="FF0000"/>
                    </a:solidFill>
                  </a:rPr>
                  <a:t>Big bang integration</a:t>
                </a:r>
                <a:endParaRPr lang="en-US" sz="1400" b="1" kern="0" dirty="0" smtClean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Approaching scaled mechatronics, the first step</a:t>
            </a:r>
            <a:endParaRPr lang="en-US" sz="2000" i="1" dirty="0"/>
          </a:p>
        </p:txBody>
      </p:sp>
      <p:pic>
        <p:nvPicPr>
          <p:cNvPr id="9" name="Picture 4" descr="pile_of_paper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2268" y="3284984"/>
            <a:ext cx="566223" cy="663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0" descr="aa05384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76663" y="5656381"/>
            <a:ext cx="145235" cy="401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3" descr="bu003722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3868" y="5657071"/>
            <a:ext cx="134546" cy="42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43"/>
          <p:cNvSpPr>
            <a:spLocks noChangeArrowheads="1"/>
          </p:cNvSpPr>
          <p:nvPr/>
        </p:nvSpPr>
        <p:spPr bwMode="auto">
          <a:xfrm>
            <a:off x="536304" y="3250217"/>
            <a:ext cx="792088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Design </a:t>
            </a:r>
            <a:br>
              <a:rPr lang="sv-SE" sz="1400" kern="0" dirty="0" smtClean="0">
                <a:solidFill>
                  <a:srgbClr val="000000"/>
                </a:solidFill>
              </a:rPr>
            </a:br>
            <a:r>
              <a:rPr lang="sv-SE" sz="1400" kern="0" dirty="0" smtClean="0">
                <a:solidFill>
                  <a:srgbClr val="000000"/>
                </a:solidFill>
              </a:rPr>
              <a:t>(plan)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282" y="2289334"/>
            <a:ext cx="1887170" cy="9435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17" y="2348880"/>
            <a:ext cx="1084372" cy="770475"/>
          </a:xfrm>
          <a:prstGeom prst="rect">
            <a:avLst/>
          </a:prstGeom>
        </p:spPr>
      </p:pic>
      <p:sp>
        <p:nvSpPr>
          <p:cNvPr id="15" name="Rectangle 43"/>
          <p:cNvSpPr>
            <a:spLocks noChangeArrowheads="1"/>
          </p:cNvSpPr>
          <p:nvPr/>
        </p:nvSpPr>
        <p:spPr bwMode="auto">
          <a:xfrm>
            <a:off x="6514282" y="3256001"/>
            <a:ext cx="1944216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Integrate</a:t>
            </a:r>
            <a:r>
              <a:rPr lang="sv-SE" sz="1400" kern="0" dirty="0" smtClean="0">
                <a:solidFill>
                  <a:srgbClr val="000000"/>
                </a:solidFill>
              </a:rPr>
              <a:t> in </a:t>
            </a:r>
            <a:r>
              <a:rPr lang="sv-SE" sz="1400" kern="0" dirty="0" err="1" smtClean="0">
                <a:solidFill>
                  <a:srgbClr val="000000"/>
                </a:solidFill>
              </a:rPr>
              <a:t>platform</a:t>
            </a:r>
            <a:endParaRPr lang="sv-SE" sz="1400" kern="0" dirty="0" smtClean="0">
              <a:solidFill>
                <a:srgbClr val="000000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(and system </a:t>
            </a:r>
            <a:r>
              <a:rPr lang="sv-SE" sz="1400" kern="0" dirty="0" err="1" smtClean="0">
                <a:solidFill>
                  <a:srgbClr val="000000"/>
                </a:solidFill>
              </a:rPr>
              <a:t>rig</a:t>
            </a:r>
            <a:r>
              <a:rPr lang="sv-SE" sz="1400" kern="0" dirty="0" smtClean="0">
                <a:solidFill>
                  <a:srgbClr val="000000"/>
                </a:solidFill>
              </a:rPr>
              <a:t> test)</a:t>
            </a:r>
          </a:p>
        </p:txBody>
      </p:sp>
      <p:sp>
        <p:nvSpPr>
          <p:cNvPr id="16" name="Rectangle 43"/>
          <p:cNvSpPr>
            <a:spLocks noChangeArrowheads="1"/>
          </p:cNvSpPr>
          <p:nvPr/>
        </p:nvSpPr>
        <p:spPr bwMode="auto">
          <a:xfrm>
            <a:off x="9003265" y="3132986"/>
            <a:ext cx="1552592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Test </a:t>
            </a:r>
            <a:r>
              <a:rPr lang="sv-SE" sz="1400" kern="0" dirty="0" err="1" smtClean="0">
                <a:solidFill>
                  <a:srgbClr val="000000"/>
                </a:solidFill>
              </a:rPr>
              <a:t>with</a:t>
            </a:r>
            <a:r>
              <a:rPr lang="sv-SE" sz="1400" kern="0" dirty="0" smtClean="0">
                <a:solidFill>
                  <a:srgbClr val="000000"/>
                </a:solidFill>
              </a:rPr>
              <a:t> </a:t>
            </a:r>
            <a:r>
              <a:rPr lang="sv-SE" sz="1400" kern="0" dirty="0" err="1" smtClean="0">
                <a:solidFill>
                  <a:srgbClr val="000000"/>
                </a:solidFill>
              </a:rPr>
              <a:t>vehicle</a:t>
            </a:r>
            <a:endParaRPr lang="sv-SE" sz="1400" kern="0" dirty="0" smtClean="0">
              <a:solidFill>
                <a:srgbClr val="000000"/>
              </a:solidFill>
            </a:endParaRPr>
          </a:p>
        </p:txBody>
      </p:sp>
      <p:pic>
        <p:nvPicPr>
          <p:cNvPr id="17" name="Picture 5" descr="images-3.jpe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36803" y="3212976"/>
            <a:ext cx="756084" cy="85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4823283" y="4077072"/>
            <a:ext cx="1833700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Local</a:t>
            </a:r>
            <a:r>
              <a:rPr lang="sv-SE" sz="1400" kern="0" dirty="0" smtClean="0">
                <a:solidFill>
                  <a:srgbClr val="000000"/>
                </a:solidFill>
              </a:rPr>
              <a:t> </a:t>
            </a:r>
            <a:r>
              <a:rPr lang="sv-SE" sz="1400" kern="0" dirty="0" err="1" smtClean="0">
                <a:solidFill>
                  <a:srgbClr val="000000"/>
                </a:solidFill>
              </a:rPr>
              <a:t>rig</a:t>
            </a:r>
            <a:r>
              <a:rPr lang="sv-SE" sz="1400" kern="0" dirty="0" smtClean="0">
                <a:solidFill>
                  <a:srgbClr val="000000"/>
                </a:solidFill>
              </a:rPr>
              <a:t>-test (HIL)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518089" y="2744363"/>
            <a:ext cx="553307" cy="23697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8529191" y="2619319"/>
            <a:ext cx="448325" cy="2123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43"/>
          <p:cNvSpPr>
            <a:spLocks noChangeArrowheads="1"/>
          </p:cNvSpPr>
          <p:nvPr/>
        </p:nvSpPr>
        <p:spPr bwMode="auto">
          <a:xfrm>
            <a:off x="10401399" y="2708920"/>
            <a:ext cx="1351875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Loop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back</a:t>
            </a:r>
          </a:p>
        </p:txBody>
      </p:sp>
      <p:sp>
        <p:nvSpPr>
          <p:cNvPr id="6" name="Curved Left Arrow 5"/>
          <p:cNvSpPr/>
          <p:nvPr/>
        </p:nvSpPr>
        <p:spPr>
          <a:xfrm flipV="1">
            <a:off x="10488892" y="2060848"/>
            <a:ext cx="416563" cy="692086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7" y="2223029"/>
            <a:ext cx="1528874" cy="106195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 flipV="1">
            <a:off x="1516898" y="2862883"/>
            <a:ext cx="550178" cy="839535"/>
            <a:chOff x="1652603" y="3902459"/>
            <a:chExt cx="550178" cy="831964"/>
          </a:xfrm>
        </p:grpSpPr>
        <p:sp>
          <p:nvSpPr>
            <p:cNvPr id="26" name="Right Arrow 25"/>
            <p:cNvSpPr/>
            <p:nvPr/>
          </p:nvSpPr>
          <p:spPr>
            <a:xfrm rot="20295591">
              <a:off x="1652603" y="4459696"/>
              <a:ext cx="550178" cy="253119"/>
            </a:xfrm>
            <a:prstGeom prst="rightArrow">
              <a:avLst>
                <a:gd name="adj1" fmla="val 36427"/>
                <a:gd name="adj2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 rot="18227554">
              <a:off x="1512192" y="4204682"/>
              <a:ext cx="831964" cy="227517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43"/>
          <p:cNvSpPr>
            <a:spLocks noChangeArrowheads="1"/>
          </p:cNvSpPr>
          <p:nvPr/>
        </p:nvSpPr>
        <p:spPr bwMode="auto">
          <a:xfrm>
            <a:off x="1472407" y="3548487"/>
            <a:ext cx="792088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smtClean="0">
                <a:solidFill>
                  <a:srgbClr val="000000"/>
                </a:solidFill>
              </a:rPr>
              <a:t>Distr.</a:t>
            </a:r>
          </a:p>
        </p:txBody>
      </p:sp>
      <p:sp>
        <p:nvSpPr>
          <p:cNvPr id="29" name="Rectangle 43"/>
          <p:cNvSpPr>
            <a:spLocks noChangeArrowheads="1"/>
          </p:cNvSpPr>
          <p:nvPr/>
        </p:nvSpPr>
        <p:spPr bwMode="auto">
          <a:xfrm>
            <a:off x="1832447" y="3933056"/>
            <a:ext cx="2020329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Local</a:t>
            </a:r>
            <a:r>
              <a:rPr lang="sv-SE" sz="1400" kern="0" dirty="0" smtClean="0">
                <a:solidFill>
                  <a:srgbClr val="000000"/>
                </a:solidFill>
              </a:rPr>
              <a:t> design (</a:t>
            </a:r>
            <a:r>
              <a:rPr lang="sv-SE" sz="1400" kern="0" dirty="0" err="1" smtClean="0">
                <a:solidFill>
                  <a:srgbClr val="000000"/>
                </a:solidFill>
              </a:rPr>
              <a:t>requirements</a:t>
            </a:r>
            <a:r>
              <a:rPr lang="sv-SE" sz="1400" kern="0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0" name="Right Arrow 29"/>
          <p:cNvSpPr/>
          <p:nvPr/>
        </p:nvSpPr>
        <p:spPr>
          <a:xfrm rot="3368138">
            <a:off x="2533648" y="5060188"/>
            <a:ext cx="1385346" cy="1739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3272607" y="6073551"/>
            <a:ext cx="2020329" cy="30777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kern="0" dirty="0" err="1" smtClean="0">
                <a:solidFill>
                  <a:srgbClr val="000000"/>
                </a:solidFill>
              </a:rPr>
              <a:t>Supplier</a:t>
            </a:r>
            <a:r>
              <a:rPr lang="sv-SE" sz="1400" kern="0" dirty="0" smtClean="0">
                <a:solidFill>
                  <a:srgbClr val="000000"/>
                </a:solidFill>
              </a:rPr>
              <a:t> system </a:t>
            </a:r>
            <a:r>
              <a:rPr lang="sv-SE" sz="1400" kern="0" dirty="0" err="1" smtClean="0">
                <a:solidFill>
                  <a:srgbClr val="000000"/>
                </a:solidFill>
              </a:rPr>
              <a:t>dev</a:t>
            </a:r>
            <a:r>
              <a:rPr lang="sv-SE" sz="1400" kern="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32" name="Right Arrow 31"/>
          <p:cNvSpPr/>
          <p:nvPr/>
        </p:nvSpPr>
        <p:spPr>
          <a:xfrm rot="18143034">
            <a:off x="4059756" y="5011952"/>
            <a:ext cx="1373072" cy="1939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19057275">
            <a:off x="5961405" y="3405648"/>
            <a:ext cx="448325" cy="2123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 rot="19745226" flipV="1">
            <a:off x="1508271" y="2527678"/>
            <a:ext cx="550178" cy="255422"/>
          </a:xfrm>
          <a:prstGeom prst="rightArrow">
            <a:avLst>
              <a:gd name="adj1" fmla="val 42658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3075899" y="4402595"/>
            <a:ext cx="2500964" cy="1114056"/>
            <a:chOff x="3075899" y="4402595"/>
            <a:chExt cx="2500964" cy="1114056"/>
          </a:xfrm>
        </p:grpSpPr>
        <p:pic>
          <p:nvPicPr>
            <p:cNvPr id="35" name="Picture 30" descr="aa053844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76663" y="4581128"/>
              <a:ext cx="145235" cy="401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33" descr="bu003722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663868" y="4581818"/>
              <a:ext cx="134546" cy="426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Right Arrow 39"/>
            <p:cNvSpPr/>
            <p:nvPr/>
          </p:nvSpPr>
          <p:spPr>
            <a:xfrm rot="2270152">
              <a:off x="3075899" y="4417352"/>
              <a:ext cx="448325" cy="21235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Right Arrow 40"/>
            <p:cNvSpPr/>
            <p:nvPr/>
          </p:nvSpPr>
          <p:spPr>
            <a:xfrm rot="19134836">
              <a:off x="4360384" y="4402595"/>
              <a:ext cx="448325" cy="21235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3556534" y="4993431"/>
              <a:ext cx="2020329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smtClean="0">
                  <a:solidFill>
                    <a:srgbClr val="000000"/>
                  </a:solidFill>
                </a:rPr>
                <a:t>ECU/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sw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err="1" smtClean="0">
                  <a:solidFill>
                    <a:srgbClr val="000000"/>
                  </a:solidFill>
                </a:rPr>
                <a:t>platf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. 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dev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.</a:t>
              </a:r>
            </a:p>
          </p:txBody>
        </p:sp>
        <p:pic>
          <p:nvPicPr>
            <p:cNvPr id="48" name="Picture 47" descr="images-1.jpe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4862" y="4702750"/>
              <a:ext cx="341820" cy="319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9" name="Picture 51" descr="electric_motor.jpg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920679" y="5770800"/>
            <a:ext cx="507206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6" name="Group 55"/>
          <p:cNvGrpSpPr/>
          <p:nvPr/>
        </p:nvGrpSpPr>
        <p:grpSpPr>
          <a:xfrm>
            <a:off x="165890" y="1304764"/>
            <a:ext cx="10163501" cy="864096"/>
            <a:chOff x="191639" y="5445224"/>
            <a:chExt cx="10163501" cy="864096"/>
          </a:xfrm>
        </p:grpSpPr>
        <p:pic>
          <p:nvPicPr>
            <p:cNvPr id="45" name="Picture 31" descr="images-2.jpe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776663" y="5566035"/>
              <a:ext cx="540450" cy="498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32" descr="images-2.jpe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136703" y="5445224"/>
              <a:ext cx="364770" cy="33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Rectangle 43"/>
            <p:cNvSpPr>
              <a:spLocks noChangeArrowheads="1"/>
            </p:cNvSpPr>
            <p:nvPr/>
          </p:nvSpPr>
          <p:spPr bwMode="auto">
            <a:xfrm>
              <a:off x="1248245" y="6001543"/>
              <a:ext cx="6560866" cy="30777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err="1" smtClean="0">
                  <a:solidFill>
                    <a:srgbClr val="000000"/>
                  </a:solidFill>
                </a:rPr>
                <a:t>Secondary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software 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development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; 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sw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dev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&amp; integration support (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continuous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 </a:t>
              </a:r>
              <a:r>
                <a:rPr lang="sv-SE" sz="1400" kern="0" dirty="0" err="1" smtClean="0">
                  <a:solidFill>
                    <a:srgbClr val="000000"/>
                  </a:solidFill>
                </a:rPr>
                <a:t>flow</a:t>
              </a:r>
              <a:r>
                <a:rPr lang="sv-SE" sz="1400" kern="0" dirty="0" smtClean="0">
                  <a:solidFill>
                    <a:srgbClr val="000000"/>
                  </a:solidFill>
                </a:rPr>
                <a:t>)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4625252" y="5815390"/>
              <a:ext cx="5729888" cy="0"/>
            </a:xfrm>
            <a:prstGeom prst="straightConnector1">
              <a:avLst/>
            </a:prstGeom>
            <a:ln w="76200">
              <a:solidFill>
                <a:srgbClr val="7AA7D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191639" y="5815390"/>
              <a:ext cx="3441008" cy="0"/>
            </a:xfrm>
            <a:prstGeom prst="straightConnector1">
              <a:avLst/>
            </a:prstGeom>
            <a:ln w="76200">
              <a:solidFill>
                <a:srgbClr val="7AA7D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ectangle 43"/>
          <p:cNvSpPr>
            <a:spLocks noChangeArrowheads="1"/>
          </p:cNvSpPr>
          <p:nvPr/>
        </p:nvSpPr>
        <p:spPr bwMode="auto">
          <a:xfrm>
            <a:off x="2768551" y="2230039"/>
            <a:ext cx="3218093" cy="738664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kern="0" dirty="0" smtClean="0">
                <a:solidFill>
                  <a:srgbClr val="FF0000"/>
                </a:solidFill>
              </a:rPr>
              <a:t>In-house teams work in parallel, but </a:t>
            </a:r>
            <a:r>
              <a:rPr lang="en-US" sz="1400" b="1" kern="0" dirty="0" smtClean="0">
                <a:solidFill>
                  <a:srgbClr val="C00000"/>
                </a:solidFill>
              </a:rPr>
              <a:t>can meet and discuss</a:t>
            </a:r>
            <a:r>
              <a:rPr lang="en-US" sz="1400" b="1" kern="0" dirty="0" smtClean="0">
                <a:solidFill>
                  <a:srgbClr val="FF0000"/>
                </a:solidFill>
              </a:rPr>
              <a:t>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v-SE" sz="1400" b="1" kern="0" dirty="0" smtClean="0">
                <a:solidFill>
                  <a:srgbClr val="FF0000"/>
                </a:solidFill>
              </a:rPr>
              <a:t>Short loops </a:t>
            </a:r>
            <a:r>
              <a:rPr lang="sv-SE" sz="1400" b="1" kern="0" dirty="0" err="1" smtClean="0">
                <a:solidFill>
                  <a:srgbClr val="FF0000"/>
                </a:solidFill>
              </a:rPr>
              <a:t>are</a:t>
            </a:r>
            <a:r>
              <a:rPr lang="sv-SE" sz="1400" b="1" kern="0" dirty="0" smtClean="0">
                <a:solidFill>
                  <a:srgbClr val="FF0000"/>
                </a:solidFill>
              </a:rPr>
              <a:t> </a:t>
            </a:r>
            <a:r>
              <a:rPr lang="sv-SE" sz="1400" b="1" kern="0" dirty="0" err="1" smtClean="0">
                <a:solidFill>
                  <a:srgbClr val="FF0000"/>
                </a:solidFill>
              </a:rPr>
              <a:t>possible</a:t>
            </a:r>
            <a:r>
              <a:rPr lang="sv-SE" sz="1400" b="1" kern="0" dirty="0" smtClean="0">
                <a:solidFill>
                  <a:srgbClr val="FF0000"/>
                </a:solidFill>
              </a:rPr>
              <a:t>.</a:t>
            </a:r>
            <a:endParaRPr lang="en-US" sz="1400" b="1" kern="0" dirty="0" smtClean="0">
              <a:solidFill>
                <a:srgbClr val="FF0000"/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0" y="4188778"/>
            <a:ext cx="12161838" cy="661720"/>
            <a:chOff x="0" y="4188778"/>
            <a:chExt cx="12161838" cy="661720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0" y="4523531"/>
              <a:ext cx="12161838" cy="1"/>
            </a:xfrm>
            <a:prstGeom prst="line">
              <a:avLst/>
            </a:prstGeom>
            <a:ln w="952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ectangle 43"/>
            <p:cNvSpPr>
              <a:spLocks noChangeArrowheads="1"/>
            </p:cNvSpPr>
            <p:nvPr/>
          </p:nvSpPr>
          <p:spPr bwMode="auto">
            <a:xfrm>
              <a:off x="32247" y="4188778"/>
              <a:ext cx="1306518" cy="6617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smtClean="0">
                  <a:solidFill>
                    <a:schemeClr val="accent3"/>
                  </a:solidFill>
                </a:rPr>
                <a:t>In-house</a:t>
              </a:r>
              <a:endParaRPr lang="sv-SE" sz="900" kern="0" dirty="0" smtClean="0">
                <a:solidFill>
                  <a:schemeClr val="accent3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sv-SE" sz="900" kern="0" dirty="0">
                <a:solidFill>
                  <a:schemeClr val="accent3"/>
                </a:solidFill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kern="0" dirty="0" err="1" smtClean="0">
                  <a:solidFill>
                    <a:schemeClr val="accent3"/>
                  </a:solidFill>
                </a:rPr>
                <a:t>Out</a:t>
              </a:r>
              <a:r>
                <a:rPr lang="sv-SE" sz="1400" kern="0" dirty="0" smtClean="0">
                  <a:solidFill>
                    <a:schemeClr val="accent3"/>
                  </a:solidFill>
                </a:rPr>
                <a:t> </a:t>
              </a:r>
              <a:r>
                <a:rPr lang="sv-SE" sz="1400" kern="0" dirty="0" err="1" smtClean="0">
                  <a:solidFill>
                    <a:schemeClr val="accent3"/>
                  </a:solidFill>
                </a:rPr>
                <a:t>sourced</a:t>
              </a:r>
              <a:endParaRPr lang="sv-SE" sz="1400" kern="0" dirty="0" smtClean="0">
                <a:solidFill>
                  <a:schemeClr val="accent3"/>
                </a:solidFill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152269" y="3014425"/>
            <a:ext cx="3043633" cy="1103449"/>
            <a:chOff x="2152269" y="3014425"/>
            <a:chExt cx="3043633" cy="1103449"/>
          </a:xfrm>
        </p:grpSpPr>
        <p:pic>
          <p:nvPicPr>
            <p:cNvPr id="38" name="Picture 31" descr="images-2.jpe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480689" y="3165758"/>
              <a:ext cx="540450" cy="4987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2" descr="images-2.jpe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867492" y="3014425"/>
              <a:ext cx="364770" cy="33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Rectangle 43"/>
            <p:cNvSpPr>
              <a:spLocks noChangeArrowheads="1"/>
            </p:cNvSpPr>
            <p:nvPr/>
          </p:nvSpPr>
          <p:spPr bwMode="auto">
            <a:xfrm>
              <a:off x="3397461" y="3594654"/>
              <a:ext cx="1798441" cy="523220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b="1" kern="0" dirty="0" smtClean="0">
                  <a:solidFill>
                    <a:srgbClr val="000000"/>
                  </a:solidFill>
                </a:rPr>
                <a:t>In-house 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sz="1400" b="1" kern="0" dirty="0" err="1" smtClean="0">
                  <a:solidFill>
                    <a:srgbClr val="000000"/>
                  </a:solidFill>
                </a:rPr>
                <a:t>development</a:t>
              </a:r>
              <a:endParaRPr lang="sv-SE" sz="1400" b="1" kern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3" name="Right Arrow 92"/>
            <p:cNvSpPr/>
            <p:nvPr/>
          </p:nvSpPr>
          <p:spPr>
            <a:xfrm>
              <a:off x="2152269" y="3548486"/>
              <a:ext cx="1208624" cy="200373"/>
            </a:xfrm>
            <a:prstGeom prst="rightArrow">
              <a:avLst/>
            </a:prstGeom>
            <a:solidFill>
              <a:srgbClr val="024C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Right Arrow 93"/>
            <p:cNvSpPr/>
            <p:nvPr/>
          </p:nvSpPr>
          <p:spPr>
            <a:xfrm>
              <a:off x="4375340" y="3536502"/>
              <a:ext cx="448325" cy="212358"/>
            </a:xfrm>
            <a:prstGeom prst="rightArrow">
              <a:avLst/>
            </a:prstGeom>
            <a:solidFill>
              <a:srgbClr val="024C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 smtClean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184275" y="4314907"/>
            <a:ext cx="2864043" cy="1477328"/>
            <a:chOff x="8184275" y="4314907"/>
            <a:chExt cx="2864043" cy="1477328"/>
          </a:xfrm>
        </p:grpSpPr>
        <p:sp>
          <p:nvSpPr>
            <p:cNvPr id="99" name="Rectangle 43"/>
            <p:cNvSpPr>
              <a:spLocks noChangeArrowheads="1"/>
            </p:cNvSpPr>
            <p:nvPr/>
          </p:nvSpPr>
          <p:spPr bwMode="auto">
            <a:xfrm>
              <a:off x="8184275" y="4314907"/>
              <a:ext cx="2864043" cy="147732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  <a:ex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b="1" kern="0" dirty="0" err="1" smtClean="0">
                  <a:solidFill>
                    <a:srgbClr val="FF0000"/>
                  </a:solidFill>
                </a:rPr>
                <a:t>Too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 </a:t>
              </a:r>
              <a:r>
                <a:rPr lang="sv-SE" b="1" kern="0" dirty="0" err="1" smtClean="0">
                  <a:solidFill>
                    <a:srgbClr val="FF0000"/>
                  </a:solidFill>
                </a:rPr>
                <a:t>slow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!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b="1" kern="0" dirty="0" err="1" smtClean="0">
                  <a:solidFill>
                    <a:srgbClr val="FF0000"/>
                  </a:solidFill>
                </a:rPr>
                <a:t>Too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 </a:t>
              </a:r>
              <a:r>
                <a:rPr lang="sv-SE" b="1" kern="0" dirty="0" err="1" smtClean="0">
                  <a:solidFill>
                    <a:srgbClr val="FF0000"/>
                  </a:solidFill>
                </a:rPr>
                <a:t>frustrating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!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b="1" kern="0" dirty="0" smtClean="0">
                  <a:solidFill>
                    <a:srgbClr val="FF0000"/>
                  </a:solidFill>
                </a:rPr>
                <a:t>No innovations!</a:t>
              </a:r>
              <a:br>
                <a:rPr lang="sv-SE" b="1" kern="0" dirty="0" smtClean="0">
                  <a:solidFill>
                    <a:srgbClr val="FF0000"/>
                  </a:solidFill>
                </a:rPr>
              </a:br>
              <a:r>
                <a:rPr lang="sv-SE" b="1" kern="0" dirty="0" err="1" smtClean="0">
                  <a:solidFill>
                    <a:srgbClr val="FF0000"/>
                  </a:solidFill>
                </a:rPr>
                <a:t>Slow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 </a:t>
              </a:r>
              <a:r>
                <a:rPr lang="sv-SE" b="1" kern="0" dirty="0" err="1" smtClean="0">
                  <a:solidFill>
                    <a:srgbClr val="FF0000"/>
                  </a:solidFill>
                </a:rPr>
                <a:t>product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 </a:t>
              </a:r>
              <a:r>
                <a:rPr lang="sv-SE" b="1" kern="0" dirty="0" err="1" smtClean="0">
                  <a:solidFill>
                    <a:srgbClr val="FF0000"/>
                  </a:solidFill>
                </a:rPr>
                <a:t>line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 </a:t>
              </a:r>
              <a:r>
                <a:rPr lang="sv-SE" b="1" kern="0" dirty="0" err="1" smtClean="0">
                  <a:solidFill>
                    <a:srgbClr val="FF0000"/>
                  </a:solidFill>
                </a:rPr>
                <a:t>dev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.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sv-SE" b="1" kern="0" dirty="0" smtClean="0">
                  <a:solidFill>
                    <a:srgbClr val="FF0000"/>
                  </a:solidFill>
                </a:rPr>
                <a:t>(</a:t>
              </a:r>
              <a:r>
                <a:rPr lang="sv-SE" b="1" kern="0" dirty="0" err="1" smtClean="0">
                  <a:solidFill>
                    <a:srgbClr val="FF0000"/>
                  </a:solidFill>
                </a:rPr>
                <a:t>one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 by </a:t>
              </a:r>
              <a:r>
                <a:rPr lang="sv-SE" b="1" kern="0" dirty="0" err="1" smtClean="0">
                  <a:solidFill>
                    <a:srgbClr val="FF0000"/>
                  </a:solidFill>
                </a:rPr>
                <a:t>one</a:t>
              </a:r>
              <a:r>
                <a:rPr lang="sv-SE" b="1" kern="0" dirty="0" smtClean="0">
                  <a:solidFill>
                    <a:srgbClr val="FF0000"/>
                  </a:solidFill>
                </a:rPr>
                <a:t>…)</a:t>
              </a:r>
              <a:endParaRPr lang="en-US" b="1" kern="0" dirty="0" smtClean="0">
                <a:solidFill>
                  <a:srgbClr val="FF0000"/>
                </a:solidFill>
              </a:endParaRPr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389" y="4484329"/>
              <a:ext cx="668936" cy="595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72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08092" y="457200"/>
            <a:ext cx="11134133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3200" dirty="0" smtClean="0"/>
              <a:t>Change!</a:t>
            </a:r>
          </a:p>
          <a:p>
            <a:r>
              <a:rPr lang="en-US" sz="2000" dirty="0" smtClean="0"/>
              <a:t>From </a:t>
            </a:r>
            <a:r>
              <a:rPr lang="en-US" sz="2000" dirty="0"/>
              <a:t>r</a:t>
            </a:r>
            <a:r>
              <a:rPr lang="en-US" sz="2000" dirty="0" smtClean="0"/>
              <a:t>equirement </a:t>
            </a:r>
            <a:r>
              <a:rPr lang="en-US" sz="2000" dirty="0"/>
              <a:t>e</a:t>
            </a:r>
            <a:r>
              <a:rPr lang="en-US" sz="2000" dirty="0" smtClean="0"/>
              <a:t>ngineering to </a:t>
            </a:r>
            <a:r>
              <a:rPr lang="en-US" sz="2000" dirty="0" smtClean="0">
                <a:solidFill>
                  <a:srgbClr val="FF0000"/>
                </a:solidFill>
              </a:rPr>
              <a:t>in-house (software) development!</a:t>
            </a:r>
            <a:endParaRPr lang="en-US" sz="2000" i="1" dirty="0">
              <a:solidFill>
                <a:srgbClr val="FF00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824335" y="1772816"/>
            <a:ext cx="9413033" cy="3102303"/>
            <a:chOff x="824335" y="1772816"/>
            <a:chExt cx="9413033" cy="3102303"/>
          </a:xfrm>
        </p:grpSpPr>
        <p:grpSp>
          <p:nvGrpSpPr>
            <p:cNvPr id="59" name="Group 58"/>
            <p:cNvGrpSpPr>
              <a:grpSpLocks/>
            </p:cNvGrpSpPr>
            <p:nvPr/>
          </p:nvGrpSpPr>
          <p:grpSpPr bwMode="auto">
            <a:xfrm>
              <a:off x="875880" y="2223461"/>
              <a:ext cx="9361488" cy="2651658"/>
              <a:chOff x="-36512" y="1628800"/>
              <a:chExt cx="9219287" cy="2846797"/>
            </a:xfrm>
          </p:grpSpPr>
          <p:pic>
            <p:nvPicPr>
              <p:cNvPr id="60" name="Picture 54" descr="deploymentDiagram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339752" y="2204864"/>
                <a:ext cx="1799475" cy="13681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1" name="Picture 1" descr="invention-of-wheel.gif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-36512" y="1733892"/>
                <a:ext cx="2160240" cy="21991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22"/>
              <p:cNvSpPr>
                <a:spLocks noChangeArrowheads="1"/>
              </p:cNvSpPr>
              <p:nvPr/>
            </p:nvSpPr>
            <p:spPr bwMode="auto">
              <a:xfrm>
                <a:off x="105757" y="3913873"/>
                <a:ext cx="2159036" cy="56172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Requirements</a:t>
                </a:r>
                <a:endParaRPr lang="sv-SE" sz="1400" kern="0" dirty="0" smtClean="0">
                  <a:solidFill>
                    <a:srgbClr val="000000"/>
                  </a:solidFill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kern="0" dirty="0" smtClean="0">
                    <a:solidFill>
                      <a:srgbClr val="000000"/>
                    </a:solidFill>
                  </a:rPr>
                  <a:t>(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wishes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,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ideas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, …)</a:t>
                </a:r>
                <a:endParaRPr lang="sv-SE" sz="1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ight Arrow 62"/>
              <p:cNvSpPr>
                <a:spLocks noChangeArrowheads="1"/>
              </p:cNvSpPr>
              <p:nvPr/>
            </p:nvSpPr>
            <p:spPr bwMode="auto">
              <a:xfrm>
                <a:off x="2196004" y="2853783"/>
                <a:ext cx="359579" cy="28803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Rectangle 23"/>
              <p:cNvSpPr>
                <a:spLocks noChangeArrowheads="1"/>
              </p:cNvSpPr>
              <p:nvPr/>
            </p:nvSpPr>
            <p:spPr bwMode="auto">
              <a:xfrm>
                <a:off x="2339836" y="3644590"/>
                <a:ext cx="2160599" cy="562427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kern="0" dirty="0" smtClean="0">
                    <a:solidFill>
                      <a:srgbClr val="000000"/>
                    </a:solidFill>
                  </a:rPr>
                  <a:t>System design</a:t>
                </a:r>
                <a:endParaRPr lang="sv-SE" sz="1400" kern="0" dirty="0">
                  <a:solidFill>
                    <a:srgbClr val="000000"/>
                  </a:solidFill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kern="0" dirty="0" smtClean="0">
                    <a:solidFill>
                      <a:srgbClr val="000000"/>
                    </a:solidFill>
                  </a:rPr>
                  <a:t>(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architecture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attempt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)</a:t>
                </a:r>
                <a:endParaRPr lang="sv-SE" sz="1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ight Arrow 64"/>
              <p:cNvSpPr>
                <a:spLocks noChangeArrowheads="1"/>
              </p:cNvSpPr>
              <p:nvPr/>
            </p:nvSpPr>
            <p:spPr bwMode="auto">
              <a:xfrm>
                <a:off x="4211208" y="2853783"/>
                <a:ext cx="361143" cy="28803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4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66" name="Picture 4" descr="pile_of_paper.jp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644008" y="1628800"/>
                <a:ext cx="1637928" cy="20929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7" name="Rectangle 27"/>
              <p:cNvSpPr>
                <a:spLocks noChangeArrowheads="1"/>
              </p:cNvSpPr>
              <p:nvPr/>
            </p:nvSpPr>
            <p:spPr bwMode="auto">
              <a:xfrm>
                <a:off x="4434338" y="3717876"/>
                <a:ext cx="2279044" cy="56172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Detailed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requirements</a:t>
                </a:r>
                <a:endParaRPr lang="sv-SE" sz="1400" kern="0" dirty="0" smtClean="0">
                  <a:solidFill>
                    <a:srgbClr val="000000"/>
                  </a:solidFill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kern="0" dirty="0" smtClean="0">
                    <a:solidFill>
                      <a:srgbClr val="000000"/>
                    </a:solidFill>
                  </a:rPr>
                  <a:t>(solution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attempt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, in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word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)</a:t>
                </a:r>
                <a:endParaRPr lang="sv-SE" sz="1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ight Arrow 67"/>
              <p:cNvSpPr>
                <a:spLocks noChangeArrowheads="1"/>
              </p:cNvSpPr>
              <p:nvPr/>
            </p:nvSpPr>
            <p:spPr bwMode="auto">
              <a:xfrm>
                <a:off x="6274877" y="2853783"/>
                <a:ext cx="359579" cy="28803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40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Right Arrow 68"/>
              <p:cNvSpPr>
                <a:spLocks noChangeArrowheads="1"/>
              </p:cNvSpPr>
              <p:nvPr/>
            </p:nvSpPr>
            <p:spPr bwMode="auto">
              <a:xfrm>
                <a:off x="7197275" y="2853783"/>
                <a:ext cx="359579" cy="28803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400" kern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70" name="Picture 30" descr="aa053844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870571" y="2617255"/>
                <a:ext cx="257917" cy="7780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1" name="Picture 33" descr="bu003722.pn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6700660" y="2602705"/>
                <a:ext cx="238936" cy="8262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2" name="Rectangle 34"/>
              <p:cNvSpPr>
                <a:spLocks noChangeArrowheads="1"/>
              </p:cNvSpPr>
              <p:nvPr/>
            </p:nvSpPr>
            <p:spPr bwMode="auto">
              <a:xfrm>
                <a:off x="6365918" y="3429845"/>
                <a:ext cx="2159036" cy="56172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Send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to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supplier</a:t>
                </a:r>
                <a:endParaRPr lang="sv-SE" sz="1400" kern="0" dirty="0" smtClean="0">
                  <a:solidFill>
                    <a:srgbClr val="000000"/>
                  </a:solidFill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Wait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…</a:t>
                </a:r>
                <a:endParaRPr lang="sv-SE" sz="1400" kern="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Rectangle 35"/>
              <p:cNvSpPr>
                <a:spLocks noChangeArrowheads="1"/>
              </p:cNvSpPr>
              <p:nvPr/>
            </p:nvSpPr>
            <p:spPr bwMode="auto">
              <a:xfrm>
                <a:off x="7622516" y="3697425"/>
                <a:ext cx="1382033" cy="56172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sv-SE" sz="1400" kern="0" dirty="0" smtClean="0">
                    <a:solidFill>
                      <a:srgbClr val="000000"/>
                    </a:solidFill>
                  </a:rPr>
                  <a:t>Test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if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 it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works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 (as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you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 </a:t>
                </a:r>
                <a:r>
                  <a:rPr lang="sv-SE" sz="1400" kern="0" dirty="0" err="1" smtClean="0">
                    <a:solidFill>
                      <a:srgbClr val="000000"/>
                    </a:solidFill>
                  </a:rPr>
                  <a:t>want</a:t>
                </a:r>
                <a:r>
                  <a:rPr lang="sv-SE" sz="1400" kern="0" dirty="0" smtClean="0">
                    <a:solidFill>
                      <a:srgbClr val="000000"/>
                    </a:solidFill>
                  </a:rPr>
                  <a:t>). </a:t>
                </a:r>
                <a:endParaRPr lang="sv-SE" sz="1400" b="1" kern="0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74" name="Picture 5" descr="images-3.jpeg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729982" y="1916832"/>
                <a:ext cx="1452793" cy="1800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6" name="Content Placeholder 2"/>
            <p:cNvSpPr txBox="1">
              <a:spLocks/>
            </p:cNvSpPr>
            <p:nvPr/>
          </p:nvSpPr>
          <p:spPr bwMode="auto">
            <a:xfrm>
              <a:off x="824335" y="1772816"/>
              <a:ext cx="388843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spcBef>
                  <a:spcPct val="20000"/>
                </a:spcBef>
              </a:pPr>
              <a:r>
                <a:rPr lang="en-US" b="1" dirty="0" smtClean="0">
                  <a:solidFill>
                    <a:srgbClr val="024C84"/>
                  </a:solidFill>
                  <a:ea typeface="MS PGothic" pitchFamily="34" charset="-128"/>
                </a:rPr>
                <a:t>From requirement engineering</a:t>
              </a:r>
              <a:br>
                <a:rPr lang="en-US" b="1" dirty="0" smtClean="0">
                  <a:solidFill>
                    <a:srgbClr val="024C84"/>
                  </a:solidFill>
                  <a:ea typeface="MS PGothic" pitchFamily="34" charset="-128"/>
                </a:rPr>
              </a:br>
              <a:r>
                <a:rPr lang="en-US" b="1" dirty="0" smtClean="0">
                  <a:solidFill>
                    <a:srgbClr val="024C84"/>
                  </a:solidFill>
                  <a:ea typeface="MS PGothic" pitchFamily="34" charset="-128"/>
                </a:rPr>
                <a:t>(with requirement as core object)</a:t>
              </a:r>
            </a:p>
            <a:p>
              <a:pPr>
                <a:spcBef>
                  <a:spcPct val="20000"/>
                </a:spcBef>
              </a:pPr>
              <a:endParaRPr lang="en-US" b="1" dirty="0">
                <a:solidFill>
                  <a:srgbClr val="024C84"/>
                </a:solidFill>
                <a:ea typeface="MS PGothic" pitchFamily="34" charset="-128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56583" y="1412776"/>
            <a:ext cx="8856984" cy="5221817"/>
            <a:chOff x="3056583" y="1231519"/>
            <a:chExt cx="8856984" cy="5221817"/>
          </a:xfrm>
        </p:grpSpPr>
        <p:grpSp>
          <p:nvGrpSpPr>
            <p:cNvPr id="27" name="Group 26"/>
            <p:cNvGrpSpPr/>
            <p:nvPr/>
          </p:nvGrpSpPr>
          <p:grpSpPr>
            <a:xfrm>
              <a:off x="3704604" y="1231519"/>
              <a:ext cx="8208963" cy="5221817"/>
              <a:chOff x="3704604" y="1231519"/>
              <a:chExt cx="8208963" cy="522181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77208">
                <a:off x="8912417" y="1231519"/>
                <a:ext cx="991692" cy="930477"/>
              </a:xfrm>
              <a:prstGeom prst="rect">
                <a:avLst/>
              </a:prstGeom>
            </p:spPr>
          </p:pic>
          <p:pic>
            <p:nvPicPr>
              <p:cNvPr id="6" name="Picture 5" descr="images-3.jpeg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0438779" y="4776936"/>
                <a:ext cx="1474788" cy="1676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" name="Picture 32" descr="images-2.jpe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761879" y="3428802"/>
                <a:ext cx="466725" cy="433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31" descr="images-2.jpeg"/>
              <p:cNvPicPr>
                <a:picLocks noChangeAspect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137992" y="3365302"/>
                <a:ext cx="692150" cy="6397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4064967" y="4724548"/>
                <a:ext cx="1050925" cy="13287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4137992" y="5588148"/>
                <a:ext cx="1079500" cy="649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spcBef>
                    <a:spcPct val="20000"/>
                  </a:spcBef>
                </a:pPr>
                <a:r>
                  <a:rPr lang="en-US" sz="1600" dirty="0" smtClean="0">
                    <a:solidFill>
                      <a:srgbClr val="4D4D4D"/>
                    </a:solidFill>
                    <a:ea typeface="MS PGothic" pitchFamily="34" charset="-128"/>
                  </a:rPr>
                  <a:t>Research</a:t>
                </a: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  <a:p>
                <a:pPr>
                  <a:spcBef>
                    <a:spcPct val="20000"/>
                  </a:spcBef>
                </a:pP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1" name="Right Arrow 10"/>
              <p:cNvSpPr/>
              <p:nvPr/>
            </p:nvSpPr>
            <p:spPr>
              <a:xfrm rot="20619724">
                <a:off x="5238129" y="4641998"/>
                <a:ext cx="1371600" cy="401638"/>
              </a:xfrm>
              <a:prstGeom prst="rightArrow">
                <a:avLst>
                  <a:gd name="adj1" fmla="val 34341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12" name="Picture 33"/>
              <p:cNvPicPr>
                <a:picLocks noChangeAspect="1"/>
              </p:cNvPicPr>
              <p:nvPr/>
            </p:nvPicPr>
            <p:blipFill>
              <a:blip r:embed="rId11"/>
              <a:srcRect l="51138" t="24345" r="4958" b="24902"/>
              <a:stretch>
                <a:fillRect/>
              </a:stretch>
            </p:blipFill>
            <p:spPr bwMode="auto">
              <a:xfrm>
                <a:off x="6728792" y="3716486"/>
                <a:ext cx="1949450" cy="1414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Right Arrow 12"/>
              <p:cNvSpPr/>
              <p:nvPr/>
            </p:nvSpPr>
            <p:spPr>
              <a:xfrm rot="1215228">
                <a:off x="5306392" y="3954498"/>
                <a:ext cx="1371600" cy="401637"/>
              </a:xfrm>
              <a:prstGeom prst="rightArrow">
                <a:avLst>
                  <a:gd name="adj1" fmla="val 34341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14" name="Picture 30" descr="aa053844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905129" y="3424386"/>
                <a:ext cx="328613" cy="9096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33" descr="bu003722.pn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7736854" y="3400573"/>
                <a:ext cx="304800" cy="963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6" name="Picture 16"/>
              <p:cNvPicPr>
                <a:picLocks noChangeAspect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9249742" y="2997348"/>
                <a:ext cx="1325562" cy="19923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Content Placeholder 2"/>
              <p:cNvSpPr txBox="1">
                <a:spLocks/>
              </p:cNvSpPr>
              <p:nvPr/>
            </p:nvSpPr>
            <p:spPr bwMode="auto">
              <a:xfrm>
                <a:off x="10689604" y="3787923"/>
                <a:ext cx="1223963" cy="649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spcBef>
                    <a:spcPct val="20000"/>
                  </a:spcBef>
                </a:pPr>
                <a:r>
                  <a:rPr lang="en-US" sz="1600" dirty="0" smtClean="0">
                    <a:solidFill>
                      <a:srgbClr val="4D4D4D"/>
                    </a:solidFill>
                    <a:ea typeface="MS PGothic" pitchFamily="34" charset="-128"/>
                  </a:rPr>
                  <a:t>Test vehicle</a:t>
                </a: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  <a:p>
                <a:pPr>
                  <a:spcBef>
                    <a:spcPct val="20000"/>
                  </a:spcBef>
                </a:pP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8" name="Content Placeholder 2"/>
              <p:cNvSpPr txBox="1">
                <a:spLocks/>
              </p:cNvSpPr>
              <p:nvPr/>
            </p:nvSpPr>
            <p:spPr bwMode="auto">
              <a:xfrm>
                <a:off x="9465642" y="5229373"/>
                <a:ext cx="1223962" cy="1150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spcBef>
                    <a:spcPct val="20000"/>
                  </a:spcBef>
                </a:pPr>
                <a:r>
                  <a:rPr lang="en-US" sz="1600" dirty="0" smtClean="0">
                    <a:solidFill>
                      <a:srgbClr val="4D4D4D"/>
                    </a:solidFill>
                    <a:ea typeface="MS PGothic" pitchFamily="34" charset="-128"/>
                  </a:rPr>
                  <a:t>Virtual</a:t>
                </a:r>
              </a:p>
              <a:p>
                <a:pPr>
                  <a:spcBef>
                    <a:spcPct val="20000"/>
                  </a:spcBef>
                </a:pPr>
                <a:r>
                  <a:rPr lang="sv-SE" sz="1600" dirty="0">
                    <a:solidFill>
                      <a:srgbClr val="4D4D4D"/>
                    </a:solidFill>
                    <a:ea typeface="MS PGothic" pitchFamily="34" charset="-128"/>
                  </a:rPr>
                  <a:t>t</a:t>
                </a:r>
                <a:r>
                  <a:rPr lang="sv-SE" sz="1600" dirty="0" smtClean="0">
                    <a:solidFill>
                      <a:srgbClr val="4D4D4D"/>
                    </a:solidFill>
                    <a:ea typeface="MS PGothic" pitchFamily="34" charset="-128"/>
                  </a:rPr>
                  <a:t>est</a:t>
                </a:r>
              </a:p>
              <a:p>
                <a:pPr>
                  <a:spcBef>
                    <a:spcPct val="20000"/>
                  </a:spcBef>
                </a:pPr>
                <a:r>
                  <a:rPr lang="sv-SE" sz="1600" dirty="0" smtClean="0">
                    <a:solidFill>
                      <a:srgbClr val="4D4D4D"/>
                    </a:solidFill>
                    <a:ea typeface="MS PGothic" pitchFamily="34" charset="-128"/>
                  </a:rPr>
                  <a:t>(MIL/HIL)</a:t>
                </a: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  <a:p>
                <a:pPr>
                  <a:spcBef>
                    <a:spcPct val="20000"/>
                  </a:spcBef>
                </a:pP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</p:txBody>
          </p:sp>
          <p:sp>
            <p:nvSpPr>
              <p:cNvPr id="19" name="Content Placeholder 2"/>
              <p:cNvSpPr txBox="1">
                <a:spLocks/>
              </p:cNvSpPr>
              <p:nvPr/>
            </p:nvSpPr>
            <p:spPr bwMode="auto">
              <a:xfrm>
                <a:off x="7305054" y="2781274"/>
                <a:ext cx="1584325" cy="7199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spcBef>
                    <a:spcPct val="20000"/>
                  </a:spcBef>
                </a:pPr>
                <a:r>
                  <a:rPr lang="en-US" sz="1600" dirty="0" smtClean="0">
                    <a:solidFill>
                      <a:srgbClr val="4D4D4D"/>
                    </a:solidFill>
                    <a:ea typeface="MS PGothic" pitchFamily="34" charset="-128"/>
                  </a:rPr>
                  <a:t>ECU &amp; SW</a:t>
                </a:r>
              </a:p>
              <a:p>
                <a:pPr>
                  <a:spcBef>
                    <a:spcPct val="20000"/>
                  </a:spcBef>
                </a:pPr>
                <a:r>
                  <a:rPr lang="sv-SE" sz="1600" dirty="0" err="1" smtClean="0">
                    <a:solidFill>
                      <a:srgbClr val="4D4D4D"/>
                    </a:solidFill>
                    <a:ea typeface="MS PGothic" pitchFamily="34" charset="-128"/>
                  </a:rPr>
                  <a:t>Supplier</a:t>
                </a:r>
                <a:r>
                  <a:rPr lang="sv-SE" sz="1600" dirty="0" smtClean="0">
                    <a:solidFill>
                      <a:srgbClr val="4D4D4D"/>
                    </a:solidFill>
                    <a:ea typeface="MS PGothic" pitchFamily="34" charset="-128"/>
                  </a:rPr>
                  <a:t> (Tier1)</a:t>
                </a: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0" name="Right Arrow 19"/>
              <p:cNvSpPr/>
              <p:nvPr/>
            </p:nvSpPr>
            <p:spPr>
              <a:xfrm>
                <a:off x="8694117" y="4221311"/>
                <a:ext cx="484187" cy="401637"/>
              </a:xfrm>
              <a:prstGeom prst="rightArrow">
                <a:avLst>
                  <a:gd name="adj1" fmla="val 34341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Circular Arrow 20"/>
              <p:cNvSpPr/>
              <p:nvPr/>
            </p:nvSpPr>
            <p:spPr>
              <a:xfrm rot="10800000">
                <a:off x="4915768" y="3645271"/>
                <a:ext cx="4981575" cy="2376487"/>
              </a:xfrm>
              <a:prstGeom prst="circularArrow">
                <a:avLst>
                  <a:gd name="adj1" fmla="val 4801"/>
                  <a:gd name="adj2" fmla="val 944483"/>
                  <a:gd name="adj3" fmla="val 18537008"/>
                  <a:gd name="adj4" fmla="val 12715481"/>
                  <a:gd name="adj5" fmla="val 8854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ontent Placeholder 2"/>
              <p:cNvSpPr txBox="1">
                <a:spLocks/>
              </p:cNvSpPr>
              <p:nvPr/>
            </p:nvSpPr>
            <p:spPr bwMode="auto">
              <a:xfrm>
                <a:off x="7017023" y="5949527"/>
                <a:ext cx="1223963" cy="3603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spcBef>
                    <a:spcPct val="20000"/>
                  </a:spcBef>
                </a:pPr>
                <a:r>
                  <a:rPr lang="en-US" sz="1600" b="1" dirty="0">
                    <a:solidFill>
                      <a:srgbClr val="4D4D4D"/>
                    </a:solidFill>
                    <a:ea typeface="MS PGothic" pitchFamily="34" charset="-128"/>
                  </a:rPr>
                  <a:t>Feedback!</a:t>
                </a:r>
              </a:p>
              <a:p>
                <a:pPr>
                  <a:spcBef>
                    <a:spcPct val="20000"/>
                  </a:spcBef>
                </a:pPr>
                <a:endParaRPr lang="en-US" sz="1600" b="1" dirty="0">
                  <a:solidFill>
                    <a:srgbClr val="4D4D4D"/>
                  </a:solidFill>
                  <a:ea typeface="MS PGothic" pitchFamily="34" charset="-128"/>
                </a:endParaRPr>
              </a:p>
            </p:txBody>
          </p:sp>
          <p:sp>
            <p:nvSpPr>
              <p:cNvPr id="23" name="Right Arrow 22"/>
              <p:cNvSpPr/>
              <p:nvPr/>
            </p:nvSpPr>
            <p:spPr>
              <a:xfrm rot="17781196">
                <a:off x="8271435" y="2295814"/>
                <a:ext cx="758907" cy="377825"/>
              </a:xfrm>
              <a:prstGeom prst="rightArrow">
                <a:avLst>
                  <a:gd name="adj1" fmla="val 34341"/>
                  <a:gd name="adj2" fmla="val 50000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Content Placeholder 2"/>
              <p:cNvSpPr txBox="1">
                <a:spLocks/>
              </p:cNvSpPr>
              <p:nvPr/>
            </p:nvSpPr>
            <p:spPr bwMode="auto">
              <a:xfrm>
                <a:off x="9041358" y="1989906"/>
                <a:ext cx="1582738" cy="935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spcBef>
                    <a:spcPct val="20000"/>
                  </a:spcBef>
                </a:pPr>
                <a:r>
                  <a:rPr lang="en-US" sz="1600" dirty="0" smtClean="0">
                    <a:solidFill>
                      <a:srgbClr val="4D4D4D"/>
                    </a:solidFill>
                    <a:ea typeface="MS PGothic" pitchFamily="34" charset="-128"/>
                  </a:rPr>
                  <a:t>Lost knowledge if supplier is replaced!</a:t>
                </a: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  <a:p>
                <a:pPr>
                  <a:spcBef>
                    <a:spcPct val="20000"/>
                  </a:spcBef>
                </a:pP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</p:txBody>
          </p:sp>
          <p:pic>
            <p:nvPicPr>
              <p:cNvPr id="25" name="Picture 51" descr="electric_motor.jpg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3704604" y="4078461"/>
                <a:ext cx="1014413" cy="5746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" name="Content Placeholder 2"/>
              <p:cNvSpPr txBox="1">
                <a:spLocks/>
              </p:cNvSpPr>
              <p:nvPr/>
            </p:nvSpPr>
            <p:spPr bwMode="auto">
              <a:xfrm>
                <a:off x="4135464" y="3933056"/>
                <a:ext cx="1297383" cy="503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>
                  <a:spcBef>
                    <a:spcPct val="20000"/>
                  </a:spcBef>
                </a:pPr>
                <a:r>
                  <a:rPr lang="en-US" sz="1600" dirty="0" smtClean="0">
                    <a:solidFill>
                      <a:srgbClr val="4D4D4D"/>
                    </a:solidFill>
                    <a:ea typeface="MS PGothic" pitchFamily="34" charset="-128"/>
                  </a:rPr>
                  <a:t>Development</a:t>
                </a: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  <a:p>
                <a:pPr>
                  <a:spcBef>
                    <a:spcPct val="20000"/>
                  </a:spcBef>
                </a:pPr>
                <a:endParaRPr lang="en-US" sz="1600" dirty="0">
                  <a:solidFill>
                    <a:srgbClr val="4D4D4D"/>
                  </a:solidFill>
                  <a:ea typeface="MS PGothic" pitchFamily="34" charset="-128"/>
                </a:endParaRPr>
              </a:p>
            </p:txBody>
          </p:sp>
        </p:grpSp>
        <p:sp>
          <p:nvSpPr>
            <p:cNvPr id="77" name="Content Placeholder 2"/>
            <p:cNvSpPr txBox="1">
              <a:spLocks/>
            </p:cNvSpPr>
            <p:nvPr/>
          </p:nvSpPr>
          <p:spPr bwMode="auto">
            <a:xfrm>
              <a:off x="3056583" y="2743687"/>
              <a:ext cx="4320480" cy="648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spcBef>
                  <a:spcPct val="20000"/>
                </a:spcBef>
              </a:pPr>
              <a:r>
                <a:rPr lang="en-US" b="1" dirty="0" smtClean="0">
                  <a:solidFill>
                    <a:srgbClr val="024C84"/>
                  </a:solidFill>
                  <a:ea typeface="MS PGothic" pitchFamily="34" charset="-128"/>
                </a:rPr>
                <a:t>… to in-house development, </a:t>
              </a:r>
            </a:p>
            <a:p>
              <a:pPr>
                <a:spcBef>
                  <a:spcPct val="20000"/>
                </a:spcBef>
              </a:pPr>
              <a:r>
                <a:rPr lang="en-US" b="1" dirty="0" smtClean="0">
                  <a:solidFill>
                    <a:srgbClr val="024C84"/>
                  </a:solidFill>
                  <a:ea typeface="MS PGothic" pitchFamily="34" charset="-128"/>
                </a:rPr>
                <a:t>but still struggling with slow feedback</a:t>
              </a:r>
            </a:p>
            <a:p>
              <a:pPr>
                <a:spcBef>
                  <a:spcPct val="20000"/>
                </a:spcBef>
              </a:pPr>
              <a:endParaRPr lang="en-US" b="1" dirty="0">
                <a:solidFill>
                  <a:srgbClr val="024C84"/>
                </a:solidFill>
                <a:ea typeface="MS PGothic" pitchFamily="34" charset="-128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22275" y="3284984"/>
            <a:ext cx="8899004" cy="3096344"/>
            <a:chOff x="422275" y="3284984"/>
            <a:chExt cx="8899004" cy="3096344"/>
          </a:xfrm>
        </p:grpSpPr>
        <p:grpSp>
          <p:nvGrpSpPr>
            <p:cNvPr id="4" name="Group 3"/>
            <p:cNvGrpSpPr/>
            <p:nvPr/>
          </p:nvGrpSpPr>
          <p:grpSpPr>
            <a:xfrm>
              <a:off x="422275" y="3660857"/>
              <a:ext cx="8899004" cy="2720471"/>
              <a:chOff x="422275" y="3660857"/>
              <a:chExt cx="8899004" cy="2720471"/>
            </a:xfrm>
          </p:grpSpPr>
          <p:grpSp>
            <p:nvGrpSpPr>
              <p:cNvPr id="28" name="Group 27"/>
              <p:cNvGrpSpPr>
                <a:grpSpLocks/>
              </p:cNvGrpSpPr>
              <p:nvPr/>
            </p:nvGrpSpPr>
            <p:grpSpPr bwMode="auto">
              <a:xfrm>
                <a:off x="422275" y="3660857"/>
                <a:ext cx="8709025" cy="2720471"/>
                <a:chOff x="603385" y="3300097"/>
                <a:chExt cx="8038522" cy="2721191"/>
              </a:xfrm>
            </p:grpSpPr>
            <p:grpSp>
              <p:nvGrpSpPr>
                <p:cNvPr id="36" name="Group 32"/>
                <p:cNvGrpSpPr>
                  <a:grpSpLocks/>
                </p:cNvGrpSpPr>
                <p:nvPr/>
              </p:nvGrpSpPr>
              <p:grpSpPr bwMode="auto">
                <a:xfrm>
                  <a:off x="603385" y="3501008"/>
                  <a:ext cx="8038522" cy="2520280"/>
                  <a:chOff x="603385" y="3501008"/>
                  <a:chExt cx="8038522" cy="2520280"/>
                </a:xfrm>
              </p:grpSpPr>
              <p:sp>
                <p:nvSpPr>
                  <p:cNvPr id="38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2769023" y="5064692"/>
                    <a:ext cx="1727564" cy="523359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sv-SE" sz="1400" b="1" kern="0" dirty="0" err="1" smtClean="0">
                        <a:solidFill>
                          <a:srgbClr val="000000"/>
                        </a:solidFill>
                      </a:rPr>
                      <a:t>Executable</a:t>
                    </a:r>
                    <a:r>
                      <a:rPr lang="sv-SE" sz="1400" b="1" kern="0" dirty="0" smtClean="0">
                        <a:solidFill>
                          <a:srgbClr val="000000"/>
                        </a:solidFill>
                      </a:rPr>
                      <a:t> </a:t>
                    </a:r>
                    <a:r>
                      <a:rPr lang="sv-SE" sz="1400" b="1" kern="0" dirty="0" err="1" smtClean="0">
                        <a:solidFill>
                          <a:srgbClr val="000000"/>
                        </a:solidFill>
                      </a:rPr>
                      <a:t>model</a:t>
                    </a:r>
                    <a:r>
                      <a:rPr lang="sv-SE" sz="1400" b="1" kern="0" dirty="0" smtClean="0">
                        <a:solidFill>
                          <a:srgbClr val="000000"/>
                        </a:solidFill>
                      </a:rPr>
                      <a:t> </a:t>
                    </a:r>
                  </a:p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sv-SE" sz="1400" b="1" kern="0" dirty="0" smtClean="0">
                        <a:solidFill>
                          <a:srgbClr val="000000"/>
                        </a:solidFill>
                      </a:rPr>
                      <a:t>as </a:t>
                    </a:r>
                    <a:r>
                      <a:rPr lang="sv-SE" sz="1400" b="1" kern="0" dirty="0" err="1" smtClean="0">
                        <a:solidFill>
                          <a:srgbClr val="000000"/>
                        </a:solidFill>
                      </a:rPr>
                      <a:t>core</a:t>
                    </a:r>
                    <a:r>
                      <a:rPr lang="sv-SE" sz="1400" b="1" kern="0" dirty="0">
                        <a:solidFill>
                          <a:srgbClr val="000000"/>
                        </a:solidFill>
                      </a:rPr>
                      <a:t> </a:t>
                    </a:r>
                    <a:r>
                      <a:rPr lang="sv-SE" sz="1400" b="1" kern="0" dirty="0" err="1" smtClean="0">
                        <a:solidFill>
                          <a:srgbClr val="000000"/>
                        </a:solidFill>
                      </a:rPr>
                      <a:t>object</a:t>
                    </a:r>
                    <a:r>
                      <a:rPr lang="sv-SE" sz="1400" b="1" kern="0" dirty="0" smtClean="0">
                        <a:solidFill>
                          <a:srgbClr val="000000"/>
                        </a:solidFill>
                      </a:rPr>
                      <a:t>!</a:t>
                    </a:r>
                  </a:p>
                </p:txBody>
              </p:sp>
              <p:grpSp>
                <p:nvGrpSpPr>
                  <p:cNvPr id="39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603385" y="3501008"/>
                    <a:ext cx="8038522" cy="2520280"/>
                    <a:chOff x="603385" y="3501008"/>
                    <a:chExt cx="8038522" cy="2520280"/>
                  </a:xfrm>
                </p:grpSpPr>
                <p:sp>
                  <p:nvSpPr>
                    <p:cNvPr id="40" name="Rectangle 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066626" y="5641106"/>
                      <a:ext cx="2423573" cy="3078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/>
                  </p:spPr>
                  <p:txBody>
                    <a:bodyPr wrap="square"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sv-SE" sz="1400" kern="0" dirty="0" err="1" smtClean="0">
                          <a:solidFill>
                            <a:srgbClr val="000000"/>
                          </a:solidFill>
                        </a:rPr>
                        <a:t>Architecture</a:t>
                      </a:r>
                      <a:r>
                        <a:rPr lang="sv-SE" sz="1400" kern="0" dirty="0" smtClean="0">
                          <a:solidFill>
                            <a:srgbClr val="000000"/>
                          </a:solidFill>
                        </a:rPr>
                        <a:t> (moderating </a:t>
                      </a:r>
                      <a:r>
                        <a:rPr lang="sv-SE" sz="1400" kern="0" dirty="0" err="1" smtClean="0">
                          <a:solidFill>
                            <a:srgbClr val="000000"/>
                          </a:solidFill>
                        </a:rPr>
                        <a:t>role</a:t>
                      </a:r>
                      <a:r>
                        <a:rPr lang="sv-SE" sz="1400" kern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sv-SE" sz="1400" kern="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pic>
                  <p:nvPicPr>
                    <p:cNvPr id="41" name="Picture 42" descr="document.png"/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rcRect/>
                    <a:stretch>
                      <a:fillRect/>
                    </a:stretch>
                  </p:blipFill>
                  <p:spPr bwMode="auto">
                    <a:xfrm>
                      <a:off x="1042988" y="3574033"/>
                      <a:ext cx="547687" cy="69532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2" name="Picture 32" descr="images-2.jpeg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rcRect/>
                    <a:stretch>
                      <a:fillRect/>
                    </a:stretch>
                  </p:blipFill>
                  <p:spPr bwMode="auto">
                    <a:xfrm>
                      <a:off x="3563938" y="3924300"/>
                      <a:ext cx="431800" cy="4333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43" name="Left-Right Arrow 42"/>
                    <p:cNvSpPr>
                      <a:spLocks noChangeArrowheads="1"/>
                    </p:cNvSpPr>
                    <p:nvPr/>
                  </p:nvSpPr>
                  <p:spPr bwMode="auto">
                    <a:xfrm rot="1038774">
                      <a:off x="4479049" y="4815388"/>
                      <a:ext cx="660840" cy="342991"/>
                    </a:xfrm>
                    <a:prstGeom prst="leftRightArrow">
                      <a:avLst>
                        <a:gd name="adj1" fmla="val 50000"/>
                        <a:gd name="adj2" fmla="val 50056"/>
                      </a:avLst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pic>
                  <p:nvPicPr>
                    <p:cNvPr id="44" name="Picture 31" descr="images-2.jpeg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rcRect/>
                    <a:stretch>
                      <a:fillRect/>
                    </a:stretch>
                  </p:blipFill>
                  <p:spPr bwMode="auto">
                    <a:xfrm>
                      <a:off x="2987675" y="3860800"/>
                      <a:ext cx="639763" cy="63976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5" name="Picture 40" descr="stateMachineTopLevel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5"/>
                    <a:srcRect/>
                    <a:stretch>
                      <a:fillRect/>
                    </a:stretch>
                  </p:blipFill>
                  <p:spPr bwMode="auto">
                    <a:xfrm>
                      <a:off x="2987675" y="4567238"/>
                      <a:ext cx="1044575" cy="446087"/>
                    </a:xfrm>
                    <a:prstGeom prst="rect">
                      <a:avLst/>
                    </a:prstGeom>
                    <a:noFill/>
                    <a:ln w="28575">
                      <a:solidFill>
                        <a:srgbClr val="FF0000"/>
                      </a:solidFill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6" name="Picture 37" descr="deploymentDiagram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/>
                    <a:srcRect/>
                    <a:stretch>
                      <a:fillRect/>
                    </a:stretch>
                  </p:blipFill>
                  <p:spPr bwMode="auto">
                    <a:xfrm>
                      <a:off x="5297488" y="4705350"/>
                      <a:ext cx="1211262" cy="915988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47" name="Picture 7" descr="document.png"/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rcRect/>
                    <a:stretch>
                      <a:fillRect/>
                    </a:stretch>
                  </p:blipFill>
                  <p:spPr bwMode="auto">
                    <a:xfrm>
                      <a:off x="971550" y="3501008"/>
                      <a:ext cx="547688" cy="696912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48" name="Rectangle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0712" y="4366007"/>
                      <a:ext cx="2025016" cy="5233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/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sv-SE" sz="1400" kern="0" dirty="0" err="1" smtClean="0">
                          <a:solidFill>
                            <a:srgbClr val="000000"/>
                          </a:solidFill>
                        </a:rPr>
                        <a:t>High</a:t>
                      </a:r>
                      <a:r>
                        <a:rPr lang="sv-SE" sz="1400" kern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sv-SE" sz="1400" kern="0" dirty="0" err="1" smtClean="0">
                          <a:solidFill>
                            <a:srgbClr val="000000"/>
                          </a:solidFill>
                        </a:rPr>
                        <a:t>level</a:t>
                      </a:r>
                      <a:r>
                        <a:rPr lang="sv-SE" sz="1400" kern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sv-SE" sz="1400" kern="0" dirty="0" err="1" smtClean="0">
                          <a:solidFill>
                            <a:srgbClr val="000000"/>
                          </a:solidFill>
                        </a:rPr>
                        <a:t>requirements</a:t>
                      </a:r>
                      <a:endParaRPr lang="sv-SE" sz="1400" kern="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49" name="Left-Right Arrow 48"/>
                    <p:cNvSpPr>
                      <a:spLocks noChangeArrowheads="1"/>
                    </p:cNvSpPr>
                    <p:nvPr/>
                  </p:nvSpPr>
                  <p:spPr bwMode="auto">
                    <a:xfrm rot="1231501">
                      <a:off x="1927998" y="3916625"/>
                      <a:ext cx="660841" cy="342991"/>
                    </a:xfrm>
                    <a:prstGeom prst="leftRightArrow">
                      <a:avLst>
                        <a:gd name="adj1" fmla="val 50000"/>
                        <a:gd name="adj2" fmla="val 50056"/>
                      </a:avLst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50" name="Left-Right Arrow 49"/>
                    <p:cNvSpPr>
                      <a:spLocks noChangeArrowheads="1"/>
                    </p:cNvSpPr>
                    <p:nvPr/>
                  </p:nvSpPr>
                  <p:spPr bwMode="auto">
                    <a:xfrm rot="20607546">
                      <a:off x="4501028" y="3932504"/>
                      <a:ext cx="657911" cy="342991"/>
                    </a:xfrm>
                    <a:prstGeom prst="leftRightArrow">
                      <a:avLst>
                        <a:gd name="adj1" fmla="val 50000"/>
                        <a:gd name="adj2" fmla="val 49706"/>
                      </a:avLst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51" name="Rectangle 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61124" y="4291374"/>
                      <a:ext cx="1956170" cy="3078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/>
                  </p:spPr>
                  <p:txBody>
                    <a:bodyPr wrap="square"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sv-SE" sz="1400" kern="0" dirty="0" smtClean="0">
                          <a:solidFill>
                            <a:srgbClr val="000000"/>
                          </a:solidFill>
                        </a:rPr>
                        <a:t>MIL, HIL test, integration</a:t>
                      </a:r>
                      <a:endParaRPr lang="sv-SE" sz="1400" kern="0" dirty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52" name="Right Arrow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301564" y="4364419"/>
                      <a:ext cx="338479" cy="268359"/>
                    </a:xfrm>
                    <a:prstGeom prst="rightArrow">
                      <a:avLst>
                        <a:gd name="adj1" fmla="val 50000"/>
                        <a:gd name="adj2" fmla="val 50122"/>
                      </a:avLst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4400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sp>
                  <p:nvSpPr>
                    <p:cNvPr id="54" name="Rectangle 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490198" y="4921132"/>
                      <a:ext cx="1151709" cy="30785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/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sv-SE" sz="1400" kern="0" dirty="0" smtClean="0">
                          <a:solidFill>
                            <a:srgbClr val="000000"/>
                          </a:solidFill>
                        </a:rPr>
                        <a:t>Test </a:t>
                      </a:r>
                      <a:r>
                        <a:rPr lang="sv-SE" sz="1400" kern="0" dirty="0" err="1" smtClean="0">
                          <a:solidFill>
                            <a:srgbClr val="000000"/>
                          </a:solidFill>
                        </a:rPr>
                        <a:t>vehicles</a:t>
                      </a:r>
                      <a:endParaRPr lang="sv-SE" sz="1400" kern="0" dirty="0" smtClean="0">
                        <a:solidFill>
                          <a:srgbClr val="000000"/>
                        </a:solidFill>
                      </a:endParaRPr>
                    </a:p>
                  </p:txBody>
                </p:sp>
                <p:sp>
                  <p:nvSpPr>
                    <p:cNvPr id="55" name="Left-Right Arrow 54"/>
                    <p:cNvSpPr>
                      <a:spLocks noChangeArrowheads="1"/>
                    </p:cNvSpPr>
                    <p:nvPr/>
                  </p:nvSpPr>
                  <p:spPr bwMode="auto">
                    <a:xfrm rot="19721228">
                      <a:off x="2020311" y="4870966"/>
                      <a:ext cx="660840" cy="342991"/>
                    </a:xfrm>
                    <a:prstGeom prst="leftRightArrow">
                      <a:avLst>
                        <a:gd name="adj1" fmla="val 50000"/>
                        <a:gd name="adj2" fmla="val 50056"/>
                      </a:avLst>
                    </a:prstGeom>
                    <a:solidFill>
                      <a:srgbClr val="FFFFFF"/>
                    </a:solidFill>
                    <a:ln w="952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/>
                  </p:spPr>
                  <p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kern="0">
                        <a:solidFill>
                          <a:sysClr val="windowText" lastClr="000000"/>
                        </a:solidFill>
                      </a:endParaRPr>
                    </a:p>
                  </p:txBody>
                </p:sp>
                <p:pic>
                  <p:nvPicPr>
                    <p:cNvPr id="56" name="Picture 30" descr="aa053844.png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rcRect/>
                    <a:stretch>
                      <a:fillRect/>
                    </a:stretch>
                  </p:blipFill>
                  <p:spPr bwMode="auto">
                    <a:xfrm>
                      <a:off x="1676692" y="5081490"/>
                      <a:ext cx="303020" cy="90838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57" name="Picture 33" descr="bu003722.png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rcRect/>
                    <a:stretch>
                      <a:fillRect/>
                    </a:stretch>
                  </p:blipFill>
                  <p:spPr bwMode="auto">
                    <a:xfrm>
                      <a:off x="1521950" y="5056539"/>
                      <a:ext cx="280719" cy="964749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sp>
                  <p:nvSpPr>
                    <p:cNvPr id="58" name="Rectangle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03385" y="5372748"/>
                      <a:ext cx="2023551" cy="5233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/>
                  </p:spPr>
                  <p:txBody>
                    <a:bodyPr>
                      <a:spAutoFit/>
                    </a:bodyPr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sv-SE" sz="1400" kern="0" dirty="0" smtClean="0">
                          <a:solidFill>
                            <a:srgbClr val="000000"/>
                          </a:solidFill>
                        </a:rPr>
                        <a:t>ECU </a:t>
                      </a:r>
                    </a:p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sv-SE" sz="1400" kern="0" dirty="0" err="1" smtClean="0">
                          <a:solidFill>
                            <a:srgbClr val="000000"/>
                          </a:solidFill>
                        </a:rPr>
                        <a:t>supplier</a:t>
                      </a:r>
                      <a:endParaRPr lang="sv-SE" sz="1400" kern="0" dirty="0">
                        <a:solidFill>
                          <a:srgbClr val="000000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0" name="Group 25"/>
                <p:cNvGrpSpPr>
                  <a:grpSpLocks/>
                </p:cNvGrpSpPr>
                <p:nvPr/>
              </p:nvGrpSpPr>
              <p:grpSpPr bwMode="auto">
                <a:xfrm>
                  <a:off x="5472388" y="3300097"/>
                  <a:ext cx="1763908" cy="1057631"/>
                  <a:chOff x="6804248" y="1290351"/>
                  <a:chExt cx="2339972" cy="1510902"/>
                </a:xfrm>
              </p:grpSpPr>
              <p:sp>
                <p:nvSpPr>
                  <p:cNvPr id="31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7692732" y="1290944"/>
                    <a:ext cx="1452031" cy="660122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sv-SE" sz="2400" kern="0" dirty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32" name="Picture 27" descr="FullSize-Simulator_Universal_300dpi_53x100mm_RGB_090202.jpg"/>
                  <p:cNvPicPr>
                    <a:picLocks noChangeAspect="1"/>
                  </p:cNvPicPr>
                  <p:nvPr/>
                </p:nvPicPr>
                <p:blipFill>
                  <a:blip r:embed="rId17"/>
                  <a:srcRect/>
                  <a:stretch>
                    <a:fillRect/>
                  </a:stretch>
                </p:blipFill>
                <p:spPr bwMode="auto">
                  <a:xfrm>
                    <a:off x="6804248" y="1372194"/>
                    <a:ext cx="788906" cy="137113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3" name="Picture 5" descr="images-1.jpeg"/>
                  <p:cNvPicPr>
                    <a:picLocks noChangeAspect="1"/>
                  </p:cNvPicPr>
                  <p:nvPr/>
                </p:nvPicPr>
                <p:blipFill>
                  <a:blip r:embed="rId18"/>
                  <a:srcRect/>
                  <a:stretch>
                    <a:fillRect/>
                  </a:stretch>
                </p:blipFill>
                <p:spPr bwMode="auto">
                  <a:xfrm>
                    <a:off x="7791047" y="1845493"/>
                    <a:ext cx="679194" cy="58666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34" name="Freeform 33"/>
                  <p:cNvSpPr/>
                  <p:nvPr/>
                </p:nvSpPr>
                <p:spPr>
                  <a:xfrm>
                    <a:off x="7473081" y="1835374"/>
                    <a:ext cx="396538" cy="217772"/>
                  </a:xfrm>
                  <a:custGeom>
                    <a:avLst/>
                    <a:gdLst>
                      <a:gd name="connsiteX0" fmla="*/ 0 w 483849"/>
                      <a:gd name="connsiteY0" fmla="*/ 136064 h 287246"/>
                      <a:gd name="connsiteX1" fmla="*/ 196563 w 483849"/>
                      <a:gd name="connsiteY1" fmla="*/ 151182 h 287246"/>
                      <a:gd name="connsiteX2" fmla="*/ 226804 w 483849"/>
                      <a:gd name="connsiteY2" fmla="*/ 196537 h 287246"/>
                      <a:gd name="connsiteX3" fmla="*/ 196563 w 483849"/>
                      <a:gd name="connsiteY3" fmla="*/ 257010 h 287246"/>
                      <a:gd name="connsiteX4" fmla="*/ 90721 w 483849"/>
                      <a:gd name="connsiteY4" fmla="*/ 181418 h 287246"/>
                      <a:gd name="connsiteX5" fmla="*/ 151202 w 483849"/>
                      <a:gd name="connsiteY5" fmla="*/ 15118 h 287246"/>
                      <a:gd name="connsiteX6" fmla="*/ 196563 w 483849"/>
                      <a:gd name="connsiteY6" fmla="*/ 0 h 287246"/>
                      <a:gd name="connsiteX7" fmla="*/ 362887 w 483849"/>
                      <a:gd name="connsiteY7" fmla="*/ 30236 h 287246"/>
                      <a:gd name="connsiteX8" fmla="*/ 378007 w 483849"/>
                      <a:gd name="connsiteY8" fmla="*/ 226773 h 287246"/>
                      <a:gd name="connsiteX9" fmla="*/ 408248 w 483849"/>
                      <a:gd name="connsiteY9" fmla="*/ 257010 h 287246"/>
                      <a:gd name="connsiteX10" fmla="*/ 453608 w 483849"/>
                      <a:gd name="connsiteY10" fmla="*/ 272128 h 287246"/>
                      <a:gd name="connsiteX11" fmla="*/ 483849 w 483849"/>
                      <a:gd name="connsiteY11" fmla="*/ 287246 h 287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3849" h="287246">
                        <a:moveTo>
                          <a:pt x="0" y="136064"/>
                        </a:moveTo>
                        <a:cubicBezTo>
                          <a:pt x="65521" y="141103"/>
                          <a:pt x="133067" y="134252"/>
                          <a:pt x="196563" y="151182"/>
                        </a:cubicBezTo>
                        <a:cubicBezTo>
                          <a:pt x="214120" y="155863"/>
                          <a:pt x="226804" y="178366"/>
                          <a:pt x="226804" y="196537"/>
                        </a:cubicBezTo>
                        <a:cubicBezTo>
                          <a:pt x="226804" y="219075"/>
                          <a:pt x="206643" y="236852"/>
                          <a:pt x="196563" y="257010"/>
                        </a:cubicBezTo>
                        <a:cubicBezTo>
                          <a:pt x="90723" y="221734"/>
                          <a:pt x="115924" y="257012"/>
                          <a:pt x="90721" y="181418"/>
                        </a:cubicBezTo>
                        <a:cubicBezTo>
                          <a:pt x="103745" y="64223"/>
                          <a:pt x="69506" y="55961"/>
                          <a:pt x="151202" y="15118"/>
                        </a:cubicBezTo>
                        <a:cubicBezTo>
                          <a:pt x="165458" y="7991"/>
                          <a:pt x="181443" y="5039"/>
                          <a:pt x="196563" y="0"/>
                        </a:cubicBezTo>
                        <a:cubicBezTo>
                          <a:pt x="252004" y="10079"/>
                          <a:pt x="327682" y="-13764"/>
                          <a:pt x="362887" y="30236"/>
                        </a:cubicBezTo>
                        <a:cubicBezTo>
                          <a:pt x="403937" y="81541"/>
                          <a:pt x="365119" y="162343"/>
                          <a:pt x="378007" y="226773"/>
                        </a:cubicBezTo>
                        <a:cubicBezTo>
                          <a:pt x="380803" y="240751"/>
                          <a:pt x="396024" y="249677"/>
                          <a:pt x="408248" y="257010"/>
                        </a:cubicBezTo>
                        <a:cubicBezTo>
                          <a:pt x="421915" y="265209"/>
                          <a:pt x="438810" y="266210"/>
                          <a:pt x="453608" y="272128"/>
                        </a:cubicBezTo>
                        <a:cubicBezTo>
                          <a:pt x="464072" y="276313"/>
                          <a:pt x="473769" y="282207"/>
                          <a:pt x="483849" y="287246"/>
                        </a:cubicBezTo>
                      </a:path>
                    </a:pathLst>
                  </a:custGeom>
                  <a:noFill/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kern="0">
                      <a:solidFill>
                        <a:srgbClr val="000000"/>
                      </a:solidFill>
                      <a:latin typeface="Times"/>
                      <a:ea typeface="ＭＳ Ｐゴシック"/>
                      <a:cs typeface="+mn-cs"/>
                    </a:endParaRPr>
                  </a:p>
                </p:txBody>
              </p:sp>
              <p:sp>
                <p:nvSpPr>
                  <p:cNvPr id="35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7066823" y="2493227"/>
                    <a:ext cx="1321795" cy="308510"/>
                  </a:xfrm>
                  <a:prstGeom prst="rect">
                    <a:avLst/>
                  </a:prstGeom>
                  <a:noFill/>
                  <a:ln>
                    <a:noFill/>
                  </a:ln>
                  <a:extLst/>
                </p:spPr>
                <p:txBody>
                  <a:bodyPr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sv-SE" sz="800" kern="0" dirty="0">
                        <a:solidFill>
                          <a:srgbClr val="808080"/>
                        </a:solidFill>
                      </a:rPr>
                      <a:t>Photo: </a:t>
                    </a:r>
                    <a:r>
                      <a:rPr lang="sv-SE" sz="800" kern="0" dirty="0" err="1">
                        <a:solidFill>
                          <a:srgbClr val="808080"/>
                        </a:solidFill>
                      </a:rPr>
                      <a:t>dSpace</a:t>
                    </a:r>
                    <a:endParaRPr lang="sv-SE" sz="800" kern="0" dirty="0">
                      <a:solidFill>
                        <a:srgbClr val="808080"/>
                      </a:solidFill>
                    </a:endParaRPr>
                  </a:p>
                </p:txBody>
              </p:sp>
            </p:grpSp>
          </p:grpSp>
          <p:pic>
            <p:nvPicPr>
              <p:cNvPr id="75" name="Picture 15"/>
              <p:cNvPicPr>
                <a:picLocks noChangeAspect="1"/>
              </p:cNvPicPr>
              <p:nvPr/>
            </p:nvPicPr>
            <p:blipFill>
              <a:blip r:embed="rId19"/>
              <a:srcRect/>
              <a:stretch>
                <a:fillRect/>
              </a:stretch>
            </p:blipFill>
            <p:spPr bwMode="auto">
              <a:xfrm>
                <a:off x="8042322" y="4365104"/>
                <a:ext cx="1278957" cy="9332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78" name="Content Placeholder 2"/>
            <p:cNvSpPr txBox="1">
              <a:spLocks/>
            </p:cNvSpPr>
            <p:nvPr/>
          </p:nvSpPr>
          <p:spPr bwMode="auto">
            <a:xfrm>
              <a:off x="536303" y="3284984"/>
              <a:ext cx="6048672" cy="3600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spcBef>
                  <a:spcPct val="20000"/>
                </a:spcBef>
              </a:pPr>
              <a:r>
                <a:rPr lang="en-US" b="1" dirty="0" smtClean="0">
                  <a:solidFill>
                    <a:srgbClr val="024C84"/>
                  </a:solidFill>
                  <a:ea typeface="MS PGothic" pitchFamily="34" charset="-128"/>
                </a:rPr>
                <a:t>... and aiming for Continuous Integration with control models as the core objects for development.</a:t>
              </a:r>
            </a:p>
            <a:p>
              <a:pPr>
                <a:spcBef>
                  <a:spcPct val="20000"/>
                </a:spcBef>
              </a:pPr>
              <a:endParaRPr lang="en-US" b="1" dirty="0">
                <a:solidFill>
                  <a:srgbClr val="024C84"/>
                </a:solidFill>
                <a:ea typeface="MS PGothic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3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27135E-7 -2.22222E-6 L -0.20358 -0.1946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5" y="-974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9582E-6 -4.07407E-6 L 0.08592 -0.2861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96" y="-1430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MW_Public_widescreen</Template>
  <TotalTime>25938</TotalTime>
  <Words>3265</Words>
  <Application>Microsoft Office PowerPoint</Application>
  <PresentationFormat>Custom</PresentationFormat>
  <Paragraphs>712</Paragraphs>
  <Slides>45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MW_Public_widescreen</vt:lpstr>
      <vt:lpstr>Equation</vt:lpstr>
      <vt:lpstr>PowerPoint Presentation</vt:lpstr>
      <vt:lpstr>PowerPoint Presentation</vt:lpstr>
      <vt:lpstr>Software Center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MathWorks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Jonas Rutstrom</dc:creator>
  <cp:keywords>Version 14.0</cp:keywords>
  <cp:lastModifiedBy>Lantz, Jonn</cp:lastModifiedBy>
  <cp:revision>257</cp:revision>
  <dcterms:created xsi:type="dcterms:W3CDTF">2014-04-07T08:39:20Z</dcterms:created>
  <dcterms:modified xsi:type="dcterms:W3CDTF">2015-03-02T10:18:42Z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